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2"/>
  </p:notesMasterIdLst>
  <p:handoutMasterIdLst>
    <p:handoutMasterId r:id="rId73"/>
  </p:handoutMasterIdLst>
  <p:sldIdLst>
    <p:sldId id="386" r:id="rId3"/>
    <p:sldId id="328" r:id="rId4"/>
    <p:sldId id="313" r:id="rId5"/>
    <p:sldId id="314" r:id="rId6"/>
    <p:sldId id="327" r:id="rId7"/>
    <p:sldId id="339" r:id="rId8"/>
    <p:sldId id="378" r:id="rId9"/>
    <p:sldId id="341" r:id="rId10"/>
    <p:sldId id="342" r:id="rId11"/>
    <p:sldId id="343" r:id="rId12"/>
    <p:sldId id="344" r:id="rId13"/>
    <p:sldId id="345" r:id="rId14"/>
    <p:sldId id="346" r:id="rId15"/>
    <p:sldId id="347" r:id="rId16"/>
    <p:sldId id="383" r:id="rId17"/>
    <p:sldId id="381" r:id="rId18"/>
    <p:sldId id="350" r:id="rId19"/>
    <p:sldId id="351" r:id="rId20"/>
    <p:sldId id="382" r:id="rId21"/>
    <p:sldId id="380" r:id="rId22"/>
    <p:sldId id="357" r:id="rId23"/>
    <p:sldId id="349" r:id="rId24"/>
    <p:sldId id="352" r:id="rId25"/>
    <p:sldId id="379" r:id="rId26"/>
    <p:sldId id="353" r:id="rId27"/>
    <p:sldId id="354" r:id="rId28"/>
    <p:sldId id="384" r:id="rId29"/>
    <p:sldId id="371" r:id="rId30"/>
    <p:sldId id="355" r:id="rId31"/>
    <p:sldId id="356" r:id="rId32"/>
    <p:sldId id="358" r:id="rId33"/>
    <p:sldId id="359" r:id="rId34"/>
    <p:sldId id="360" r:id="rId35"/>
    <p:sldId id="361" r:id="rId36"/>
    <p:sldId id="362" r:id="rId37"/>
    <p:sldId id="363" r:id="rId38"/>
    <p:sldId id="307" r:id="rId39"/>
    <p:sldId id="316" r:id="rId40"/>
    <p:sldId id="317" r:id="rId41"/>
    <p:sldId id="318" r:id="rId42"/>
    <p:sldId id="319" r:id="rId43"/>
    <p:sldId id="320" r:id="rId44"/>
    <p:sldId id="322" r:id="rId45"/>
    <p:sldId id="323" r:id="rId46"/>
    <p:sldId id="324" r:id="rId47"/>
    <p:sldId id="325" r:id="rId48"/>
    <p:sldId id="326" r:id="rId49"/>
    <p:sldId id="330" r:id="rId50"/>
    <p:sldId id="333" r:id="rId51"/>
    <p:sldId id="334" r:id="rId52"/>
    <p:sldId id="335" r:id="rId53"/>
    <p:sldId id="336" r:id="rId54"/>
    <p:sldId id="337" r:id="rId55"/>
    <p:sldId id="295" r:id="rId56"/>
    <p:sldId id="300" r:id="rId57"/>
    <p:sldId id="277" r:id="rId58"/>
    <p:sldId id="278" r:id="rId59"/>
    <p:sldId id="310" r:id="rId60"/>
    <p:sldId id="303" r:id="rId61"/>
    <p:sldId id="311" r:id="rId62"/>
    <p:sldId id="282" r:id="rId63"/>
    <p:sldId id="312" r:id="rId64"/>
    <p:sldId id="283" r:id="rId65"/>
    <p:sldId id="286" r:id="rId66"/>
    <p:sldId id="309" r:id="rId67"/>
    <p:sldId id="304" r:id="rId68"/>
    <p:sldId id="305" r:id="rId69"/>
    <p:sldId id="306" r:id="rId70"/>
    <p:sldId id="33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9">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D29"/>
    <a:srgbClr val="F766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2" autoAdjust="0"/>
    <p:restoredTop sz="89551" autoAdjust="0"/>
  </p:normalViewPr>
  <p:slideViewPr>
    <p:cSldViewPr snapToGrid="0" snapToObjects="1">
      <p:cViewPr varScale="1">
        <p:scale>
          <a:sx n="89" d="100"/>
          <a:sy n="89" d="100"/>
        </p:scale>
        <p:origin x="1310" y="77"/>
      </p:cViewPr>
      <p:guideLst>
        <p:guide orient="horz" pos="2139"/>
        <p:guide pos="2880"/>
      </p:guideLst>
    </p:cSldViewPr>
  </p:slideViewPr>
  <p:notesTextViewPr>
    <p:cViewPr>
      <p:scale>
        <a:sx n="100" d="100"/>
        <a:sy n="100" d="100"/>
      </p:scale>
      <p:origin x="0" y="0"/>
    </p:cViewPr>
  </p:notesTextViewPr>
  <p:notesViewPr>
    <p:cSldViewPr snapToGrid="0" snapToObjects="1">
      <p:cViewPr>
        <p:scale>
          <a:sx n="51" d="100"/>
          <a:sy n="51" d="100"/>
        </p:scale>
        <p:origin x="2072" y="8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C9852-4A3D-ED42-8D2C-6A3D0BCA3C17}" type="datetimeFigureOut">
              <a:rPr lang="en-US" smtClean="0"/>
              <a:pPr/>
              <a:t>11/12/2019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C8481E-86E6-504C-A4BB-554CFD32FF8B}" type="slidenum">
              <a:rPr lang="en-US" smtClean="0"/>
              <a:pPr/>
              <a:t>‹#›</a:t>
            </a:fld>
            <a:endParaRPr lang="en-US" dirty="0"/>
          </a:p>
        </p:txBody>
      </p:sp>
    </p:spTree>
    <p:extLst>
      <p:ext uri="{BB962C8B-B14F-4D97-AF65-F5344CB8AC3E}">
        <p14:creationId xmlns:p14="http://schemas.microsoft.com/office/powerpoint/2010/main" val="832908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87B03-EC46-2647-A64B-8C1557518733}" type="datetimeFigureOut">
              <a:rPr lang="en-US" smtClean="0"/>
              <a:pPr/>
              <a:t>11/12/2019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E2ECAE-DA84-A046-BDDF-BA8C17EF7E90}" type="slidenum">
              <a:rPr lang="en-US" smtClean="0"/>
              <a:pPr/>
              <a:t>‹#›</a:t>
            </a:fld>
            <a:endParaRPr lang="en-US" dirty="0"/>
          </a:p>
        </p:txBody>
      </p:sp>
    </p:spTree>
    <p:extLst>
      <p:ext uri="{BB962C8B-B14F-4D97-AF65-F5344CB8AC3E}">
        <p14:creationId xmlns:p14="http://schemas.microsoft.com/office/powerpoint/2010/main" val="38113550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28c6f1fb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28c6f1f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04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E2ECAE-DA84-A046-BDDF-BA8C17EF7E90}" type="slidenum">
              <a:rPr lang="en-US" smtClean="0"/>
              <a:pPr/>
              <a:t>3</a:t>
            </a:fld>
            <a:endParaRPr lang="en-US" dirty="0"/>
          </a:p>
        </p:txBody>
      </p:sp>
    </p:spTree>
    <p:extLst>
      <p:ext uri="{BB962C8B-B14F-4D97-AF65-F5344CB8AC3E}">
        <p14:creationId xmlns:p14="http://schemas.microsoft.com/office/powerpoint/2010/main" val="207521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E2ECAE-DA84-A046-BDDF-BA8C17EF7E90}" type="slidenum">
              <a:rPr lang="en-US" smtClean="0"/>
              <a:pPr/>
              <a:t>5</a:t>
            </a:fld>
            <a:endParaRPr lang="en-US" dirty="0"/>
          </a:p>
        </p:txBody>
      </p:sp>
    </p:spTree>
    <p:extLst>
      <p:ext uri="{BB962C8B-B14F-4D97-AF65-F5344CB8AC3E}">
        <p14:creationId xmlns:p14="http://schemas.microsoft.com/office/powerpoint/2010/main" val="132822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F9214A8-B413-0446-886E-106847872D91}" type="datetime1">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150234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59A301-9D37-7641-9964-AD0863FFAAE4}" type="datetime1">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344737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AAB7B-9C9E-2848-B0CD-C73E92A0B631}" type="datetime1">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2310930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4350280" y="3807169"/>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4" name="Google Shape;14;p2"/>
          <p:cNvSpPr txBox="1">
            <a:spLocks noGrp="1"/>
          </p:cNvSpPr>
          <p:nvPr>
            <p:ph type="ctrTitle"/>
          </p:nvPr>
        </p:nvSpPr>
        <p:spPr>
          <a:xfrm>
            <a:off x="671258" y="1321067"/>
            <a:ext cx="7801500" cy="23068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4233168"/>
            <a:ext cx="78015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CACACA"/>
                </a:solidFill>
              </a:rPr>
              <a:pPr/>
              <a:t>‹#›</a:t>
            </a:fld>
            <a:endParaRPr>
              <a:solidFill>
                <a:srgbClr val="CACACA"/>
              </a:solidFill>
            </a:endParaRPr>
          </a:p>
        </p:txBody>
      </p:sp>
    </p:spTree>
    <p:extLst>
      <p:ext uri="{BB962C8B-B14F-4D97-AF65-F5344CB8AC3E}">
        <p14:creationId xmlns:p14="http://schemas.microsoft.com/office/powerpoint/2010/main" val="221741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CACACA"/>
                </a:solidFill>
              </a:rPr>
              <a:pPr/>
              <a:t>‹#›</a:t>
            </a:fld>
            <a:endParaRPr>
              <a:solidFill>
                <a:srgbClr val="CACACA"/>
              </a:solidFill>
            </a:endParaRPr>
          </a:p>
        </p:txBody>
      </p:sp>
    </p:spTree>
    <p:extLst>
      <p:ext uri="{BB962C8B-B14F-4D97-AF65-F5344CB8AC3E}">
        <p14:creationId xmlns:p14="http://schemas.microsoft.com/office/powerpoint/2010/main" val="4097436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701800"/>
            <a:ext cx="6227100" cy="54544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37474F"/>
                </a:solidFill>
              </a:rPr>
              <a:pPr/>
              <a:t>‹#›</a:t>
            </a:fld>
            <a:endParaRPr>
              <a:solidFill>
                <a:srgbClr val="37474F"/>
              </a:solidFill>
            </a:endParaRPr>
          </a:p>
        </p:txBody>
      </p:sp>
    </p:spTree>
    <p:extLst>
      <p:ext uri="{BB962C8B-B14F-4D97-AF65-F5344CB8AC3E}">
        <p14:creationId xmlns:p14="http://schemas.microsoft.com/office/powerpoint/2010/main" val="2595055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cxnSp>
        <p:nvCxnSpPr>
          <p:cNvPr id="41" name="Google Shape;4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441867"/>
            <a:ext cx="4045200" cy="2280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3793601"/>
            <a:ext cx="40452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srgbClr val="37474F"/>
                </a:solidFill>
              </a:rPr>
              <a:pPr/>
              <a:t>‹#›</a:t>
            </a:fld>
            <a:endParaRPr>
              <a:solidFill>
                <a:srgbClr val="37474F"/>
              </a:solidFill>
            </a:endParaRPr>
          </a:p>
        </p:txBody>
      </p:sp>
    </p:spTree>
    <p:extLst>
      <p:ext uri="{BB962C8B-B14F-4D97-AF65-F5344CB8AC3E}">
        <p14:creationId xmlns:p14="http://schemas.microsoft.com/office/powerpoint/2010/main" val="995529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CACACA"/>
                </a:solidFill>
              </a:rPr>
              <a:pPr/>
              <a:t>‹#›</a:t>
            </a:fld>
            <a:endParaRPr>
              <a:solidFill>
                <a:srgbClr val="CACACA"/>
              </a:solidFill>
            </a:endParaRPr>
          </a:p>
        </p:txBody>
      </p:sp>
    </p:spTree>
    <p:extLst>
      <p:ext uri="{BB962C8B-B14F-4D97-AF65-F5344CB8AC3E}">
        <p14:creationId xmlns:p14="http://schemas.microsoft.com/office/powerpoint/2010/main" val="580222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673700"/>
            <a:ext cx="8520600" cy="25208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43045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CACACA"/>
                </a:solidFill>
              </a:rPr>
              <a:pPr/>
              <a:t>‹#›</a:t>
            </a:fld>
            <a:endParaRPr>
              <a:solidFill>
                <a:srgbClr val="CACACA"/>
              </a:solidFill>
            </a:endParaRPr>
          </a:p>
        </p:txBody>
      </p:sp>
    </p:spTree>
    <p:extLst>
      <p:ext uri="{BB962C8B-B14F-4D97-AF65-F5344CB8AC3E}">
        <p14:creationId xmlns:p14="http://schemas.microsoft.com/office/powerpoint/2010/main" val="397382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6DD94-C09E-2F48-A6EF-2B3A4C47AB9F}" type="datetime1">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265261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B3C9AC-F719-1643-9EE2-D770851409FE}" type="datetime1">
              <a:rPr lang="en-US" smtClean="0"/>
              <a:t>11/12/2019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8382F-62F5-1F4D-841C-F682BBD6070E}"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7387291" y="5342021"/>
            <a:ext cx="1688948" cy="1139353"/>
          </a:xfrm>
          <a:prstGeom prst="rect">
            <a:avLst/>
          </a:prstGeom>
        </p:spPr>
      </p:pic>
    </p:spTree>
    <p:extLst>
      <p:ext uri="{BB962C8B-B14F-4D97-AF65-F5344CB8AC3E}">
        <p14:creationId xmlns:p14="http://schemas.microsoft.com/office/powerpoint/2010/main" val="71843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D7696-63F8-784C-84D0-29B813357366}" type="datetime1">
              <a:rPr lang="en-US" smtClean="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2465688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FA4FFE-58A0-DD4B-9AE4-92F66F04FA78}" type="datetime1">
              <a:rPr lang="en-US" smtClean="0"/>
              <a:t>11/12/2019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63483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6D0B3E-974F-2445-BCA5-9596B8CD6208}" type="datetime1">
              <a:rPr lang="en-US" smtClean="0"/>
              <a:t>11/12/2019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174892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0C88F-5531-8D43-A917-5BB22A884EE8}" type="datetime1">
              <a:rPr lang="en-US" smtClean="0"/>
              <a:t>11/12/2019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407943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ABD061-DD59-2F42-8CA6-901E0E6AD66D}" type="datetime1">
              <a:rPr lang="en-US" smtClean="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355127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9693E-809B-C649-AD7A-F119A23D9A29}" type="datetime1">
              <a:rPr lang="en-US" smtClean="0"/>
              <a:t>11/12/2019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2999931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gs>
            <a:gs pos="100000">
              <a:srgbClr val="0070C0">
                <a:lumMod val="50000"/>
                <a:lumOff val="50000"/>
              </a:srgbClr>
            </a:gs>
            <a:gs pos="47000">
              <a:schemeClr val="accent5">
                <a:lumMod val="60000"/>
                <a:lumOff val="40000"/>
              </a:schemeClr>
            </a:gs>
          </a:gsLst>
          <a:lin ang="252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5242B-1E6D-044E-8775-25861716C22B}" type="datetime1">
              <a:rPr lang="en-US" smtClean="0"/>
              <a:t>11/12/2019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8382F-62F5-1F4D-841C-F682BBD6070E}" type="slidenum">
              <a:rPr lang="en-US" smtClean="0"/>
              <a:pPr/>
              <a:t>‹#›</a:t>
            </a:fld>
            <a:endParaRPr lang="en-US" dirty="0"/>
          </a:p>
        </p:txBody>
      </p:sp>
    </p:spTree>
    <p:extLst>
      <p:ext uri="{BB962C8B-B14F-4D97-AF65-F5344CB8AC3E}">
        <p14:creationId xmlns:p14="http://schemas.microsoft.com/office/powerpoint/2010/main" val="4038330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6241345"/>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defTabSz="914400">
              <a:buClr>
                <a:srgbClr val="000000"/>
              </a:buClr>
            </a:pPr>
            <a:fld id="{00000000-1234-1234-1234-123412341234}" type="slidenum">
              <a:rPr lang="en" kern="0" smtClean="0">
                <a:solidFill>
                  <a:srgbClr val="CACACA"/>
                </a:solidFill>
              </a:rPr>
              <a:pPr defTabSz="914400">
                <a:buClr>
                  <a:srgbClr val="000000"/>
                </a:buClr>
              </a:pPr>
              <a:t>‹#›</a:t>
            </a:fld>
            <a:endParaRPr lang="en" kern="0">
              <a:solidFill>
                <a:srgbClr val="CACACA"/>
              </a:solidFill>
            </a:endParaRPr>
          </a:p>
        </p:txBody>
      </p:sp>
    </p:spTree>
    <p:extLst>
      <p:ext uri="{BB962C8B-B14F-4D97-AF65-F5344CB8AC3E}">
        <p14:creationId xmlns:p14="http://schemas.microsoft.com/office/powerpoint/2010/main" val="1259493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0.tif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tif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cholar.google.com/scholar_case?case=5845890683658306826&amp;hl=en&amp;as_sdt=6&amp;as_vis=1&amp;oi=scholarr" TargetMode="Externa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duckduckgo.com/l/?kh=-1&amp;uddg=https://generatorarts.files.wordpress.com/2013/01/brains1.jp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Compulsory_license" TargetMode="External"/><Relationship Id="rId2" Type="http://schemas.openxmlformats.org/officeDocument/2006/relationships/hyperlink" Target="https://en.wikipedia.org/wiki/Mechanical_license" TargetMode="Externa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hyperlink" Target="https://en.wikipedia.org/wiki/SoundExchang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1848050"/>
            <a:ext cx="7801500" cy="1730100"/>
          </a:xfrm>
          <a:prstGeom prst="rect">
            <a:avLst/>
          </a:prstGeom>
        </p:spPr>
        <p:txBody>
          <a:bodyPr spcFirstLastPara="1" wrap="square" lIns="91425" tIns="91425" rIns="91425" bIns="91425" anchor="b" anchorCtr="0">
            <a:noAutofit/>
          </a:bodyPr>
          <a:lstStyle/>
          <a:p>
            <a:r>
              <a:rPr lang="en" sz="6000">
                <a:solidFill>
                  <a:srgbClr val="333333"/>
                </a:solidFill>
              </a:rPr>
              <a:t>Tuesday Next Talks</a:t>
            </a:r>
            <a:endParaRPr sz="6000">
              <a:solidFill>
                <a:srgbClr val="333333"/>
              </a:solidFill>
            </a:endParaRPr>
          </a:p>
        </p:txBody>
      </p:sp>
      <p:sp>
        <p:nvSpPr>
          <p:cNvPr id="60" name="Google Shape;60;p13"/>
          <p:cNvSpPr txBox="1">
            <a:spLocks noGrp="1"/>
          </p:cNvSpPr>
          <p:nvPr>
            <p:ph type="subTitle" idx="1"/>
          </p:nvPr>
        </p:nvSpPr>
        <p:spPr>
          <a:xfrm>
            <a:off x="671250" y="3385001"/>
            <a:ext cx="7801500" cy="792600"/>
          </a:xfrm>
          <a:prstGeom prst="rect">
            <a:avLst/>
          </a:prstGeom>
        </p:spPr>
        <p:txBody>
          <a:bodyPr spcFirstLastPara="1" wrap="square" lIns="91425" tIns="91425" rIns="91425" bIns="91425" anchor="t" anchorCtr="0">
            <a:noAutofit/>
          </a:bodyPr>
          <a:lstStyle/>
          <a:p>
            <a:pPr marL="0" indent="0"/>
            <a:r>
              <a:rPr lang="en">
                <a:solidFill>
                  <a:srgbClr val="333333"/>
                </a:solidFill>
              </a:rPr>
              <a:t>● ● ● ● ● ● ● ● ● ● ● ● ● ● ● ● ● ● ● ● ● ● ● ●</a:t>
            </a:r>
            <a:endParaRPr>
              <a:solidFill>
                <a:srgbClr val="333333"/>
              </a:solidFill>
            </a:endParaRPr>
          </a:p>
        </p:txBody>
      </p:sp>
      <p:pic>
        <p:nvPicPr>
          <p:cNvPr id="61" name="Google Shape;61;p13"/>
          <p:cNvPicPr preferRelativeResize="0"/>
          <p:nvPr/>
        </p:nvPicPr>
        <p:blipFill>
          <a:blip r:embed="rId3">
            <a:alphaModFix/>
          </a:blip>
          <a:stretch>
            <a:fillRect/>
          </a:stretch>
        </p:blipFill>
        <p:spPr>
          <a:xfrm>
            <a:off x="681750" y="1100425"/>
            <a:ext cx="3112450" cy="1335924"/>
          </a:xfrm>
          <a:prstGeom prst="rect">
            <a:avLst/>
          </a:prstGeom>
          <a:noFill/>
          <a:ln>
            <a:noFill/>
          </a:ln>
        </p:spPr>
      </p:pic>
      <p:pic>
        <p:nvPicPr>
          <p:cNvPr id="62" name="Google Shape;62;p13"/>
          <p:cNvPicPr preferRelativeResize="0"/>
          <p:nvPr/>
        </p:nvPicPr>
        <p:blipFill>
          <a:blip r:embed="rId4">
            <a:alphaModFix/>
          </a:blip>
          <a:stretch>
            <a:fillRect/>
          </a:stretch>
        </p:blipFill>
        <p:spPr>
          <a:xfrm>
            <a:off x="4665250" y="1256476"/>
            <a:ext cx="831758" cy="999825"/>
          </a:xfrm>
          <a:prstGeom prst="rect">
            <a:avLst/>
          </a:prstGeom>
          <a:noFill/>
          <a:ln>
            <a:noFill/>
          </a:ln>
        </p:spPr>
      </p:pic>
      <p:pic>
        <p:nvPicPr>
          <p:cNvPr id="63" name="Google Shape;63;p13"/>
          <p:cNvPicPr preferRelativeResize="0"/>
          <p:nvPr/>
        </p:nvPicPr>
        <p:blipFill>
          <a:blip r:embed="rId5">
            <a:alphaModFix/>
          </a:blip>
          <a:stretch>
            <a:fillRect/>
          </a:stretch>
        </p:blipFill>
        <p:spPr>
          <a:xfrm>
            <a:off x="5601850" y="1408876"/>
            <a:ext cx="3112448" cy="792601"/>
          </a:xfrm>
          <a:prstGeom prst="rect">
            <a:avLst/>
          </a:prstGeom>
          <a:noFill/>
          <a:ln>
            <a:noFill/>
          </a:ln>
        </p:spPr>
      </p:pic>
      <p:pic>
        <p:nvPicPr>
          <p:cNvPr id="64" name="Google Shape;64;p13"/>
          <p:cNvPicPr preferRelativeResize="0"/>
          <p:nvPr/>
        </p:nvPicPr>
        <p:blipFill>
          <a:blip r:embed="rId6">
            <a:alphaModFix/>
          </a:blip>
          <a:stretch>
            <a:fillRect/>
          </a:stretch>
        </p:blipFill>
        <p:spPr>
          <a:xfrm>
            <a:off x="5223351" y="3837700"/>
            <a:ext cx="1092849" cy="1366076"/>
          </a:xfrm>
          <a:prstGeom prst="rect">
            <a:avLst/>
          </a:prstGeom>
          <a:noFill/>
          <a:ln>
            <a:noFill/>
          </a:ln>
        </p:spPr>
      </p:pic>
      <p:pic>
        <p:nvPicPr>
          <p:cNvPr id="65" name="Google Shape;65;p13"/>
          <p:cNvPicPr preferRelativeResize="0"/>
          <p:nvPr/>
        </p:nvPicPr>
        <p:blipFill>
          <a:blip r:embed="rId7">
            <a:alphaModFix/>
          </a:blip>
          <a:stretch>
            <a:fillRect/>
          </a:stretch>
        </p:blipFill>
        <p:spPr>
          <a:xfrm>
            <a:off x="6428726" y="4926889"/>
            <a:ext cx="2285575" cy="749675"/>
          </a:xfrm>
          <a:prstGeom prst="rect">
            <a:avLst/>
          </a:prstGeom>
          <a:noFill/>
          <a:ln>
            <a:noFill/>
          </a:ln>
        </p:spPr>
      </p:pic>
      <p:pic>
        <p:nvPicPr>
          <p:cNvPr id="66" name="Google Shape;66;p13"/>
          <p:cNvPicPr preferRelativeResize="0"/>
          <p:nvPr/>
        </p:nvPicPr>
        <p:blipFill>
          <a:blip r:embed="rId8">
            <a:alphaModFix/>
          </a:blip>
          <a:stretch>
            <a:fillRect/>
          </a:stretch>
        </p:blipFill>
        <p:spPr>
          <a:xfrm>
            <a:off x="478776" y="4829239"/>
            <a:ext cx="2091807" cy="792601"/>
          </a:xfrm>
          <a:prstGeom prst="rect">
            <a:avLst/>
          </a:prstGeom>
          <a:noFill/>
          <a:ln>
            <a:noFill/>
          </a:ln>
        </p:spPr>
      </p:pic>
      <p:pic>
        <p:nvPicPr>
          <p:cNvPr id="67" name="Google Shape;67;p13"/>
          <p:cNvPicPr preferRelativeResize="0"/>
          <p:nvPr/>
        </p:nvPicPr>
        <p:blipFill>
          <a:blip r:embed="rId9">
            <a:alphaModFix/>
          </a:blip>
          <a:stretch>
            <a:fillRect/>
          </a:stretch>
        </p:blipFill>
        <p:spPr>
          <a:xfrm>
            <a:off x="2612776" y="3800651"/>
            <a:ext cx="1335925" cy="1335925"/>
          </a:xfrm>
          <a:prstGeom prst="rect">
            <a:avLst/>
          </a:prstGeom>
          <a:noFill/>
          <a:ln>
            <a:noFill/>
          </a:ln>
        </p:spPr>
      </p:pic>
      <p:pic>
        <p:nvPicPr>
          <p:cNvPr id="68" name="Google Shape;68;p13"/>
          <p:cNvPicPr preferRelativeResize="0"/>
          <p:nvPr/>
        </p:nvPicPr>
        <p:blipFill>
          <a:blip r:embed="rId10">
            <a:alphaModFix/>
          </a:blip>
          <a:stretch>
            <a:fillRect/>
          </a:stretch>
        </p:blipFill>
        <p:spPr>
          <a:xfrm>
            <a:off x="4025576" y="4602897"/>
            <a:ext cx="1092849" cy="1092849"/>
          </a:xfrm>
          <a:prstGeom prst="rect">
            <a:avLst/>
          </a:prstGeom>
          <a:noFill/>
          <a:ln>
            <a:noFill/>
          </a:ln>
        </p:spPr>
      </p:pic>
    </p:spTree>
    <p:extLst>
      <p:ext uri="{BB962C8B-B14F-4D97-AF65-F5344CB8AC3E}">
        <p14:creationId xmlns:p14="http://schemas.microsoft.com/office/powerpoint/2010/main" val="4010286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RIGHTS DOES COPYRIGHT PROTECT?</a:t>
            </a:r>
            <a:endParaRPr lang="en-US" dirty="0"/>
          </a:p>
        </p:txBody>
      </p:sp>
      <p:sp>
        <p:nvSpPr>
          <p:cNvPr id="3" name="Content Placeholder 2"/>
          <p:cNvSpPr>
            <a:spLocks noGrp="1"/>
          </p:cNvSpPr>
          <p:nvPr>
            <p:ph idx="1"/>
          </p:nvPr>
        </p:nvSpPr>
        <p:spPr>
          <a:xfrm>
            <a:off x="628650" y="1825625"/>
            <a:ext cx="7886700" cy="3997659"/>
          </a:xfrm>
        </p:spPr>
        <p:txBody>
          <a:bodyPr>
            <a:normAutofit lnSpcReduction="10000"/>
          </a:bodyPr>
          <a:lstStyle/>
          <a:p>
            <a:pPr marL="228600" lvl="0" indent="-228600" defTabSz="914400">
              <a:spcBef>
                <a:spcPts val="1000"/>
              </a:spcBef>
            </a:pPr>
            <a:r>
              <a:rPr lang="en-US" sz="3600" b="1" u="sng" dirty="0">
                <a:solidFill>
                  <a:prstClr val="black"/>
                </a:solidFill>
              </a:rPr>
              <a:t>Bundle of Exclusive Rights</a:t>
            </a:r>
            <a:r>
              <a:rPr lang="en-US" sz="3600" b="1" dirty="0">
                <a:solidFill>
                  <a:prstClr val="black"/>
                </a:solidFill>
              </a:rPr>
              <a:t>:</a:t>
            </a:r>
          </a:p>
          <a:p>
            <a:pPr marL="228600" lvl="0" indent="-228600" defTabSz="914400">
              <a:spcBef>
                <a:spcPts val="1000"/>
              </a:spcBef>
            </a:pPr>
            <a:endParaRPr lang="en-US" sz="3200" dirty="0">
              <a:solidFill>
                <a:prstClr val="black"/>
              </a:solidFill>
            </a:endParaRPr>
          </a:p>
          <a:p>
            <a:pPr marL="685800" lvl="1" indent="-228600" defTabSz="914400">
              <a:spcBef>
                <a:spcPts val="500"/>
              </a:spcBef>
            </a:pPr>
            <a:r>
              <a:rPr lang="en-US" sz="3200" b="1" dirty="0">
                <a:solidFill>
                  <a:prstClr val="black"/>
                </a:solidFill>
              </a:rPr>
              <a:t>Reproduce</a:t>
            </a:r>
            <a:endParaRPr lang="en-US" sz="3200" dirty="0">
              <a:solidFill>
                <a:prstClr val="black"/>
              </a:solidFill>
            </a:endParaRPr>
          </a:p>
          <a:p>
            <a:pPr marL="685800" lvl="1" indent="-228600" defTabSz="914400">
              <a:spcBef>
                <a:spcPts val="500"/>
              </a:spcBef>
            </a:pPr>
            <a:r>
              <a:rPr lang="en-US" sz="3200" b="1" dirty="0">
                <a:solidFill>
                  <a:prstClr val="black"/>
                </a:solidFill>
              </a:rPr>
              <a:t>Prepare derivative works</a:t>
            </a:r>
            <a:endParaRPr lang="en-US" sz="3200" dirty="0">
              <a:solidFill>
                <a:prstClr val="black"/>
              </a:solidFill>
            </a:endParaRPr>
          </a:p>
          <a:p>
            <a:pPr marL="685800" lvl="1" indent="-228600" defTabSz="914400">
              <a:spcBef>
                <a:spcPts val="500"/>
              </a:spcBef>
            </a:pPr>
            <a:r>
              <a:rPr lang="en-US" sz="3200" b="1" dirty="0">
                <a:solidFill>
                  <a:prstClr val="black"/>
                </a:solidFill>
              </a:rPr>
              <a:t>Distribute Copies</a:t>
            </a:r>
            <a:endParaRPr lang="en-US" sz="3200" dirty="0">
              <a:solidFill>
                <a:prstClr val="black"/>
              </a:solidFill>
            </a:endParaRPr>
          </a:p>
          <a:p>
            <a:pPr marL="685800" lvl="1" indent="-228600" defTabSz="914400">
              <a:spcBef>
                <a:spcPts val="500"/>
              </a:spcBef>
            </a:pPr>
            <a:r>
              <a:rPr lang="en-US" sz="3200" b="1" dirty="0">
                <a:solidFill>
                  <a:prstClr val="black"/>
                </a:solidFill>
              </a:rPr>
              <a:t>Perform publicly</a:t>
            </a:r>
            <a:endParaRPr lang="en-US" sz="3200" dirty="0">
              <a:solidFill>
                <a:prstClr val="black"/>
              </a:solidFill>
            </a:endParaRPr>
          </a:p>
          <a:p>
            <a:pPr marL="685800" lvl="1" indent="-228600" defTabSz="914400">
              <a:spcBef>
                <a:spcPts val="500"/>
              </a:spcBef>
            </a:pPr>
            <a:r>
              <a:rPr lang="en-US" sz="3200" b="1" dirty="0">
                <a:solidFill>
                  <a:prstClr val="black"/>
                </a:solidFill>
              </a:rPr>
              <a:t>Display</a:t>
            </a:r>
            <a:endParaRPr lang="en-US" sz="3200" dirty="0">
              <a:solidFill>
                <a:prstClr val="black"/>
              </a:solidFill>
            </a:endParaRPr>
          </a:p>
          <a:p>
            <a:endParaRPr lang="en-US" dirty="0"/>
          </a:p>
        </p:txBody>
      </p:sp>
      <p:pic>
        <p:nvPicPr>
          <p:cNvPr id="6" name="Picture 5">
            <a:extLst>
              <a:ext uri="{FF2B5EF4-FFF2-40B4-BE49-F238E27FC236}">
                <a16:creationId xmlns:a16="http://schemas.microsoft.com/office/drawing/2014/main" xmlns="" id="{F2C0C5A5-E303-CD47-B530-CD917C78241E}"/>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949924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WHEN DOES A COPYRIGHT COME INTO EXISTENCE?</a:t>
            </a:r>
          </a:p>
        </p:txBody>
      </p:sp>
      <p:sp>
        <p:nvSpPr>
          <p:cNvPr id="3" name="Content Placeholder 2"/>
          <p:cNvSpPr>
            <a:spLocks noGrp="1"/>
          </p:cNvSpPr>
          <p:nvPr>
            <p:ph idx="1"/>
          </p:nvPr>
        </p:nvSpPr>
        <p:spPr>
          <a:xfrm>
            <a:off x="628650" y="1248293"/>
            <a:ext cx="7886700" cy="580691"/>
          </a:xfrm>
        </p:spPr>
        <p:txBody>
          <a:bodyPr>
            <a:normAutofit fontScale="25000" lnSpcReduction="20000"/>
          </a:bodyPr>
          <a:lstStyle/>
          <a:p>
            <a:endParaRPr lang="en-US" sz="11200" b="1" cap="all" dirty="0"/>
          </a:p>
          <a:p>
            <a:r>
              <a:rPr lang="en-US" sz="11200" b="1" cap="all" dirty="0"/>
              <a:t>Moment it is fixed in a tangible medium of expression.</a:t>
            </a:r>
          </a:p>
          <a:p>
            <a:endParaRPr lang="en-US" sz="11200" cap="all" dirty="0"/>
          </a:p>
          <a:p>
            <a:endParaRPr lang="en-US" dirty="0"/>
          </a:p>
        </p:txBody>
      </p:sp>
      <p:sp>
        <p:nvSpPr>
          <p:cNvPr id="6" name="Rectangle 5"/>
          <p:cNvSpPr/>
          <p:nvPr/>
        </p:nvSpPr>
        <p:spPr>
          <a:xfrm>
            <a:off x="628650" y="2632090"/>
            <a:ext cx="7886700" cy="600164"/>
          </a:xfrm>
          <a:prstGeom prst="rect">
            <a:avLst/>
          </a:prstGeom>
        </p:spPr>
        <p:txBody>
          <a:bodyPr wrap="square">
            <a:spAutoFit/>
          </a:bodyPr>
          <a:lstStyle/>
          <a:p>
            <a:r>
              <a:rPr lang="en-US" sz="3300" b="1" dirty="0">
                <a:solidFill>
                  <a:prstClr val="black"/>
                </a:solidFill>
                <a:latin typeface="Calibri Light" panose="020F0302020204030204"/>
              </a:rPr>
              <a:t>HOW LONG DOES A COPYRIGHT LAST?</a:t>
            </a:r>
            <a:endParaRPr lang="en-US" b="1" dirty="0"/>
          </a:p>
        </p:txBody>
      </p:sp>
      <p:sp>
        <p:nvSpPr>
          <p:cNvPr id="7" name="TextBox 6"/>
          <p:cNvSpPr txBox="1"/>
          <p:nvPr/>
        </p:nvSpPr>
        <p:spPr>
          <a:xfrm>
            <a:off x="628650" y="3455657"/>
            <a:ext cx="7543085" cy="2164695"/>
          </a:xfrm>
          <a:prstGeom prst="rect">
            <a:avLst/>
          </a:prstGeom>
          <a:noFill/>
        </p:spPr>
        <p:txBody>
          <a:bodyPr wrap="square" rtlCol="0">
            <a:spAutoFit/>
          </a:bodyPr>
          <a:lstStyle/>
          <a:p>
            <a:pPr marL="171450" lvl="0" indent="-171450" defTabSz="685800">
              <a:lnSpc>
                <a:spcPct val="90000"/>
              </a:lnSpc>
              <a:spcBef>
                <a:spcPts val="750"/>
              </a:spcBef>
              <a:buFont typeface="Arial" panose="020B0604020202020204" pitchFamily="34" charset="0"/>
              <a:buChar char="•"/>
            </a:pPr>
            <a:r>
              <a:rPr lang="en-US" sz="2400" b="1" dirty="0">
                <a:solidFill>
                  <a:prstClr val="black"/>
                </a:solidFill>
              </a:rPr>
              <a:t>Published: Life of the author plus 70 years. </a:t>
            </a:r>
          </a:p>
          <a:p>
            <a:pPr marL="171450" lvl="0" indent="-171450" defTabSz="685800">
              <a:lnSpc>
                <a:spcPct val="90000"/>
              </a:lnSpc>
              <a:spcBef>
                <a:spcPts val="750"/>
              </a:spcBef>
              <a:buFont typeface="Arial" panose="020B0604020202020204" pitchFamily="34" charset="0"/>
              <a:buChar char="•"/>
            </a:pPr>
            <a:r>
              <a:rPr lang="en-US" sz="2400" b="1" dirty="0">
                <a:solidFill>
                  <a:prstClr val="black"/>
                </a:solidFill>
              </a:rPr>
              <a:t>Unpublished: Life of the author plus 70 years.</a:t>
            </a:r>
          </a:p>
          <a:p>
            <a:pPr marL="171450" lvl="0" indent="-171450" defTabSz="685800">
              <a:lnSpc>
                <a:spcPct val="90000"/>
              </a:lnSpc>
              <a:spcBef>
                <a:spcPts val="750"/>
              </a:spcBef>
              <a:buFont typeface="Arial" panose="020B0604020202020204" pitchFamily="34" charset="0"/>
              <a:buChar char="•"/>
            </a:pPr>
            <a:r>
              <a:rPr lang="en-US" sz="2400" b="1" dirty="0">
                <a:solidFill>
                  <a:prstClr val="black"/>
                </a:solidFill>
              </a:rPr>
              <a:t>Works Made for Hire: 95 years from publication</a:t>
            </a:r>
          </a:p>
          <a:p>
            <a:pPr marL="628650" lvl="1" indent="-171450" defTabSz="685800">
              <a:lnSpc>
                <a:spcPct val="90000"/>
              </a:lnSpc>
              <a:spcBef>
                <a:spcPts val="750"/>
              </a:spcBef>
              <a:buFont typeface="Arial" panose="020B0604020202020204" pitchFamily="34" charset="0"/>
              <a:buChar char="•"/>
            </a:pPr>
            <a:r>
              <a:rPr lang="en-US" sz="2400" b="1" dirty="0">
                <a:solidFill>
                  <a:prstClr val="black"/>
                </a:solidFill>
              </a:rPr>
              <a:t>OR 120 years from date of creation</a:t>
            </a:r>
          </a:p>
          <a:p>
            <a:pPr marL="171450" lvl="0" indent="-171450" defTabSz="685800">
              <a:lnSpc>
                <a:spcPct val="90000"/>
              </a:lnSpc>
              <a:spcBef>
                <a:spcPts val="750"/>
              </a:spcBef>
              <a:buFont typeface="Arial" panose="020B0604020202020204" pitchFamily="34" charset="0"/>
              <a:buChar char="•"/>
            </a:pPr>
            <a:r>
              <a:rPr lang="en-US" sz="2400" b="1" dirty="0">
                <a:solidFill>
                  <a:prstClr val="black"/>
                </a:solidFill>
              </a:rPr>
              <a:t>Public Domain- 1923 and before</a:t>
            </a:r>
            <a:r>
              <a:rPr lang="en-US" sz="2400" dirty="0">
                <a:solidFill>
                  <a:prstClr val="black"/>
                </a:solidFill>
              </a:rPr>
              <a:t>	</a:t>
            </a:r>
          </a:p>
        </p:txBody>
      </p:sp>
      <p:pic>
        <p:nvPicPr>
          <p:cNvPr id="8" name="Picture 7">
            <a:extLst>
              <a:ext uri="{FF2B5EF4-FFF2-40B4-BE49-F238E27FC236}">
                <a16:creationId xmlns:a16="http://schemas.microsoft.com/office/drawing/2014/main" xmlns="" id="{1B65A024-1544-3B46-8425-C46ABC5DA929}"/>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56021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COPYRIGHT NOTICES:</a:t>
            </a:r>
            <a:endParaRPr lang="en-US" dirty="0"/>
          </a:p>
        </p:txBody>
      </p:sp>
      <p:sp>
        <p:nvSpPr>
          <p:cNvPr id="3" name="Content Placeholder 2"/>
          <p:cNvSpPr>
            <a:spLocks noGrp="1"/>
          </p:cNvSpPr>
          <p:nvPr>
            <p:ph idx="1"/>
          </p:nvPr>
        </p:nvSpPr>
        <p:spPr/>
        <p:txBody>
          <a:bodyPr/>
          <a:lstStyle/>
          <a:p>
            <a:pPr marL="228600" lvl="0" indent="-228600" defTabSz="914400">
              <a:spcBef>
                <a:spcPts val="1000"/>
              </a:spcBef>
            </a:pPr>
            <a:r>
              <a:rPr lang="en-US" sz="2800" b="1" dirty="0">
                <a:solidFill>
                  <a:prstClr val="black"/>
                </a:solidFill>
              </a:rPr>
              <a:t>	Formal Requirements no longer required since 	1976.</a:t>
            </a:r>
            <a:endParaRPr lang="en-US" sz="2800" dirty="0">
              <a:solidFill>
                <a:prstClr val="black"/>
              </a:solidFill>
            </a:endParaRPr>
          </a:p>
          <a:p>
            <a:pPr marL="228600" lvl="0" indent="-228600" defTabSz="914400">
              <a:spcBef>
                <a:spcPts val="1000"/>
              </a:spcBef>
            </a:pPr>
            <a:r>
              <a:rPr lang="en-US" sz="2800" b="1" dirty="0">
                <a:solidFill>
                  <a:prstClr val="black"/>
                </a:solidFill>
              </a:rPr>
              <a:t>	Do they still serve a purpose?</a:t>
            </a:r>
          </a:p>
          <a:p>
            <a:pPr marL="1485900" lvl="3" defTabSz="914400">
              <a:spcBef>
                <a:spcPts val="1000"/>
              </a:spcBef>
            </a:pPr>
            <a:r>
              <a:rPr lang="en-US" sz="2400" b="1" dirty="0">
                <a:solidFill>
                  <a:prstClr val="black"/>
                </a:solidFill>
              </a:rPr>
              <a:t>Public  Notice of Ownership</a:t>
            </a:r>
          </a:p>
          <a:p>
            <a:pPr marL="1485900" lvl="3" defTabSz="914400">
              <a:spcBef>
                <a:spcPts val="1000"/>
              </a:spcBef>
            </a:pPr>
            <a:r>
              <a:rPr lang="en-US" sz="2400" b="1" dirty="0">
                <a:solidFill>
                  <a:prstClr val="black"/>
                </a:solidFill>
              </a:rPr>
              <a:t>Use requires permission</a:t>
            </a:r>
          </a:p>
          <a:p>
            <a:pPr marL="1257300" lvl="3" indent="0" defTabSz="914400">
              <a:spcBef>
                <a:spcPts val="1000"/>
              </a:spcBef>
              <a:buNone/>
            </a:pPr>
            <a:endParaRPr lang="en-US" sz="2400" b="1" dirty="0">
              <a:solidFill>
                <a:prstClr val="black"/>
              </a:solidFill>
            </a:endParaRPr>
          </a:p>
          <a:p>
            <a:pPr marL="1485900" lvl="3" defTabSz="914400">
              <a:spcBef>
                <a:spcPts val="1000"/>
              </a:spcBef>
            </a:pPr>
            <a:r>
              <a:rPr lang="en-US" sz="2800" b="1" u="sng" dirty="0">
                <a:solidFill>
                  <a:prstClr val="black"/>
                </a:solidFill>
              </a:rPr>
              <a:t>REMOVING A COPYRIGHT NOTICE IS A FEDERAL CRIME.</a:t>
            </a:r>
          </a:p>
        </p:txBody>
      </p:sp>
      <p:pic>
        <p:nvPicPr>
          <p:cNvPr id="6" name="Picture 5">
            <a:extLst>
              <a:ext uri="{FF2B5EF4-FFF2-40B4-BE49-F238E27FC236}">
                <a16:creationId xmlns:a16="http://schemas.microsoft.com/office/drawing/2014/main" xmlns="" id="{9B7B2B1A-BD5E-504F-B51F-C14613344C70}"/>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46659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b="1" dirty="0"/>
              <a:t>TRANSFER OF RIGHTS</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b="1" u="sng" dirty="0"/>
              <a:t>ASSIGNMENT</a:t>
            </a:r>
            <a:r>
              <a:rPr lang="en-US" sz="2800" b="1" dirty="0"/>
              <a:t>:  Transfers Ownership</a:t>
            </a:r>
          </a:p>
          <a:p>
            <a:pPr marL="0" indent="0" algn="ctr">
              <a:buNone/>
            </a:pPr>
            <a:r>
              <a:rPr lang="en-US" sz="2800" b="1" dirty="0"/>
              <a:t>Must be in writing</a:t>
            </a:r>
          </a:p>
          <a:p>
            <a:pPr marL="0" indent="0" algn="ctr">
              <a:buNone/>
            </a:pPr>
            <a:r>
              <a:rPr lang="en-US" sz="2800" b="1" dirty="0"/>
              <a:t>	</a:t>
            </a:r>
            <a:endParaRPr lang="en-US" sz="2800" dirty="0"/>
          </a:p>
          <a:p>
            <a:r>
              <a:rPr lang="en-US" sz="2800" b="1" dirty="0"/>
              <a:t>	Number One Mistake of Start Ups</a:t>
            </a:r>
            <a:endParaRPr lang="en-US" sz="2800" dirty="0"/>
          </a:p>
          <a:p>
            <a:r>
              <a:rPr lang="en-US" sz="2800" b="1" dirty="0"/>
              <a:t>	Getting Copyrights assigned into company In Writing</a:t>
            </a:r>
            <a:endParaRPr lang="en-US" sz="2800" dirty="0"/>
          </a:p>
          <a:p>
            <a:r>
              <a:rPr lang="en-US" sz="2800" b="1" dirty="0"/>
              <a:t>	Founders, employees, contractors/consultants, 	customers.</a:t>
            </a:r>
            <a:endParaRPr lang="en-US" sz="2800" dirty="0"/>
          </a:p>
          <a:p>
            <a:pPr lvl="3"/>
            <a:r>
              <a:rPr lang="en-US" b="1" dirty="0"/>
              <a:t>Funding: Investors, banks, sale of assets</a:t>
            </a:r>
          </a:p>
          <a:p>
            <a:pPr lvl="3"/>
            <a:r>
              <a:rPr lang="en-US" b="1" dirty="0"/>
              <a:t>Registration: Due Diligence</a:t>
            </a:r>
            <a:endParaRPr lang="en-US" dirty="0"/>
          </a:p>
        </p:txBody>
      </p:sp>
      <p:pic>
        <p:nvPicPr>
          <p:cNvPr id="6" name="Picture 5">
            <a:extLst>
              <a:ext uri="{FF2B5EF4-FFF2-40B4-BE49-F238E27FC236}">
                <a16:creationId xmlns:a16="http://schemas.microsoft.com/office/drawing/2014/main" xmlns="" id="{94643B0D-35D3-DC4E-8DA3-C3A855B5BB4F}"/>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603386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LICENSES:</a:t>
            </a:r>
            <a:endParaRPr lang="en-US" dirty="0"/>
          </a:p>
        </p:txBody>
      </p:sp>
      <p:sp>
        <p:nvSpPr>
          <p:cNvPr id="3" name="Content Placeholder 2"/>
          <p:cNvSpPr>
            <a:spLocks noGrp="1"/>
          </p:cNvSpPr>
          <p:nvPr>
            <p:ph idx="1"/>
          </p:nvPr>
        </p:nvSpPr>
        <p:spPr/>
        <p:txBody>
          <a:bodyPr/>
          <a:lstStyle/>
          <a:p>
            <a:endParaRPr lang="en-US" dirty="0"/>
          </a:p>
          <a:p>
            <a:r>
              <a:rPr lang="en-US" b="1" dirty="0"/>
              <a:t>	Exclusive vs Non-Exclusive Licenses</a:t>
            </a:r>
          </a:p>
          <a:p>
            <a:pPr lvl="1"/>
            <a:r>
              <a:rPr lang="en-US" b="1" dirty="0"/>
              <a:t>Exclusive: In Writing = Ownership Rights</a:t>
            </a:r>
          </a:p>
          <a:p>
            <a:pPr lvl="1"/>
            <a:r>
              <a:rPr lang="en-US" b="1" dirty="0"/>
              <a:t>Non-Exclusive: Verbal  or In Writing</a:t>
            </a:r>
            <a:endParaRPr lang="en-US" dirty="0"/>
          </a:p>
          <a:p>
            <a:r>
              <a:rPr lang="en-US" b="1" dirty="0"/>
              <a:t>	Division of Rights:  Territory, fields of use, time period </a:t>
            </a:r>
            <a:endParaRPr lang="en-US" dirty="0"/>
          </a:p>
          <a:p>
            <a:r>
              <a:rPr lang="en-US" b="1" dirty="0"/>
              <a:t>	Pre-Existing, Commissioned, Concurrent</a:t>
            </a:r>
            <a:endParaRPr lang="en-US" dirty="0"/>
          </a:p>
          <a:p>
            <a:endParaRPr lang="en-US" dirty="0"/>
          </a:p>
        </p:txBody>
      </p:sp>
      <p:pic>
        <p:nvPicPr>
          <p:cNvPr id="6" name="Picture 5">
            <a:extLst>
              <a:ext uri="{FF2B5EF4-FFF2-40B4-BE49-F238E27FC236}">
                <a16:creationId xmlns:a16="http://schemas.microsoft.com/office/drawing/2014/main" xmlns="" id="{2E6A2EE2-EE94-624D-A4F0-EF066DDED720}"/>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49506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96534-E46F-490D-B5FF-EFD57021E518}"/>
              </a:ext>
            </a:extLst>
          </p:cNvPr>
          <p:cNvSpPr>
            <a:spLocks noGrp="1"/>
          </p:cNvSpPr>
          <p:nvPr>
            <p:ph type="title"/>
          </p:nvPr>
        </p:nvSpPr>
        <p:spPr/>
        <p:txBody>
          <a:bodyPr/>
          <a:lstStyle/>
          <a:p>
            <a:r>
              <a:rPr lang="en-US" dirty="0"/>
              <a:t>ANCILLARY RIGHTS</a:t>
            </a:r>
          </a:p>
        </p:txBody>
      </p:sp>
      <p:sp>
        <p:nvSpPr>
          <p:cNvPr id="3" name="Content Placeholder 2">
            <a:extLst>
              <a:ext uri="{FF2B5EF4-FFF2-40B4-BE49-F238E27FC236}">
                <a16:creationId xmlns:a16="http://schemas.microsoft.com/office/drawing/2014/main" xmlns="" id="{67088D0C-4E91-49D7-A730-E5536C481688}"/>
              </a:ext>
            </a:extLst>
          </p:cNvPr>
          <p:cNvSpPr>
            <a:spLocks noGrp="1"/>
          </p:cNvSpPr>
          <p:nvPr>
            <p:ph idx="1"/>
          </p:nvPr>
        </p:nvSpPr>
        <p:spPr/>
        <p:txBody>
          <a:bodyPr/>
          <a:lstStyle/>
          <a:p>
            <a:r>
              <a:rPr lang="en-US" dirty="0"/>
              <a:t>Digital Games:</a:t>
            </a:r>
          </a:p>
          <a:p>
            <a:pPr lvl="1"/>
            <a:r>
              <a:rPr lang="en-US" dirty="0"/>
              <a:t>Play Stations</a:t>
            </a:r>
          </a:p>
          <a:p>
            <a:pPr lvl="1"/>
            <a:r>
              <a:rPr lang="en-US" dirty="0"/>
              <a:t>Downloads</a:t>
            </a:r>
          </a:p>
          <a:p>
            <a:pPr lvl="1"/>
            <a:r>
              <a:rPr lang="en-US" dirty="0"/>
              <a:t>Mobile</a:t>
            </a:r>
          </a:p>
          <a:p>
            <a:pPr lvl="1"/>
            <a:r>
              <a:rPr lang="en-US" dirty="0"/>
              <a:t>Merchandise *</a:t>
            </a:r>
          </a:p>
          <a:p>
            <a:pPr lvl="1"/>
            <a:r>
              <a:rPr lang="en-US" dirty="0"/>
              <a:t>Film/TV/Plays/Musicals</a:t>
            </a:r>
          </a:p>
          <a:p>
            <a:pPr lvl="1"/>
            <a:r>
              <a:rPr lang="en-US" dirty="0"/>
              <a:t>Translations</a:t>
            </a:r>
          </a:p>
          <a:p>
            <a:pPr lvl="1"/>
            <a:r>
              <a:rPr lang="en-US" dirty="0"/>
              <a:t>Territory</a:t>
            </a:r>
          </a:p>
          <a:p>
            <a:pPr lvl="1"/>
            <a:endParaRPr lang="en-US" dirty="0"/>
          </a:p>
        </p:txBody>
      </p:sp>
    </p:spTree>
    <p:extLst>
      <p:ext uri="{BB962C8B-B14F-4D97-AF65-F5344CB8AC3E}">
        <p14:creationId xmlns:p14="http://schemas.microsoft.com/office/powerpoint/2010/main" val="963871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B72F1A-7047-4538-83E9-D35F2A2CB2DE}"/>
              </a:ext>
            </a:extLst>
          </p:cNvPr>
          <p:cNvSpPr>
            <a:spLocks noGrp="1"/>
          </p:cNvSpPr>
          <p:nvPr>
            <p:ph type="title"/>
          </p:nvPr>
        </p:nvSpPr>
        <p:spPr/>
        <p:txBody>
          <a:bodyPr/>
          <a:lstStyle/>
          <a:p>
            <a:r>
              <a:rPr lang="en-US" sz="3600" b="1" dirty="0">
                <a:solidFill>
                  <a:prstClr val="black"/>
                </a:solidFill>
              </a:rPr>
              <a:t>INFRINGEMENT</a:t>
            </a:r>
            <a:endParaRPr lang="en-US" dirty="0"/>
          </a:p>
        </p:txBody>
      </p:sp>
      <p:sp>
        <p:nvSpPr>
          <p:cNvPr id="3" name="Content Placeholder 2">
            <a:extLst>
              <a:ext uri="{FF2B5EF4-FFF2-40B4-BE49-F238E27FC236}">
                <a16:creationId xmlns:a16="http://schemas.microsoft.com/office/drawing/2014/main" xmlns="" id="{1461CD8E-FFD7-407A-9D13-28FDC76FF576}"/>
              </a:ext>
            </a:extLst>
          </p:cNvPr>
          <p:cNvSpPr>
            <a:spLocks noGrp="1"/>
          </p:cNvSpPr>
          <p:nvPr>
            <p:ph idx="1"/>
          </p:nvPr>
        </p:nvSpPr>
        <p:spPr/>
        <p:txBody>
          <a:bodyPr/>
          <a:lstStyle/>
          <a:p>
            <a:r>
              <a:rPr lang="en-US" b="1" u="sng" dirty="0"/>
              <a:t>Copying the expression </a:t>
            </a:r>
            <a:r>
              <a:rPr lang="en-US" b="1" u="sng"/>
              <a:t>of a </a:t>
            </a:r>
            <a:r>
              <a:rPr lang="en-US" b="1" u="sng" dirty="0"/>
              <a:t>work.</a:t>
            </a:r>
          </a:p>
          <a:p>
            <a:endParaRPr lang="en-US" dirty="0"/>
          </a:p>
          <a:p>
            <a:r>
              <a:rPr lang="en-US" dirty="0"/>
              <a:t>SIMILAR GAMES CONCEPTS:</a:t>
            </a:r>
          </a:p>
          <a:p>
            <a:pPr lvl="1"/>
            <a:r>
              <a:rPr lang="en-US" dirty="0"/>
              <a:t>IDEA VS EXPRESSION</a:t>
            </a:r>
          </a:p>
        </p:txBody>
      </p:sp>
      <p:pic>
        <p:nvPicPr>
          <p:cNvPr id="6" name="Picture 5">
            <a:extLst>
              <a:ext uri="{FF2B5EF4-FFF2-40B4-BE49-F238E27FC236}">
                <a16:creationId xmlns:a16="http://schemas.microsoft.com/office/drawing/2014/main" xmlns="" id="{4A169BAE-8489-4049-804F-1A801E274164}"/>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
        <p:nvSpPr>
          <p:cNvPr id="5" name="Footer Placeholder 3">
            <a:extLst>
              <a:ext uri="{FF2B5EF4-FFF2-40B4-BE49-F238E27FC236}">
                <a16:creationId xmlns:a16="http://schemas.microsoft.com/office/drawing/2014/main" xmlns="" id="{F082B72D-CA2B-844F-815A-FB44D79485E1}"/>
              </a:ext>
            </a:extLst>
          </p:cNvPr>
          <p:cNvSpPr>
            <a:spLocks noGrp="1"/>
          </p:cNvSpPr>
          <p:nvPr>
            <p:ph type="ftr" sz="quarter" idx="11"/>
          </p:nvPr>
        </p:nvSpPr>
        <p:spPr>
          <a:xfrm>
            <a:off x="3124200" y="6356350"/>
            <a:ext cx="2895600" cy="365125"/>
          </a:xfrm>
        </p:spPr>
        <p:txBody>
          <a:bodyPr/>
          <a:lstStyle/>
          <a:p>
            <a:r>
              <a:rPr lang="en-US"/>
              <a:t>© Copyright 2006 Patrick Reilly, All Rights Reserved</a:t>
            </a:r>
            <a:endParaRPr lang="en-US" dirty="0"/>
          </a:p>
        </p:txBody>
      </p:sp>
    </p:spTree>
    <p:extLst>
      <p:ext uri="{BB962C8B-B14F-4D97-AF65-F5344CB8AC3E}">
        <p14:creationId xmlns:p14="http://schemas.microsoft.com/office/powerpoint/2010/main" val="202462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73050"/>
            <a:ext cx="3657600" cy="2368550"/>
          </a:xfrm>
        </p:spPr>
        <p:txBody>
          <a:bodyPr>
            <a:noAutofit/>
          </a:bodyPr>
          <a:lstStyle/>
          <a:p>
            <a:pPr lvl="0" defTabSz="914400">
              <a:lnSpc>
                <a:spcPct val="90000"/>
              </a:lnSpc>
              <a:spcBef>
                <a:spcPts val="1000"/>
              </a:spcBef>
            </a:pPr>
            <a:r>
              <a:rPr lang="en-US" sz="2800" dirty="0">
                <a:solidFill>
                  <a:prstClr val="black"/>
                </a:solidFill>
                <a:ea typeface="+mn-ea"/>
                <a:cs typeface="+mn-cs"/>
              </a:rPr>
              <a:t>Substantially Similar</a:t>
            </a:r>
            <a:r>
              <a:rPr lang="en-US" sz="2800" b="0" dirty="0">
                <a:solidFill>
                  <a:prstClr val="black"/>
                </a:solidFill>
                <a:ea typeface="+mn-ea"/>
                <a:cs typeface="+mn-cs"/>
              </a:rPr>
              <a:t/>
            </a:r>
            <a:br>
              <a:rPr lang="en-US" sz="2800" b="0" dirty="0">
                <a:solidFill>
                  <a:prstClr val="black"/>
                </a:solidFill>
                <a:ea typeface="+mn-ea"/>
                <a:cs typeface="+mn-cs"/>
              </a:rPr>
            </a:br>
            <a:endParaRPr lang="en-US" sz="36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6148" y="628524"/>
            <a:ext cx="4724818" cy="4724818"/>
          </a:xfrm>
        </p:spPr>
      </p:pic>
      <p:sp>
        <p:nvSpPr>
          <p:cNvPr id="4" name="Text Placeholder 3"/>
          <p:cNvSpPr>
            <a:spLocks noGrp="1"/>
          </p:cNvSpPr>
          <p:nvPr>
            <p:ph type="body" sz="half" idx="2"/>
          </p:nvPr>
        </p:nvSpPr>
        <p:spPr>
          <a:xfrm>
            <a:off x="136358" y="1549316"/>
            <a:ext cx="3489158" cy="4691063"/>
          </a:xfrm>
        </p:spPr>
        <p:txBody>
          <a:bodyPr/>
          <a:lstStyle/>
          <a:p>
            <a:pPr lvl="0" algn="ctr" defTabSz="914400">
              <a:lnSpc>
                <a:spcPct val="90000"/>
              </a:lnSpc>
              <a:spcBef>
                <a:spcPts val="1000"/>
              </a:spcBef>
            </a:pPr>
            <a:endParaRPr lang="en-US" sz="3200" b="1" dirty="0">
              <a:solidFill>
                <a:prstClr val="black"/>
              </a:solidFill>
            </a:endParaRPr>
          </a:p>
          <a:p>
            <a:pPr marL="228600" lvl="0" indent="-228600" defTabSz="914400">
              <a:lnSpc>
                <a:spcPct val="90000"/>
              </a:lnSpc>
              <a:spcBef>
                <a:spcPts val="1000"/>
              </a:spcBef>
              <a:buFont typeface="Arial" panose="020B0604020202020204" pitchFamily="34" charset="0"/>
              <a:buChar char="•"/>
            </a:pPr>
            <a:endParaRPr lang="en-US" sz="2800" b="1" dirty="0">
              <a:solidFill>
                <a:prstClr val="black"/>
              </a:solidFill>
            </a:endParaRPr>
          </a:p>
          <a:p>
            <a:pPr marL="228600" lvl="0" indent="-228600" defTabSz="914400">
              <a:lnSpc>
                <a:spcPct val="90000"/>
              </a:lnSpc>
              <a:spcBef>
                <a:spcPts val="1000"/>
              </a:spcBef>
              <a:buFont typeface="Arial" panose="020B0604020202020204" pitchFamily="34" charset="0"/>
              <a:buChar char="•"/>
            </a:pPr>
            <a:endParaRPr lang="en-US" sz="2800" b="1"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Bonnie </a:t>
            </a:r>
            <a:r>
              <a:rPr lang="en-US" sz="2800" b="1" dirty="0" err="1">
                <a:solidFill>
                  <a:prstClr val="black"/>
                </a:solidFill>
              </a:rPr>
              <a:t>Schiffman</a:t>
            </a:r>
            <a:r>
              <a:rPr lang="en-US" sz="2800" b="1" dirty="0">
                <a:solidFill>
                  <a:prstClr val="black"/>
                </a:solidFill>
              </a:rPr>
              <a:t> v. Rod Stewart</a:t>
            </a:r>
            <a:endParaRPr lang="en-US" sz="2800" dirty="0">
              <a:solidFill>
                <a:prstClr val="black"/>
              </a:solidFill>
            </a:endParaRPr>
          </a:p>
          <a:p>
            <a:endParaRPr lang="en-US" dirty="0"/>
          </a:p>
        </p:txBody>
      </p:sp>
      <p:pic>
        <p:nvPicPr>
          <p:cNvPr id="8" name="Picture 7">
            <a:extLst>
              <a:ext uri="{FF2B5EF4-FFF2-40B4-BE49-F238E27FC236}">
                <a16:creationId xmlns:a16="http://schemas.microsoft.com/office/drawing/2014/main" xmlns="" id="{653D2097-55C8-F342-8F94-F66A85D57BA9}"/>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00832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99814"/>
            <a:ext cx="4645025" cy="4645025"/>
          </a:xfrm>
        </p:spPr>
      </p:pic>
      <p:pic>
        <p:nvPicPr>
          <p:cNvPr id="11" name="Content Placeholder 10"/>
          <p:cNvPicPr>
            <a:picLocks noGrp="1" noChangeAspect="1"/>
          </p:cNvPicPr>
          <p:nvPr>
            <p:ph sz="quarter" idx="4"/>
          </p:nvPr>
        </p:nvPicPr>
        <p:blipFill>
          <a:blip r:embed="rId3"/>
          <a:stretch>
            <a:fillRect/>
          </a:stretch>
        </p:blipFill>
        <p:spPr>
          <a:xfrm>
            <a:off x="4828478" y="0"/>
            <a:ext cx="4204010" cy="3136963"/>
          </a:xfrm>
          <a:prstGeom prst="rect">
            <a:avLst/>
          </a:prstGeom>
        </p:spPr>
      </p:pic>
      <p:pic>
        <p:nvPicPr>
          <p:cNvPr id="7" name="Picture 6">
            <a:extLst>
              <a:ext uri="{FF2B5EF4-FFF2-40B4-BE49-F238E27FC236}">
                <a16:creationId xmlns:a16="http://schemas.microsoft.com/office/drawing/2014/main" xmlns="" id="{452B7D14-0EAD-7148-A63B-A7BC9B620177}"/>
              </a:ext>
            </a:extLst>
          </p:cNvPr>
          <p:cNvPicPr>
            <a:picLocks noChangeAspect="1"/>
          </p:cNvPicPr>
          <p:nvPr/>
        </p:nvPicPr>
        <p:blipFill>
          <a:blip r:embed="rId4"/>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932754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F6F198-6027-4EF7-B3E4-EE662FE4DFE1}"/>
              </a:ext>
            </a:extLst>
          </p:cNvPr>
          <p:cNvSpPr>
            <a:spLocks noGrp="1"/>
          </p:cNvSpPr>
          <p:nvPr>
            <p:ph type="title"/>
          </p:nvPr>
        </p:nvSpPr>
        <p:spPr/>
        <p:txBody>
          <a:bodyPr/>
          <a:lstStyle/>
          <a:p>
            <a:r>
              <a:rPr lang="en-US" b="1" dirty="0"/>
              <a:t>FORTNITE DANCE VIDEO</a:t>
            </a:r>
          </a:p>
        </p:txBody>
      </p:sp>
      <p:pic>
        <p:nvPicPr>
          <p:cNvPr id="6" name="7B8D25DC">
            <a:hlinkClick r:id="" action="ppaction://media"/>
            <a:extLst>
              <a:ext uri="{FF2B5EF4-FFF2-40B4-BE49-F238E27FC236}">
                <a16:creationId xmlns:a16="http://schemas.microsoft.com/office/drawing/2014/main" xmlns="" id="{3F3DE867-0792-43CF-B3FE-F9AB27693C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pic>
        <p:nvPicPr>
          <p:cNvPr id="7" name="Picture 6">
            <a:extLst>
              <a:ext uri="{FF2B5EF4-FFF2-40B4-BE49-F238E27FC236}">
                <a16:creationId xmlns:a16="http://schemas.microsoft.com/office/drawing/2014/main" xmlns="" id="{3344F10A-7D1A-4C48-BB28-A36A35C8B9F9}"/>
              </a:ext>
            </a:extLst>
          </p:cNvPr>
          <p:cNvPicPr>
            <a:picLocks noChangeAspect="1"/>
          </p:cNvPicPr>
          <p:nvPr/>
        </p:nvPicPr>
        <p:blipFill>
          <a:blip r:embed="rId5"/>
          <a:stretch>
            <a:fillRect/>
          </a:stretch>
        </p:blipFill>
        <p:spPr>
          <a:xfrm>
            <a:off x="7825700" y="5611490"/>
            <a:ext cx="1168400" cy="1080370"/>
          </a:xfrm>
          <a:prstGeom prst="rect">
            <a:avLst/>
          </a:prstGeom>
          <a:effectLst>
            <a:glow rad="127000">
              <a:srgbClr val="F7662A"/>
            </a:glow>
          </a:effectLst>
        </p:spPr>
      </p:pic>
      <p:sp>
        <p:nvSpPr>
          <p:cNvPr id="5" name="Footer Placeholder 3">
            <a:extLst>
              <a:ext uri="{FF2B5EF4-FFF2-40B4-BE49-F238E27FC236}">
                <a16:creationId xmlns:a16="http://schemas.microsoft.com/office/drawing/2014/main" xmlns="" id="{CD4252BD-41CA-2948-8681-BB13F4D094D9}"/>
              </a:ext>
            </a:extLst>
          </p:cNvPr>
          <p:cNvSpPr>
            <a:spLocks noGrp="1"/>
          </p:cNvSpPr>
          <p:nvPr>
            <p:ph type="ftr" sz="quarter" idx="11"/>
          </p:nvPr>
        </p:nvSpPr>
        <p:spPr>
          <a:xfrm>
            <a:off x="3124200" y="6356350"/>
            <a:ext cx="2895600" cy="365125"/>
          </a:xfrm>
        </p:spPr>
        <p:txBody>
          <a:bodyPr/>
          <a:lstStyle/>
          <a:p>
            <a:r>
              <a:rPr lang="en-US" dirty="0"/>
              <a:t>© Copyright 2006 Patrick Reilly, All Rights Reserved</a:t>
            </a:r>
          </a:p>
        </p:txBody>
      </p:sp>
    </p:spTree>
    <p:extLst>
      <p:ext uri="{BB962C8B-B14F-4D97-AF65-F5344CB8AC3E}">
        <p14:creationId xmlns:p14="http://schemas.microsoft.com/office/powerpoint/2010/main" val="26646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31837"/>
            <a:ext cx="8686800" cy="1941094"/>
          </a:xfrm>
          <a:gradFill>
            <a:gsLst>
              <a:gs pos="0">
                <a:srgbClr val="F7662A"/>
              </a:gs>
              <a:gs pos="100000">
                <a:srgbClr val="0070C0">
                  <a:lumMod val="50000"/>
                  <a:lumOff val="50000"/>
                </a:srgbClr>
              </a:gs>
              <a:gs pos="74000">
                <a:srgbClr val="0070C0"/>
              </a:gs>
            </a:gsLst>
            <a:lin ang="2520000" scaled="0"/>
          </a:gradFill>
        </p:spPr>
        <p:txBody>
          <a:bodyPr>
            <a:normAutofit/>
          </a:bodyPr>
          <a:lstStyle/>
          <a:p>
            <a:r>
              <a:rPr lang="en-US" sz="3600" b="1" dirty="0">
                <a:latin typeface="Gill Sans" charset="0"/>
                <a:ea typeface="Gill Sans" charset="0"/>
                <a:cs typeface="Gill Sans" charset="0"/>
              </a:rPr>
              <a:t>INTELLECTUAL PROPERTY BOOT CAMP</a:t>
            </a:r>
          </a:p>
        </p:txBody>
      </p:sp>
      <p:sp>
        <p:nvSpPr>
          <p:cNvPr id="3" name="Content Placeholder 2"/>
          <p:cNvSpPr>
            <a:spLocks noGrp="1"/>
          </p:cNvSpPr>
          <p:nvPr>
            <p:ph idx="1"/>
          </p:nvPr>
        </p:nvSpPr>
        <p:spPr>
          <a:xfrm>
            <a:off x="2453268" y="3288632"/>
            <a:ext cx="6233532" cy="2837531"/>
          </a:xfrm>
        </p:spPr>
        <p:txBody>
          <a:bodyPr>
            <a:normAutofit/>
          </a:bodyPr>
          <a:lstStyle/>
          <a:p>
            <a:pPr marL="0" indent="0">
              <a:buNone/>
            </a:pPr>
            <a:r>
              <a:rPr lang="en-US" sz="4000" dirty="0">
                <a:solidFill>
                  <a:schemeClr val="tx2">
                    <a:lumMod val="75000"/>
                  </a:schemeClr>
                </a:solidFill>
              </a:rPr>
              <a:t>Presented by: </a:t>
            </a:r>
          </a:p>
          <a:p>
            <a:pPr marL="0" indent="0">
              <a:buNone/>
            </a:pPr>
            <a:r>
              <a:rPr lang="en-US" sz="4000" dirty="0">
                <a:solidFill>
                  <a:schemeClr val="tx2">
                    <a:lumMod val="75000"/>
                  </a:schemeClr>
                </a:solidFill>
              </a:rPr>
              <a:t>		Michael Mount, Esq.</a:t>
            </a:r>
          </a:p>
          <a:p>
            <a:pPr marL="0" indent="0">
              <a:buNone/>
            </a:pPr>
            <a:r>
              <a:rPr lang="en-US" sz="4000" dirty="0">
                <a:solidFill>
                  <a:schemeClr val="tx2">
                    <a:lumMod val="75000"/>
                  </a:schemeClr>
                </a:solidFill>
              </a:rPr>
              <a:t>		Patrick Reilly, Esq.</a:t>
            </a:r>
          </a:p>
        </p:txBody>
      </p:sp>
      <p:pic>
        <p:nvPicPr>
          <p:cNvPr id="7" name="Picture 6">
            <a:extLst>
              <a:ext uri="{FF2B5EF4-FFF2-40B4-BE49-F238E27FC236}">
                <a16:creationId xmlns:a16="http://schemas.microsoft.com/office/drawing/2014/main" xmlns="" id="{B5E025D0-3BEA-314F-8632-04EAE6AA6945}"/>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635736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B4F6B-E0AD-4E33-B7FD-A7CF07032959}"/>
              </a:ext>
            </a:extLst>
          </p:cNvPr>
          <p:cNvSpPr>
            <a:spLocks noGrp="1"/>
          </p:cNvSpPr>
          <p:nvPr>
            <p:ph type="title"/>
          </p:nvPr>
        </p:nvSpPr>
        <p:spPr/>
        <p:txBody>
          <a:bodyPr/>
          <a:lstStyle/>
          <a:p>
            <a:r>
              <a:rPr lang="en-US" dirty="0"/>
              <a:t>EASILY INFRINGED AREAS</a:t>
            </a:r>
          </a:p>
        </p:txBody>
      </p:sp>
      <p:sp>
        <p:nvSpPr>
          <p:cNvPr id="3" name="Content Placeholder 2">
            <a:extLst>
              <a:ext uri="{FF2B5EF4-FFF2-40B4-BE49-F238E27FC236}">
                <a16:creationId xmlns:a16="http://schemas.microsoft.com/office/drawing/2014/main" xmlns="" id="{3DFA9BFC-0777-4DCA-825B-3AB4E1110620}"/>
              </a:ext>
            </a:extLst>
          </p:cNvPr>
          <p:cNvSpPr>
            <a:spLocks noGrp="1"/>
          </p:cNvSpPr>
          <p:nvPr>
            <p:ph idx="1"/>
          </p:nvPr>
        </p:nvSpPr>
        <p:spPr/>
        <p:txBody>
          <a:bodyPr>
            <a:normAutofit fontScale="92500" lnSpcReduction="10000"/>
          </a:bodyPr>
          <a:lstStyle/>
          <a:p>
            <a:r>
              <a:rPr lang="en-US" dirty="0"/>
              <a:t>SETS</a:t>
            </a:r>
          </a:p>
          <a:p>
            <a:r>
              <a:rPr lang="en-US" dirty="0"/>
              <a:t>CHARACTERS</a:t>
            </a:r>
          </a:p>
          <a:p>
            <a:r>
              <a:rPr lang="en-US" dirty="0"/>
              <a:t>STORY LINES</a:t>
            </a:r>
          </a:p>
          <a:p>
            <a:r>
              <a:rPr lang="en-US" dirty="0"/>
              <a:t>SCENES A FAIRE: Not  Protected</a:t>
            </a:r>
          </a:p>
          <a:p>
            <a:r>
              <a:rPr lang="en-US" dirty="0"/>
              <a:t>RIGHT OF PUBLICITY:  Sports or Entertainment Stars  (Parody Defense)</a:t>
            </a:r>
          </a:p>
          <a:p>
            <a:endParaRPr lang="en-US" dirty="0"/>
          </a:p>
          <a:p>
            <a:r>
              <a:rPr lang="en-US" dirty="0"/>
              <a:t>Ask permission – don’t wait to apologize</a:t>
            </a:r>
          </a:p>
          <a:p>
            <a:r>
              <a:rPr lang="en-US" dirty="0"/>
              <a:t>Attribution doesn’t get you off the hook.</a:t>
            </a:r>
          </a:p>
        </p:txBody>
      </p:sp>
      <p:pic>
        <p:nvPicPr>
          <p:cNvPr id="6" name="Picture 5">
            <a:extLst>
              <a:ext uri="{FF2B5EF4-FFF2-40B4-BE49-F238E27FC236}">
                <a16:creationId xmlns:a16="http://schemas.microsoft.com/office/drawing/2014/main" xmlns="" id="{B6CB0F99-A3B2-4042-ADD6-18969C5559AA}"/>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
        <p:nvSpPr>
          <p:cNvPr id="5" name="Footer Placeholder 3">
            <a:extLst>
              <a:ext uri="{FF2B5EF4-FFF2-40B4-BE49-F238E27FC236}">
                <a16:creationId xmlns:a16="http://schemas.microsoft.com/office/drawing/2014/main" xmlns="" id="{2AE608BB-64CA-1E48-9724-17C7E003ED04}"/>
              </a:ext>
            </a:extLst>
          </p:cNvPr>
          <p:cNvSpPr>
            <a:spLocks noGrp="1"/>
          </p:cNvSpPr>
          <p:nvPr>
            <p:ph type="ftr" sz="quarter" idx="11"/>
          </p:nvPr>
        </p:nvSpPr>
        <p:spPr>
          <a:xfrm>
            <a:off x="3124200" y="6356350"/>
            <a:ext cx="2895600" cy="365125"/>
          </a:xfrm>
        </p:spPr>
        <p:txBody>
          <a:bodyPr/>
          <a:lstStyle/>
          <a:p>
            <a:r>
              <a:rPr lang="en-US" dirty="0"/>
              <a:t>© Copyright 2006 Patrick Reilly, All Rights Reserved</a:t>
            </a:r>
          </a:p>
        </p:txBody>
      </p:sp>
    </p:spTree>
    <p:extLst>
      <p:ext uri="{BB962C8B-B14F-4D97-AF65-F5344CB8AC3E}">
        <p14:creationId xmlns:p14="http://schemas.microsoft.com/office/powerpoint/2010/main" val="1550649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latin typeface="Calibri Light" panose="020F0302020204030204"/>
              </a:rPr>
              <a:t>COPYRIGHT REGISTRATION</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t>	Benefits:  Assets, Notice, Sue for infringement, 			Statutory Damages</a:t>
            </a:r>
            <a:endParaRPr lang="en-US" dirty="0"/>
          </a:p>
          <a:p>
            <a:r>
              <a:rPr lang="en-US" b="1" dirty="0"/>
              <a:t>	Deposit Materials</a:t>
            </a:r>
            <a:endParaRPr lang="en-US" dirty="0"/>
          </a:p>
          <a:p>
            <a:r>
              <a:rPr lang="en-US" b="1" dirty="0"/>
              <a:t>	Blacking out Trade Secrets</a:t>
            </a:r>
            <a:endParaRPr lang="en-US" dirty="0"/>
          </a:p>
          <a:p>
            <a:r>
              <a:rPr lang="en-US" b="1" dirty="0"/>
              <a:t>		Access to your Deposit Materials</a:t>
            </a:r>
            <a:endParaRPr lang="en-US" dirty="0"/>
          </a:p>
          <a:p>
            <a:r>
              <a:rPr lang="en-US" b="1" dirty="0"/>
              <a:t>	Effect as of day of submission</a:t>
            </a:r>
            <a:endParaRPr lang="en-US" dirty="0"/>
          </a:p>
          <a:p>
            <a:r>
              <a:rPr lang="en-US" b="1" dirty="0"/>
              <a:t>	Expedited Registration – Reasons</a:t>
            </a:r>
            <a:endParaRPr lang="en-US" dirty="0"/>
          </a:p>
          <a:p>
            <a:r>
              <a:rPr lang="en-US" b="1" dirty="0"/>
              <a:t>		Litigation</a:t>
            </a:r>
            <a:endParaRPr lang="en-US" dirty="0"/>
          </a:p>
          <a:p>
            <a:r>
              <a:rPr lang="en-US" b="1" dirty="0"/>
              <a:t>		Funding</a:t>
            </a:r>
            <a:endParaRPr lang="en-US" dirty="0"/>
          </a:p>
          <a:p>
            <a:r>
              <a:rPr lang="en-US" b="1" dirty="0"/>
              <a:t>	Websites:   Code &amp; Embedded Graphics</a:t>
            </a:r>
            <a:endParaRPr lang="en-US" dirty="0"/>
          </a:p>
          <a:p>
            <a:r>
              <a:rPr lang="en-US" b="1" dirty="0"/>
              <a:t>	Costs</a:t>
            </a:r>
            <a:endParaRPr lang="en-US" dirty="0"/>
          </a:p>
          <a:p>
            <a:endParaRPr lang="en-US" dirty="0"/>
          </a:p>
        </p:txBody>
      </p:sp>
      <p:pic>
        <p:nvPicPr>
          <p:cNvPr id="7" name="Picture 6">
            <a:extLst>
              <a:ext uri="{FF2B5EF4-FFF2-40B4-BE49-F238E27FC236}">
                <a16:creationId xmlns:a16="http://schemas.microsoft.com/office/drawing/2014/main" xmlns="" id="{34F23DEC-BA50-4F44-ADC5-0775EB92CF25}"/>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634416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 ENFORCEMENT</a:t>
            </a:r>
          </a:p>
        </p:txBody>
      </p:sp>
      <p:sp>
        <p:nvSpPr>
          <p:cNvPr id="3" name="Content Placeholder 2"/>
          <p:cNvSpPr>
            <a:spLocks noGrp="1"/>
          </p:cNvSpPr>
          <p:nvPr>
            <p:ph idx="1"/>
          </p:nvPr>
        </p:nvSpPr>
        <p:spPr/>
        <p:txBody>
          <a:bodyPr/>
          <a:lstStyle/>
          <a:p>
            <a:endParaRPr lang="en-US" b="1" dirty="0"/>
          </a:p>
          <a:p>
            <a:r>
              <a:rPr lang="en-US" b="1" dirty="0"/>
              <a:t>Registration Required to Bring Litigation</a:t>
            </a:r>
            <a:endParaRPr lang="en-US" dirty="0"/>
          </a:p>
          <a:p>
            <a:r>
              <a:rPr lang="en-US" b="1" dirty="0"/>
              <a:t>Statutory Damages vs. Actual Damages</a:t>
            </a:r>
            <a:endParaRPr lang="en-US" dirty="0"/>
          </a:p>
          <a:p>
            <a:r>
              <a:rPr lang="en-US" b="1" dirty="0"/>
              <a:t>$150,000 per infringement (innocent vs. willful)</a:t>
            </a:r>
            <a:endParaRPr lang="en-US" dirty="0"/>
          </a:p>
        </p:txBody>
      </p:sp>
      <p:pic>
        <p:nvPicPr>
          <p:cNvPr id="8" name="Picture 7">
            <a:extLst>
              <a:ext uri="{FF2B5EF4-FFF2-40B4-BE49-F238E27FC236}">
                <a16:creationId xmlns:a16="http://schemas.microsoft.com/office/drawing/2014/main" xmlns="" id="{33964674-431B-2D42-A81F-01E38D2452FD}"/>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885221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FAIR USE: Misunderstood Doctrine</a:t>
            </a:r>
          </a:p>
        </p:txBody>
      </p:sp>
      <p:sp>
        <p:nvSpPr>
          <p:cNvPr id="3" name="Content Placeholder 2"/>
          <p:cNvSpPr>
            <a:spLocks noGrp="1"/>
          </p:cNvSpPr>
          <p:nvPr>
            <p:ph idx="1"/>
          </p:nvPr>
        </p:nvSpPr>
        <p:spPr/>
        <p:txBody>
          <a:bodyPr>
            <a:normAutofit fontScale="32500" lnSpcReduction="20000"/>
          </a:bodyPr>
          <a:lstStyle/>
          <a:p>
            <a:pPr marL="0" lvl="0" indent="0" defTabSz="914400">
              <a:lnSpc>
                <a:spcPct val="107000"/>
              </a:lnSpc>
              <a:spcBef>
                <a:spcPts val="0"/>
              </a:spcBef>
              <a:spcAft>
                <a:spcPts val="800"/>
              </a:spcAft>
              <a:buNone/>
            </a:pPr>
            <a:r>
              <a:rPr lang="en-US" sz="5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WHAT IS IT?</a:t>
            </a:r>
            <a:endParaRPr lang="en-US" sz="5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defTabSz="914400">
              <a:lnSpc>
                <a:spcPct val="107000"/>
              </a:lnSpc>
              <a:spcBef>
                <a:spcPts val="0"/>
              </a:spcBef>
              <a:spcAft>
                <a:spcPts val="800"/>
              </a:spcAft>
              <a:buNone/>
            </a:pPr>
            <a:r>
              <a:rPr lang="en-US" sz="5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Fair use is a legal doctrine that permits limited use of copyrighted material without acquiring permission from the rights holders. </a:t>
            </a:r>
          </a:p>
          <a:p>
            <a:pPr marL="0" lvl="0" indent="0" defTabSz="914400">
              <a:lnSpc>
                <a:spcPct val="107000"/>
              </a:lnSpc>
              <a:spcBef>
                <a:spcPts val="0"/>
              </a:spcBef>
              <a:spcAft>
                <a:spcPts val="800"/>
              </a:spcAft>
              <a:buNone/>
            </a:pPr>
            <a:endParaRPr lang="en-US"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defTabSz="914400">
              <a:lnSpc>
                <a:spcPct val="107000"/>
              </a:lnSpc>
              <a:spcBef>
                <a:spcPts val="0"/>
              </a:spcBef>
              <a:spcAft>
                <a:spcPts val="800"/>
              </a:spcAft>
              <a:buNone/>
            </a:pPr>
            <a:r>
              <a:rPr lang="en-US" sz="6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COURT TEST:</a:t>
            </a:r>
          </a:p>
          <a:p>
            <a:pPr marL="2628900" lvl="5" indent="-342900" defTabSz="914400">
              <a:lnSpc>
                <a:spcPct val="107000"/>
              </a:lnSpc>
              <a:spcBef>
                <a:spcPts val="0"/>
              </a:spcBef>
              <a:spcAft>
                <a:spcPts val="800"/>
              </a:spcAft>
              <a:buFont typeface="+mj-lt"/>
              <a:buAutoNum type="arabicPeriod"/>
            </a:pPr>
            <a:r>
              <a:rPr lang="en-US" sz="6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Purpose and Character of use  (Educational)</a:t>
            </a:r>
          </a:p>
          <a:p>
            <a:pPr lvl="6" defTabSz="914400">
              <a:lnSpc>
                <a:spcPct val="107000"/>
              </a:lnSpc>
              <a:spcBef>
                <a:spcPts val="0"/>
              </a:spcBef>
              <a:spcAft>
                <a:spcPts val="800"/>
              </a:spcAft>
            </a:pPr>
            <a:r>
              <a:rPr lang="en-US" sz="6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“Transformative”</a:t>
            </a:r>
          </a:p>
          <a:p>
            <a:pPr marL="2628900" lvl="5" indent="-342900" defTabSz="914400">
              <a:lnSpc>
                <a:spcPct val="107000"/>
              </a:lnSpc>
              <a:spcBef>
                <a:spcPts val="0"/>
              </a:spcBef>
              <a:spcAft>
                <a:spcPts val="800"/>
              </a:spcAft>
              <a:buFont typeface="+mj-lt"/>
              <a:buAutoNum type="arabicPeriod"/>
            </a:pPr>
            <a:r>
              <a:rPr lang="en-US" sz="6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Nature of Work</a:t>
            </a:r>
          </a:p>
          <a:p>
            <a:pPr marL="2628900" lvl="5" indent="-342900" defTabSz="914400">
              <a:lnSpc>
                <a:spcPct val="107000"/>
              </a:lnSpc>
              <a:spcBef>
                <a:spcPts val="0"/>
              </a:spcBef>
              <a:spcAft>
                <a:spcPts val="800"/>
              </a:spcAft>
              <a:buFont typeface="+mj-lt"/>
              <a:buAutoNum type="arabicPeriod"/>
            </a:pPr>
            <a:r>
              <a:rPr lang="en-US" sz="6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Amount and Substantiality (heart of the work)</a:t>
            </a:r>
          </a:p>
          <a:p>
            <a:pPr marL="2628900" lvl="5" indent="-342900" defTabSz="914400">
              <a:lnSpc>
                <a:spcPct val="107000"/>
              </a:lnSpc>
              <a:spcBef>
                <a:spcPts val="0"/>
              </a:spcBef>
              <a:spcAft>
                <a:spcPts val="800"/>
              </a:spcAft>
              <a:buFont typeface="+mj-lt"/>
              <a:buAutoNum type="arabicPeriod"/>
            </a:pPr>
            <a:r>
              <a:rPr lang="en-US" sz="6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Effect on potential Market or Value</a:t>
            </a:r>
          </a:p>
          <a:p>
            <a:pPr marL="2743200" lvl="6" indent="0" defTabSz="914400">
              <a:lnSpc>
                <a:spcPct val="107000"/>
              </a:lnSpc>
              <a:spcBef>
                <a:spcPts val="0"/>
              </a:spcBef>
              <a:spcAft>
                <a:spcPts val="800"/>
              </a:spcAft>
              <a:buNone/>
            </a:pPr>
            <a:r>
              <a:rPr lang="en-US" sz="6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(making money on your schoolwork game may impact your fair use protection)</a:t>
            </a:r>
          </a:p>
          <a:p>
            <a:pPr marL="2286000" lvl="5" indent="0" defTabSz="914400">
              <a:lnSpc>
                <a:spcPct val="107000"/>
              </a:lnSpc>
              <a:spcBef>
                <a:spcPts val="0"/>
              </a:spcBef>
              <a:spcAft>
                <a:spcPts val="800"/>
              </a:spcAft>
              <a:buNone/>
            </a:pPr>
            <a:endParaRPr lang="en-US" sz="3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lvl="0" indent="0" defTabSz="914400">
              <a:lnSpc>
                <a:spcPct val="107000"/>
              </a:lnSpc>
              <a:spcBef>
                <a:spcPts val="0"/>
              </a:spcBef>
              <a:spcAft>
                <a:spcPts val="800"/>
              </a:spcAft>
              <a:buNone/>
            </a:pPr>
            <a:r>
              <a:rPr lang="en-US" sz="36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DON’T  REMOVE  ANY COPYRIGHT NOTICE!	</a:t>
            </a:r>
            <a:r>
              <a:rPr lang="en-US"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8" name="Picture 7">
            <a:extLst>
              <a:ext uri="{FF2B5EF4-FFF2-40B4-BE49-F238E27FC236}">
                <a16:creationId xmlns:a16="http://schemas.microsoft.com/office/drawing/2014/main" xmlns="" id="{616EC7AA-D516-C043-8ED2-8A4E0FB23880}"/>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740190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A1232-C324-4D14-9D9D-4A2DA7672D7D}"/>
              </a:ext>
            </a:extLst>
          </p:cNvPr>
          <p:cNvSpPr>
            <a:spLocks noGrp="1"/>
          </p:cNvSpPr>
          <p:nvPr>
            <p:ph type="title"/>
          </p:nvPr>
        </p:nvSpPr>
        <p:spPr/>
        <p:txBody>
          <a:bodyPr>
            <a:normAutofit fontScale="90000"/>
          </a:bodyPr>
          <a:lstStyle/>
          <a:p>
            <a:r>
              <a:rPr lang="en-US" dirty="0"/>
              <a:t>Demonstrating  Your Game Outside of Class</a:t>
            </a:r>
          </a:p>
        </p:txBody>
      </p:sp>
      <p:sp>
        <p:nvSpPr>
          <p:cNvPr id="3" name="Content Placeholder 2">
            <a:extLst>
              <a:ext uri="{FF2B5EF4-FFF2-40B4-BE49-F238E27FC236}">
                <a16:creationId xmlns:a16="http://schemas.microsoft.com/office/drawing/2014/main" xmlns="" id="{82A56F89-C365-42BF-A16B-165965C2C056}"/>
              </a:ext>
            </a:extLst>
          </p:cNvPr>
          <p:cNvSpPr>
            <a:spLocks noGrp="1"/>
          </p:cNvSpPr>
          <p:nvPr>
            <p:ph idx="1"/>
          </p:nvPr>
        </p:nvSpPr>
        <p:spPr/>
        <p:txBody>
          <a:bodyPr/>
          <a:lstStyle/>
          <a:p>
            <a:endParaRPr lang="en-US" b="1" dirty="0">
              <a:latin typeface="franklin-gothic-urw"/>
            </a:endParaRPr>
          </a:p>
          <a:p>
            <a:r>
              <a:rPr lang="en-US" b="1" dirty="0">
                <a:latin typeface="franklin-gothic-urw"/>
              </a:rPr>
              <a:t>NOTICE: The following digital game contains copyrighted materials used under the Multimedia Guidelines and Fair Use exemptions of U.S. Copyright law. Further use is prohibited.</a:t>
            </a:r>
            <a:endParaRPr lang="en-US" dirty="0"/>
          </a:p>
        </p:txBody>
      </p:sp>
      <p:pic>
        <p:nvPicPr>
          <p:cNvPr id="6" name="Picture 5">
            <a:extLst>
              <a:ext uri="{FF2B5EF4-FFF2-40B4-BE49-F238E27FC236}">
                <a16:creationId xmlns:a16="http://schemas.microsoft.com/office/drawing/2014/main" xmlns="" id="{E36371DF-FDC8-D342-A2AB-4DA49D002E17}"/>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
        <p:nvSpPr>
          <p:cNvPr id="5" name="Footer Placeholder 3">
            <a:extLst>
              <a:ext uri="{FF2B5EF4-FFF2-40B4-BE49-F238E27FC236}">
                <a16:creationId xmlns:a16="http://schemas.microsoft.com/office/drawing/2014/main" xmlns="" id="{E25189A6-3CA9-8744-A8E2-850CE6BF1352}"/>
              </a:ext>
            </a:extLst>
          </p:cNvPr>
          <p:cNvSpPr>
            <a:spLocks noGrp="1"/>
          </p:cNvSpPr>
          <p:nvPr>
            <p:ph type="ftr" sz="quarter" idx="11"/>
          </p:nvPr>
        </p:nvSpPr>
        <p:spPr>
          <a:xfrm>
            <a:off x="3124200" y="6356350"/>
            <a:ext cx="2895600" cy="365125"/>
          </a:xfrm>
        </p:spPr>
        <p:txBody>
          <a:bodyPr/>
          <a:lstStyle/>
          <a:p>
            <a:r>
              <a:rPr lang="en-US" dirty="0"/>
              <a:t>© Copyright 2006 Patrick Reilly, All Rights Reserved</a:t>
            </a:r>
          </a:p>
        </p:txBody>
      </p:sp>
    </p:spTree>
    <p:extLst>
      <p:ext uri="{BB962C8B-B14F-4D97-AF65-F5344CB8AC3E}">
        <p14:creationId xmlns:p14="http://schemas.microsoft.com/office/powerpoint/2010/main" val="2695424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latin typeface="Calibri Light" panose="020F0302020204030204"/>
              </a:rPr>
              <a:t>“TRANSFORMATIVE” Use:</a:t>
            </a:r>
            <a:endParaRPr lang="en-US" dirty="0"/>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sz="3600" b="1" dirty="0">
                <a:solidFill>
                  <a:prstClr val="black"/>
                </a:solidFill>
              </a:rPr>
              <a:t>Transformative uses take the original copyrighted work and transform its appearance or nature to such a high degree that the use no longer qualifies as infringing.</a:t>
            </a:r>
            <a:endParaRPr lang="en-US" sz="3600" dirty="0">
              <a:solidFill>
                <a:prstClr val="black"/>
              </a:solidFill>
            </a:endParaRPr>
          </a:p>
          <a:p>
            <a:pPr marL="0" lvl="0" indent="0" defTabSz="914400">
              <a:lnSpc>
                <a:spcPct val="90000"/>
              </a:lnSpc>
              <a:spcBef>
                <a:spcPts val="1000"/>
              </a:spcBef>
              <a:buNone/>
            </a:pPr>
            <a:endParaRPr lang="en-US" dirty="0"/>
          </a:p>
        </p:txBody>
      </p:sp>
      <p:pic>
        <p:nvPicPr>
          <p:cNvPr id="8" name="Picture 7">
            <a:extLst>
              <a:ext uri="{FF2B5EF4-FFF2-40B4-BE49-F238E27FC236}">
                <a16:creationId xmlns:a16="http://schemas.microsoft.com/office/drawing/2014/main" xmlns="" id="{4D83EC76-E2C7-F244-8A14-FFFA9088E0A4}"/>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871480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b="1" i="1" u="sng" dirty="0">
                <a:solidFill>
                  <a:prstClr val="black"/>
                </a:solidFill>
                <a:latin typeface="Calibri Light" panose="020F0302020204030204"/>
                <a:hlinkClick r:id="rId2"/>
              </a:rPr>
              <a:t>Cariou v. Prince</a:t>
            </a:r>
            <a:r>
              <a:rPr lang="en-US" b="1" dirty="0">
                <a:solidFill>
                  <a:prstClr val="black"/>
                </a:solidFill>
                <a:latin typeface="Calibri Light" panose="020F0302020204030204"/>
              </a:rPr>
              <a:t>:  35 photo images into collages</a:t>
            </a:r>
            <a:endParaRPr lang="en-US" dirty="0"/>
          </a:p>
        </p:txBody>
      </p:sp>
      <p:pic>
        <p:nvPicPr>
          <p:cNvPr id="6" name="Content Placeholder 3"/>
          <p:cNvPicPr>
            <a:picLocks noGrp="1" noChangeAspect="1"/>
          </p:cNvPicPr>
          <p:nvPr>
            <p:ph idx="1"/>
          </p:nvPr>
        </p:nvPicPr>
        <p:blipFill>
          <a:blip r:embed="rId3"/>
          <a:stretch>
            <a:fillRect/>
          </a:stretch>
        </p:blipFill>
        <p:spPr>
          <a:xfrm>
            <a:off x="323927" y="1318921"/>
            <a:ext cx="7565703" cy="5013527"/>
          </a:xfrm>
          <a:prstGeom prst="rect">
            <a:avLst/>
          </a:prstGeom>
        </p:spPr>
      </p:pic>
      <p:pic>
        <p:nvPicPr>
          <p:cNvPr id="8" name="Picture 7">
            <a:extLst>
              <a:ext uri="{FF2B5EF4-FFF2-40B4-BE49-F238E27FC236}">
                <a16:creationId xmlns:a16="http://schemas.microsoft.com/office/drawing/2014/main" xmlns="" id="{CFEAE831-F1C0-7144-8908-2D91146CFD5B}"/>
              </a:ext>
            </a:extLst>
          </p:cNvPr>
          <p:cNvPicPr>
            <a:picLocks noChangeAspect="1"/>
          </p:cNvPicPr>
          <p:nvPr/>
        </p:nvPicPr>
        <p:blipFill>
          <a:blip r:embed="rId4"/>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99762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5D5DCE-2B40-45B4-AA35-BA7960DAF21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28106DCE-91CE-4C04-9004-4DDA1AA0D133}"/>
              </a:ext>
            </a:extLst>
          </p:cNvPr>
          <p:cNvPicPr>
            <a:picLocks noGrp="1" noChangeAspect="1"/>
          </p:cNvPicPr>
          <p:nvPr>
            <p:ph idx="1"/>
          </p:nvPr>
        </p:nvPicPr>
        <p:blipFill>
          <a:blip r:embed="rId2"/>
          <a:stretch>
            <a:fillRect/>
          </a:stretch>
        </p:blipFill>
        <p:spPr>
          <a:xfrm>
            <a:off x="2517422" y="553156"/>
            <a:ext cx="4526845" cy="5689599"/>
          </a:xfrm>
        </p:spPr>
      </p:pic>
    </p:spTree>
    <p:extLst>
      <p:ext uri="{BB962C8B-B14F-4D97-AF65-F5344CB8AC3E}">
        <p14:creationId xmlns:p14="http://schemas.microsoft.com/office/powerpoint/2010/main" val="1731188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a:blip r:embed="rId2"/>
          <a:stretch>
            <a:fillRect/>
          </a:stretch>
        </p:blipFill>
        <p:spPr>
          <a:xfrm>
            <a:off x="457200" y="483370"/>
            <a:ext cx="8229600" cy="5169633"/>
          </a:xfrm>
          <a:prstGeom prst="rect">
            <a:avLst/>
          </a:prstGeom>
        </p:spPr>
      </p:pic>
      <p:pic>
        <p:nvPicPr>
          <p:cNvPr id="5" name="Picture 4">
            <a:extLst>
              <a:ext uri="{FF2B5EF4-FFF2-40B4-BE49-F238E27FC236}">
                <a16:creationId xmlns:a16="http://schemas.microsoft.com/office/drawing/2014/main" xmlns="" id="{34AED212-A93A-9C49-A3A8-37F2865A6C13}"/>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pic>
        <p:nvPicPr>
          <p:cNvPr id="1026" name="Picture 2" descr="No Longer Appropriate? | generatorarts">
            <a:hlinkClick r:id="rId4"/>
            <a:extLst>
              <a:ext uri="{FF2B5EF4-FFF2-40B4-BE49-F238E27FC236}">
                <a16:creationId xmlns:a16="http://schemas.microsoft.com/office/drawing/2014/main" xmlns="" id="{51BCFB79-2698-47A1-BDAF-45D6F9F5C8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9" t="823" r="1639" b="-823"/>
          <a:stretch/>
        </p:blipFill>
        <p:spPr bwMode="auto">
          <a:xfrm>
            <a:off x="-149899" y="-45156"/>
            <a:ext cx="9293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5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prstClr val="black"/>
                </a:solidFill>
                <a:latin typeface="Calibri Light" panose="020F0302020204030204"/>
              </a:rPr>
              <a:t/>
            </a:r>
            <a:br>
              <a:rPr lang="en-US" b="1" dirty="0">
                <a:solidFill>
                  <a:prstClr val="black"/>
                </a:solidFill>
                <a:latin typeface="Calibri Light" panose="020F0302020204030204"/>
              </a:rPr>
            </a:br>
            <a:r>
              <a:rPr lang="en-US" b="1" dirty="0">
                <a:solidFill>
                  <a:prstClr val="black"/>
                </a:solidFill>
                <a:latin typeface="Calibri Light" panose="020F0302020204030204"/>
              </a:rPr>
              <a:t>“WORK MADE FOR HIRE” </a:t>
            </a:r>
            <a:r>
              <a:rPr lang="en-US" dirty="0">
                <a:solidFill>
                  <a:prstClr val="black"/>
                </a:solidFill>
                <a:latin typeface="Calibri Light" panose="020F0302020204030204"/>
              </a:rPr>
              <a:t/>
            </a:r>
            <a:br>
              <a:rPr lang="en-US" dirty="0">
                <a:solidFill>
                  <a:prstClr val="black"/>
                </a:solidFill>
                <a:latin typeface="Calibri Light" panose="020F0302020204030204"/>
              </a:rPr>
            </a:br>
            <a:endParaRPr lang="en-US" dirty="0"/>
          </a:p>
        </p:txBody>
      </p:sp>
      <p:sp>
        <p:nvSpPr>
          <p:cNvPr id="3" name="Content Placeholder 2"/>
          <p:cNvSpPr>
            <a:spLocks noGrp="1"/>
          </p:cNvSpPr>
          <p:nvPr>
            <p:ph idx="1"/>
          </p:nvPr>
        </p:nvSpPr>
        <p:spPr>
          <a:xfrm>
            <a:off x="272716" y="1417638"/>
            <a:ext cx="8414084" cy="4525963"/>
          </a:xfrm>
        </p:spPr>
        <p:txBody>
          <a:bodyPr>
            <a:normAutofit/>
          </a:bodyPr>
          <a:lstStyle/>
          <a:p>
            <a:pPr marL="0" lvl="0" indent="0" defTabSz="914400">
              <a:lnSpc>
                <a:spcPct val="90000"/>
              </a:lnSpc>
              <a:spcBef>
                <a:spcPts val="1000"/>
              </a:spcBef>
              <a:buNone/>
            </a:pPr>
            <a:r>
              <a:rPr lang="en-US" sz="2800" b="1" dirty="0">
                <a:solidFill>
                  <a:prstClr val="black"/>
                </a:solidFill>
              </a:rPr>
              <a:t>Another Misunderstood Doctrine - Only Two Categories</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endParaRPr lang="en-US" sz="2800" b="1"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(1) a work prepared by an employee within the scope of his or her employment; or</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(2) a work specially ordered or commissioned for use if the parties expressly agree in a written instrument signed by them that the work shall be considered a work made for hire – before the work is performed.</a:t>
            </a:r>
            <a:endParaRPr lang="en-US" sz="2800" dirty="0">
              <a:solidFill>
                <a:prstClr val="black"/>
              </a:solidFill>
            </a:endParaRPr>
          </a:p>
          <a:p>
            <a:endParaRPr lang="en-US" dirty="0"/>
          </a:p>
        </p:txBody>
      </p:sp>
      <p:pic>
        <p:nvPicPr>
          <p:cNvPr id="8" name="Picture 7">
            <a:extLst>
              <a:ext uri="{FF2B5EF4-FFF2-40B4-BE49-F238E27FC236}">
                <a16:creationId xmlns:a16="http://schemas.microsoft.com/office/drawing/2014/main" xmlns="" id="{1770F343-880B-A345-BE3E-8803C450590E}"/>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48675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304800" y="685799"/>
            <a:ext cx="8382000" cy="2531533"/>
          </a:xfrm>
        </p:spPr>
        <p:txBody>
          <a:bodyPr/>
          <a:lstStyle/>
          <a:p>
            <a:pPr eaLnBrk="1" hangingPunct="1">
              <a:defRPr/>
            </a:pPr>
            <a:r>
              <a:rPr lang="en-US" sz="4800" dirty="0"/>
              <a:t>Why Are There IP Rights?</a:t>
            </a:r>
          </a:p>
        </p:txBody>
      </p:sp>
      <p:pic>
        <p:nvPicPr>
          <p:cNvPr id="7" name="Picture 6">
            <a:extLst>
              <a:ext uri="{FF2B5EF4-FFF2-40B4-BE49-F238E27FC236}">
                <a16:creationId xmlns:a16="http://schemas.microsoft.com/office/drawing/2014/main" xmlns="" id="{E34AE6F0-61C3-4781-AE9A-2EE277A06FED}"/>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
        <p:nvSpPr>
          <p:cNvPr id="6" name="Footer Placeholder 4">
            <a:extLst>
              <a:ext uri="{FF2B5EF4-FFF2-40B4-BE49-F238E27FC236}">
                <a16:creationId xmlns:a16="http://schemas.microsoft.com/office/drawing/2014/main" xmlns="" id="{0497F449-13FA-6C4C-AE50-2DBCBF6804CA}"/>
              </a:ext>
            </a:extLst>
          </p:cNvPr>
          <p:cNvSpPr txBox="1">
            <a:spLocks/>
          </p:cNvSpPr>
          <p:nvPr/>
        </p:nvSpPr>
        <p:spPr bwMode="auto">
          <a:xfrm>
            <a:off x="3124200" y="6428935"/>
            <a:ext cx="2895600" cy="352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eaLnBrk="1" hangingPunct="1"/>
            <a:r>
              <a:rPr lang="en-US" sz="1200" dirty="0"/>
              <a:t>© Copyright 2009-2019, Patrick Reilly, Michael Mount, All Rights Reserved</a:t>
            </a:r>
          </a:p>
        </p:txBody>
      </p:sp>
    </p:spTree>
    <p:extLst>
      <p:ext uri="{BB962C8B-B14F-4D97-AF65-F5344CB8AC3E}">
        <p14:creationId xmlns:p14="http://schemas.microsoft.com/office/powerpoint/2010/main" val="4044064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ENUMERATED TYPES OF                           WORKS MADE FOR HIRE</a:t>
            </a:r>
          </a:p>
        </p:txBody>
      </p:sp>
      <p:sp>
        <p:nvSpPr>
          <p:cNvPr id="3" name="Content Placeholder 2"/>
          <p:cNvSpPr>
            <a:spLocks noGrp="1"/>
          </p:cNvSpPr>
          <p:nvPr>
            <p:ph idx="1"/>
          </p:nvPr>
        </p:nvSpPr>
        <p:spPr/>
        <p:txBody>
          <a:bodyPr>
            <a:normAutofit fontScale="85000" lnSpcReduction="20000"/>
          </a:bodyPr>
          <a:lstStyle/>
          <a:p>
            <a:r>
              <a:rPr lang="en-US" b="1" dirty="0"/>
              <a:t>1.	 a contribution to a collective work,</a:t>
            </a:r>
            <a:endParaRPr lang="en-US" dirty="0"/>
          </a:p>
          <a:p>
            <a:r>
              <a:rPr lang="en-US" b="1" dirty="0"/>
              <a:t>2.	 a part of a motion picture or other audiovisual 		 	work, </a:t>
            </a:r>
            <a:endParaRPr lang="en-US" dirty="0"/>
          </a:p>
          <a:p>
            <a:r>
              <a:rPr lang="en-US" b="1" dirty="0"/>
              <a:t>3.	 a translation, </a:t>
            </a:r>
            <a:endParaRPr lang="en-US" dirty="0"/>
          </a:p>
          <a:p>
            <a:r>
              <a:rPr lang="en-US" b="1" dirty="0"/>
              <a:t>4.	 a supplementary work, (forward, afterwards, 		 	maps, tables, 	musical arrangements)</a:t>
            </a:r>
            <a:endParaRPr lang="en-US" dirty="0"/>
          </a:p>
          <a:p>
            <a:r>
              <a:rPr lang="en-US" b="1" dirty="0"/>
              <a:t>5.	 a compilation, </a:t>
            </a:r>
            <a:endParaRPr lang="en-US" dirty="0"/>
          </a:p>
          <a:p>
            <a:r>
              <a:rPr lang="en-US" b="1" dirty="0"/>
              <a:t>6.	 an instructional text, </a:t>
            </a:r>
            <a:endParaRPr lang="en-US" dirty="0"/>
          </a:p>
          <a:p>
            <a:r>
              <a:rPr lang="en-US" b="1" dirty="0"/>
              <a:t>7.	 a test, </a:t>
            </a:r>
            <a:endParaRPr lang="en-US" dirty="0"/>
          </a:p>
          <a:p>
            <a:r>
              <a:rPr lang="en-US" b="1" dirty="0"/>
              <a:t>8.	 answer material for a test, or </a:t>
            </a:r>
            <a:endParaRPr lang="en-US" dirty="0"/>
          </a:p>
          <a:p>
            <a:r>
              <a:rPr lang="en-US" b="1" dirty="0"/>
              <a:t>9.	 an atlas</a:t>
            </a:r>
            <a:endParaRPr lang="en-US" dirty="0"/>
          </a:p>
          <a:p>
            <a:endParaRPr lang="en-US" dirty="0"/>
          </a:p>
        </p:txBody>
      </p:sp>
      <p:pic>
        <p:nvPicPr>
          <p:cNvPr id="7" name="Picture 6">
            <a:extLst>
              <a:ext uri="{FF2B5EF4-FFF2-40B4-BE49-F238E27FC236}">
                <a16:creationId xmlns:a16="http://schemas.microsoft.com/office/drawing/2014/main" xmlns="" id="{A3836F9E-C4CC-A345-BE37-0029A26E540B}"/>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465796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127000">
              <a:schemeClr val="accent1">
                <a:alpha val="79000"/>
              </a:schemeClr>
            </a:glow>
          </a:effectLst>
        </p:spPr>
        <p:txBody>
          <a:bodyPr/>
          <a:lstStyle/>
          <a:p>
            <a:r>
              <a:rPr lang="en-US" b="1" dirty="0">
                <a:solidFill>
                  <a:prstClr val="black"/>
                </a:solidFill>
                <a:latin typeface="Calibri Light" panose="020F0302020204030204"/>
              </a:rPr>
              <a:t>OPEN SOURCE</a:t>
            </a:r>
            <a:endParaRPr lang="en-US" b="1" dirty="0"/>
          </a:p>
        </p:txBody>
      </p:sp>
      <p:sp>
        <p:nvSpPr>
          <p:cNvPr id="3" name="Content Placeholder 2"/>
          <p:cNvSpPr>
            <a:spLocks noGrp="1"/>
          </p:cNvSpPr>
          <p:nvPr>
            <p:ph idx="1"/>
          </p:nvPr>
        </p:nvSpPr>
        <p:spPr/>
        <p:txBody>
          <a:bodyPr/>
          <a:lstStyle/>
          <a:p>
            <a:pPr marL="0" lvl="0" indent="0" defTabSz="914400">
              <a:lnSpc>
                <a:spcPct val="90000"/>
              </a:lnSpc>
              <a:spcBef>
                <a:spcPts val="1000"/>
              </a:spcBef>
              <a:buNone/>
            </a:pPr>
            <a:r>
              <a:rPr lang="en-US" b="1" dirty="0"/>
              <a:t>	</a:t>
            </a:r>
            <a:r>
              <a:rPr lang="en-US" sz="2800" b="1" dirty="0">
                <a:solidFill>
                  <a:prstClr val="black"/>
                </a:solidFill>
              </a:rPr>
              <a:t>	</a:t>
            </a:r>
          </a:p>
          <a:p>
            <a:pPr marL="0" lvl="0" indent="0" defTabSz="914400">
              <a:lnSpc>
                <a:spcPct val="90000"/>
              </a:lnSpc>
              <a:spcBef>
                <a:spcPts val="1000"/>
              </a:spcBef>
              <a:buNone/>
            </a:pPr>
            <a:r>
              <a:rPr lang="en-US" sz="2800" b="1" dirty="0">
                <a:solidFill>
                  <a:prstClr val="black"/>
                </a:solidFill>
              </a:rPr>
              <a:t>Licenses: Good vs Bad</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Expedite Development</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Obligation to make public</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Definitions differ from Copyright Law</a:t>
            </a:r>
            <a:endParaRPr lang="en-US" sz="2800" dirty="0">
              <a:solidFill>
                <a:prstClr val="black"/>
              </a:solidFill>
            </a:endParaRPr>
          </a:p>
          <a:p>
            <a:pPr marL="0" lvl="0" indent="0" defTabSz="914400">
              <a:lnSpc>
                <a:spcPct val="90000"/>
              </a:lnSpc>
              <a:spcBef>
                <a:spcPts val="1000"/>
              </a:spcBef>
              <a:buNone/>
            </a:pPr>
            <a:r>
              <a:rPr lang="en-US" sz="2800" b="1" dirty="0">
                <a:solidFill>
                  <a:prstClr val="black"/>
                </a:solidFill>
              </a:rPr>
              <a:t>			-What constitutes “Distribution”?</a:t>
            </a:r>
            <a:endParaRPr lang="en-US" sz="2800" dirty="0">
              <a:solidFill>
                <a:prstClr val="black"/>
              </a:solidFill>
            </a:endParaRPr>
          </a:p>
          <a:p>
            <a:endParaRPr lang="en-US" dirty="0"/>
          </a:p>
        </p:txBody>
      </p:sp>
      <p:pic>
        <p:nvPicPr>
          <p:cNvPr id="8" name="Picture 7">
            <a:extLst>
              <a:ext uri="{FF2B5EF4-FFF2-40B4-BE49-F238E27FC236}">
                <a16:creationId xmlns:a16="http://schemas.microsoft.com/office/drawing/2014/main" xmlns="" id="{79A22360-03C6-8C42-806E-1515D502C1E5}"/>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58605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prstClr val="black"/>
                </a:solidFill>
                <a:latin typeface="Calibri Light" panose="020F0302020204030204"/>
              </a:rPr>
              <a:t>DIGITAL MILLENNIUM COPYRIGHT ACT (DMCA)</a:t>
            </a:r>
            <a:endParaRPr lang="en-US" dirty="0"/>
          </a:p>
        </p:txBody>
      </p:sp>
      <p:sp>
        <p:nvSpPr>
          <p:cNvPr id="3" name="Content Placeholder 2"/>
          <p:cNvSpPr>
            <a:spLocks noGrp="1"/>
          </p:cNvSpPr>
          <p:nvPr>
            <p:ph idx="1"/>
          </p:nvPr>
        </p:nvSpPr>
        <p:spPr/>
        <p:txBody>
          <a:bodyPr>
            <a:normAutofit lnSpcReduction="10000"/>
          </a:bodyPr>
          <a:lstStyle/>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Primarily Addresses Internet &amp; Computer Program Issues</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Criminalizes: Products &amp; Services designed to circumvent access control measures (</a:t>
            </a:r>
            <a:r>
              <a:rPr lang="en-US" sz="2000" b="1" dirty="0">
                <a:solidFill>
                  <a:prstClr val="black"/>
                </a:solidFill>
              </a:rPr>
              <a:t>Digital </a:t>
            </a:r>
            <a:r>
              <a:rPr lang="en-US" sz="2000" b="1" dirty="0" err="1">
                <a:solidFill>
                  <a:prstClr val="black"/>
                </a:solidFill>
              </a:rPr>
              <a:t>Rts</a:t>
            </a:r>
            <a:r>
              <a:rPr lang="en-US" sz="2000" b="1" dirty="0">
                <a:solidFill>
                  <a:prstClr val="black"/>
                </a:solidFill>
              </a:rPr>
              <a:t>. </a:t>
            </a:r>
            <a:r>
              <a:rPr lang="en-US" sz="2000" b="1" dirty="0" err="1">
                <a:solidFill>
                  <a:prstClr val="black"/>
                </a:solidFill>
              </a:rPr>
              <a:t>Mng</a:t>
            </a:r>
            <a:r>
              <a:rPr lang="en-US" sz="2000" b="1" dirty="0">
                <a:solidFill>
                  <a:prstClr val="black"/>
                </a:solidFill>
              </a:rPr>
              <a:t>.)</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Limits liability for Online Service Providers (ISPs) for the actions of their users</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Take Down Notices</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Registration of Agents for Receipt of 			Notice of Copyright Infringement</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Duty to promptly investigate</a:t>
            </a:r>
            <a:endParaRPr lang="en-US" sz="2800" dirty="0">
              <a:solidFill>
                <a:prstClr val="black"/>
              </a:solidFill>
            </a:endParaRPr>
          </a:p>
          <a:p>
            <a:endParaRPr lang="en-US" dirty="0"/>
          </a:p>
        </p:txBody>
      </p:sp>
      <p:pic>
        <p:nvPicPr>
          <p:cNvPr id="7" name="Picture 6">
            <a:extLst>
              <a:ext uri="{FF2B5EF4-FFF2-40B4-BE49-F238E27FC236}">
                <a16:creationId xmlns:a16="http://schemas.microsoft.com/office/drawing/2014/main" xmlns="" id="{66BBB000-8926-B144-B023-9B69A4E26ED7}"/>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581946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prstClr val="black"/>
                </a:solidFill>
                <a:latin typeface="Calibri Light" panose="020F0302020204030204"/>
              </a:rPr>
              <a:t>VISUAL ARTS</a:t>
            </a:r>
            <a:endParaRPr lang="en-US" dirty="0"/>
          </a:p>
        </p:txBody>
      </p:sp>
      <p:sp>
        <p:nvSpPr>
          <p:cNvPr id="3" name="Content Placeholder 2"/>
          <p:cNvSpPr>
            <a:spLocks noGrp="1"/>
          </p:cNvSpPr>
          <p:nvPr>
            <p:ph idx="1"/>
          </p:nvPr>
        </p:nvSpPr>
        <p:spPr/>
        <p:txBody>
          <a:bodyPr/>
          <a:lstStyle/>
          <a:p>
            <a:pPr marL="228600" lvl="0" indent="-228600" defTabSz="914400">
              <a:lnSpc>
                <a:spcPct val="90000"/>
              </a:lnSpc>
              <a:spcBef>
                <a:spcPts val="1000"/>
              </a:spcBef>
              <a:buFont typeface="Arial" panose="020B0604020202020204" pitchFamily="34" charset="0"/>
              <a:buChar char="•"/>
            </a:pPr>
            <a:r>
              <a:rPr lang="en-US" b="1" dirty="0">
                <a:solidFill>
                  <a:prstClr val="black"/>
                </a:solidFill>
              </a:rPr>
              <a:t>	Pictorial, graphic, and Sculptural Work</a:t>
            </a:r>
            <a:endParaRPr lang="en-US" dirty="0">
              <a:solidFill>
                <a:prstClr val="black"/>
              </a:solidFill>
            </a:endParaRPr>
          </a:p>
          <a:p>
            <a:pPr marL="0" lvl="0" indent="0" defTabSz="914400">
              <a:lnSpc>
                <a:spcPct val="90000"/>
              </a:lnSpc>
              <a:spcBef>
                <a:spcPts val="1000"/>
              </a:spcBef>
              <a:buNone/>
            </a:pPr>
            <a:r>
              <a:rPr lang="en-US" b="1" dirty="0">
                <a:solidFill>
                  <a:prstClr val="black"/>
                </a:solidFill>
              </a:rPr>
              <a:t>		-Photographs, Jewelry</a:t>
            </a:r>
            <a:endParaRPr lang="en-US"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b="1" dirty="0">
                <a:solidFill>
                  <a:prstClr val="black"/>
                </a:solidFill>
              </a:rPr>
              <a:t>	Rights to Attribution and Integrity</a:t>
            </a:r>
            <a:endParaRPr lang="en-US" dirty="0">
              <a:solidFill>
                <a:prstClr val="black"/>
              </a:solidFill>
            </a:endParaRPr>
          </a:p>
          <a:p>
            <a:pPr marL="0" indent="0">
              <a:buNone/>
            </a:pPr>
            <a:endParaRPr lang="en-US" dirty="0"/>
          </a:p>
        </p:txBody>
      </p:sp>
      <p:pic>
        <p:nvPicPr>
          <p:cNvPr id="7" name="Picture 6">
            <a:extLst>
              <a:ext uri="{FF2B5EF4-FFF2-40B4-BE49-F238E27FC236}">
                <a16:creationId xmlns:a16="http://schemas.microsoft.com/office/drawing/2014/main" xmlns="" id="{124D8117-9142-4340-A6BD-C01DC75B499F}"/>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925561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prstClr val="black"/>
                </a:solidFill>
                <a:latin typeface="Calibri Light" panose="020F0302020204030204"/>
              </a:rPr>
              <a:t>MUSIC</a:t>
            </a:r>
            <a:endParaRPr lang="en-US" dirty="0"/>
          </a:p>
        </p:txBody>
      </p:sp>
      <p:sp>
        <p:nvSpPr>
          <p:cNvPr id="3" name="Content Placeholder 2"/>
          <p:cNvSpPr>
            <a:spLocks noGrp="1"/>
          </p:cNvSpPr>
          <p:nvPr>
            <p:ph idx="1"/>
          </p:nvPr>
        </p:nvSpPr>
        <p:spPr/>
        <p:txBody>
          <a:bodyPr>
            <a:normAutofit fontScale="92500" lnSpcReduction="10000"/>
          </a:bodyPr>
          <a:lstStyle/>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Sheet Music</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Recordings</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Performances</a:t>
            </a:r>
          </a:p>
          <a:p>
            <a:pPr marL="228600" lvl="0" indent="-228600" defTabSz="914400">
              <a:lnSpc>
                <a:spcPct val="90000"/>
              </a:lnSpc>
              <a:spcBef>
                <a:spcPts val="1000"/>
              </a:spcBef>
              <a:buFont typeface="Arial" panose="020B0604020202020204" pitchFamily="34" charset="0"/>
              <a:buChar char="•"/>
            </a:pPr>
            <a:endParaRPr lang="en-US" sz="2800" dirty="0">
              <a:solidFill>
                <a:prstClr val="black"/>
              </a:solidFill>
            </a:endParaRPr>
          </a:p>
          <a:p>
            <a:pPr marL="457200" lvl="1" indent="0" defTabSz="914400">
              <a:lnSpc>
                <a:spcPct val="90000"/>
              </a:lnSpc>
              <a:spcBef>
                <a:spcPts val="500"/>
              </a:spcBef>
              <a:buNone/>
            </a:pPr>
            <a:r>
              <a:rPr lang="en-US" sz="3100" b="1" dirty="0">
                <a:solidFill>
                  <a:prstClr val="black"/>
                </a:solidFill>
              </a:rPr>
              <a:t>Rights Holders</a:t>
            </a:r>
            <a:endParaRPr lang="en-US" sz="31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Composer</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Lyricist</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Orchestration</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Recording</a:t>
            </a:r>
            <a:endParaRPr lang="en-US" sz="2800" dirty="0">
              <a:solidFill>
                <a:prstClr val="black"/>
              </a:solidFill>
            </a:endParaRPr>
          </a:p>
          <a:p>
            <a:pPr marL="0" lvl="0" indent="0" defTabSz="914400">
              <a:lnSpc>
                <a:spcPct val="90000"/>
              </a:lnSpc>
              <a:spcBef>
                <a:spcPts val="1000"/>
              </a:spcBef>
              <a:buNone/>
            </a:pPr>
            <a:r>
              <a:rPr lang="en-US" sz="2800" b="1" dirty="0">
                <a:solidFill>
                  <a:prstClr val="black"/>
                </a:solidFill>
              </a:rPr>
              <a:t>		-Not Performance – Recording</a:t>
            </a:r>
            <a:endParaRPr lang="en-US" sz="2800" dirty="0">
              <a:solidFill>
                <a:prstClr val="black"/>
              </a:solidFill>
            </a:endParaRPr>
          </a:p>
          <a:p>
            <a:endParaRPr lang="en-US" dirty="0"/>
          </a:p>
        </p:txBody>
      </p:sp>
      <p:pic>
        <p:nvPicPr>
          <p:cNvPr id="7" name="Picture 6">
            <a:extLst>
              <a:ext uri="{FF2B5EF4-FFF2-40B4-BE49-F238E27FC236}">
                <a16:creationId xmlns:a16="http://schemas.microsoft.com/office/drawing/2014/main" xmlns="" id="{00C51EDD-ACD5-D644-8904-94D131FF9341}"/>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30645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 (cont’d)</a:t>
            </a:r>
          </a:p>
        </p:txBody>
      </p:sp>
      <p:sp>
        <p:nvSpPr>
          <p:cNvPr id="3" name="Content Placeholder 2"/>
          <p:cNvSpPr>
            <a:spLocks noGrp="1"/>
          </p:cNvSpPr>
          <p:nvPr>
            <p:ph idx="1"/>
          </p:nvPr>
        </p:nvSpPr>
        <p:spPr>
          <a:xfrm>
            <a:off x="457200" y="1182030"/>
            <a:ext cx="8229600" cy="4944134"/>
          </a:xfrm>
        </p:spPr>
        <p:txBody>
          <a:bodyPr>
            <a:normAutofit fontScale="85000" lnSpcReduction="20000"/>
          </a:bodyPr>
          <a:lstStyle/>
          <a:p>
            <a:pPr marL="0" lvl="0" indent="0" defTabSz="914400">
              <a:lnSpc>
                <a:spcPct val="90000"/>
              </a:lnSpc>
              <a:spcBef>
                <a:spcPts val="1000"/>
              </a:spcBef>
              <a:buNone/>
            </a:pPr>
            <a:r>
              <a:rPr lang="en-US" sz="3000" b="1" dirty="0">
                <a:solidFill>
                  <a:prstClr val="black"/>
                </a:solidFill>
              </a:rPr>
              <a:t>Sampling</a:t>
            </a:r>
            <a:endParaRPr lang="en-US" sz="30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3000" b="1" dirty="0">
                <a:solidFill>
                  <a:prstClr val="black"/>
                </a:solidFill>
              </a:rPr>
              <a:t>	</a:t>
            </a:r>
            <a:r>
              <a:rPr lang="en-US" sz="3000" b="1" dirty="0" err="1">
                <a:solidFill>
                  <a:prstClr val="black"/>
                </a:solidFill>
              </a:rPr>
              <a:t>Acuff</a:t>
            </a:r>
            <a:r>
              <a:rPr lang="en-US" sz="3000" b="1" dirty="0">
                <a:solidFill>
                  <a:prstClr val="black"/>
                </a:solidFill>
              </a:rPr>
              <a:t>-Rose vs. 2 Live Crew</a:t>
            </a:r>
            <a:endParaRPr lang="en-US" sz="30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3000" b="1" dirty="0">
                <a:solidFill>
                  <a:prstClr val="black"/>
                </a:solidFill>
              </a:rPr>
              <a:t>		“Oh, Pretty Woman”</a:t>
            </a:r>
            <a:endParaRPr lang="en-US" sz="30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3000" b="1" dirty="0">
                <a:solidFill>
                  <a:prstClr val="black"/>
                </a:solidFill>
              </a:rPr>
              <a:t>		Fair Use</a:t>
            </a:r>
            <a:endParaRPr lang="en-US" sz="30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b="1" dirty="0">
                <a:solidFill>
                  <a:prstClr val="black"/>
                </a:solidFill>
              </a:rPr>
              <a:t>			Transformative</a:t>
            </a:r>
            <a:endParaRPr lang="en-US" sz="2800" dirty="0">
              <a:solidFill>
                <a:prstClr val="black"/>
              </a:solidFill>
            </a:endParaRPr>
          </a:p>
          <a:p>
            <a:pPr lvl="6" defTabSz="914400">
              <a:lnSpc>
                <a:spcPct val="90000"/>
              </a:lnSpc>
              <a:spcBef>
                <a:spcPts val="500"/>
              </a:spcBef>
              <a:buFont typeface="Arial" panose="020B0604020202020204" pitchFamily="34" charset="0"/>
              <a:buChar char="•"/>
            </a:pPr>
            <a:r>
              <a:rPr lang="en-US" sz="3000" b="1" dirty="0">
                <a:solidFill>
                  <a:prstClr val="black"/>
                </a:solidFill>
              </a:rPr>
              <a:t>Parody</a:t>
            </a:r>
            <a:endParaRPr lang="en-US" sz="3000" dirty="0">
              <a:solidFill>
                <a:prstClr val="black"/>
              </a:solidFill>
            </a:endParaRPr>
          </a:p>
          <a:p>
            <a:pPr marL="0" lvl="0" indent="0" defTabSz="914400">
              <a:lnSpc>
                <a:spcPct val="90000"/>
              </a:lnSpc>
              <a:spcBef>
                <a:spcPts val="1000"/>
              </a:spcBef>
              <a:buNone/>
            </a:pPr>
            <a:r>
              <a:rPr lang="en-US" sz="2800" b="1" dirty="0">
                <a:solidFill>
                  <a:prstClr val="black"/>
                </a:solidFill>
              </a:rPr>
              <a:t> </a:t>
            </a:r>
            <a:endParaRPr lang="en-US" sz="2800" dirty="0">
              <a:solidFill>
                <a:prstClr val="black"/>
              </a:solidFill>
            </a:endParaRPr>
          </a:p>
          <a:p>
            <a:pPr marL="0" lvl="0" indent="0" defTabSz="914400">
              <a:lnSpc>
                <a:spcPct val="90000"/>
              </a:lnSpc>
              <a:spcBef>
                <a:spcPts val="1000"/>
              </a:spcBef>
              <a:buNone/>
            </a:pPr>
            <a:r>
              <a:rPr lang="en-US" sz="3000" b="1" dirty="0">
                <a:solidFill>
                  <a:prstClr val="black"/>
                </a:solidFill>
              </a:rPr>
              <a:t>Obtaining Clearances</a:t>
            </a:r>
            <a:endParaRPr lang="en-US" sz="30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3000" b="1" dirty="0">
                <a:solidFill>
                  <a:prstClr val="black"/>
                </a:solidFill>
              </a:rPr>
              <a:t>	ASCAP, BMI, SESAC	</a:t>
            </a:r>
            <a:endParaRPr lang="en-US" sz="30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3000" b="1" dirty="0">
                <a:solidFill>
                  <a:prstClr val="black"/>
                </a:solidFill>
              </a:rPr>
              <a:t>	Blanket Licenses</a:t>
            </a:r>
          </a:p>
          <a:p>
            <a:pPr marL="800100" lvl="2" indent="0" defTabSz="914400">
              <a:lnSpc>
                <a:spcPct val="90000"/>
              </a:lnSpc>
              <a:spcBef>
                <a:spcPts val="1000"/>
              </a:spcBef>
              <a:buNone/>
            </a:pPr>
            <a:r>
              <a:rPr lang="en-US" dirty="0"/>
              <a:t>  </a:t>
            </a:r>
            <a:r>
              <a:rPr lang="en-US" sz="3000" b="1" dirty="0"/>
              <a:t>Sampling Clearances</a:t>
            </a:r>
          </a:p>
          <a:p>
            <a:pPr marL="800100" lvl="2" indent="0" defTabSz="914400">
              <a:lnSpc>
                <a:spcPct val="90000"/>
              </a:lnSpc>
              <a:spcBef>
                <a:spcPts val="1000"/>
              </a:spcBef>
              <a:buNone/>
            </a:pPr>
            <a:r>
              <a:rPr lang="en-US" sz="3000" b="1" dirty="0"/>
              <a:t>		Song Owner &amp; Recording Owner</a:t>
            </a:r>
          </a:p>
        </p:txBody>
      </p:sp>
      <p:pic>
        <p:nvPicPr>
          <p:cNvPr id="7" name="Picture 6">
            <a:extLst>
              <a:ext uri="{FF2B5EF4-FFF2-40B4-BE49-F238E27FC236}">
                <a16:creationId xmlns:a16="http://schemas.microsoft.com/office/drawing/2014/main" xmlns="" id="{05DCD5A4-FAFD-1741-AFB4-25D6938B4C77}"/>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623631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prstClr val="black"/>
                </a:solidFill>
                <a:latin typeface="Calibri Light" panose="020F0302020204030204"/>
              </a:rPr>
              <a:t>MUSIC MODERIZATION ACT</a:t>
            </a:r>
            <a:endParaRPr lang="en-US" dirty="0"/>
          </a:p>
        </p:txBody>
      </p:sp>
      <p:sp>
        <p:nvSpPr>
          <p:cNvPr id="3" name="Content Placeholder 2"/>
          <p:cNvSpPr>
            <a:spLocks noGrp="1"/>
          </p:cNvSpPr>
          <p:nvPr>
            <p:ph idx="1"/>
          </p:nvPr>
        </p:nvSpPr>
        <p:spPr/>
        <p:txBody>
          <a:bodyPr>
            <a:normAutofit fontScale="40000" lnSpcReduction="20000"/>
          </a:bodyPr>
          <a:lstStyle/>
          <a:p>
            <a:pPr marL="228600" lvl="0" indent="-228600" defTabSz="914400">
              <a:lnSpc>
                <a:spcPct val="90000"/>
              </a:lnSpc>
              <a:spcBef>
                <a:spcPts val="1000"/>
              </a:spcBef>
              <a:buFont typeface="Arial" panose="020B0604020202020204" pitchFamily="34" charset="0"/>
              <a:buChar char="•"/>
            </a:pPr>
            <a:r>
              <a:rPr lang="en-US" sz="4200" b="1" dirty="0">
                <a:solidFill>
                  <a:prstClr val="black"/>
                </a:solidFill>
              </a:rPr>
              <a:t>It would set up a non-profit governing agency that would create a database related to the owners of the </a:t>
            </a:r>
            <a:r>
              <a:rPr lang="en-US" sz="4200" b="1" u="sng" dirty="0">
                <a:solidFill>
                  <a:prstClr val="black"/>
                </a:solidFill>
                <a:hlinkClick r:id="rId2" tooltip="Mechanical license"/>
              </a:rPr>
              <a:t>mechanical license</a:t>
            </a:r>
            <a:r>
              <a:rPr lang="en-US" sz="4200" b="1" dirty="0">
                <a:solidFill>
                  <a:prstClr val="black"/>
                </a:solidFill>
              </a:rPr>
              <a:t> of sound recordings - the copyright that covers the composition and lyrics of a song. Blanket royalty rates used to pay the composers and songwriters when used by streaming services. </a:t>
            </a:r>
            <a:endParaRPr lang="en-US" sz="42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4200" b="1" u="sng" dirty="0">
                <a:solidFill>
                  <a:prstClr val="black"/>
                </a:solidFill>
                <a:hlinkClick r:id="rId3" tooltip="Compulsory license"/>
              </a:rPr>
              <a:t>Compulsory License</a:t>
            </a:r>
            <a:r>
              <a:rPr lang="en-US" sz="4200" b="1" dirty="0">
                <a:solidFill>
                  <a:prstClr val="black"/>
                </a:solidFill>
              </a:rPr>
              <a:t> Streaming services would still be able to negotiate other royalty rates directly with the mechanical license owner if they so chose.</a:t>
            </a:r>
            <a:endParaRPr lang="en-US" sz="42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4200" b="1" dirty="0">
                <a:solidFill>
                  <a:prstClr val="black"/>
                </a:solidFill>
              </a:rPr>
              <a:t>It assures that songwriters are paid a portion of mechanical license royalties for either physical or digital reproduction of a song with their lyrics, at a rate set by contract.</a:t>
            </a:r>
            <a:endParaRPr lang="en-US" sz="42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4200" b="1" dirty="0">
                <a:solidFill>
                  <a:prstClr val="black"/>
                </a:solidFill>
              </a:rPr>
              <a:t>It revamps the rate court process; the bill would assign a random judge to oversee these cases.</a:t>
            </a:r>
            <a:endParaRPr lang="en-US" sz="42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4200" b="1" dirty="0">
                <a:solidFill>
                  <a:prstClr val="black"/>
                </a:solidFill>
              </a:rPr>
              <a:t>Title II: CLASSICS Act</a:t>
            </a:r>
            <a:endParaRPr lang="en-US" sz="42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4200" b="1" dirty="0">
                <a:solidFill>
                  <a:prstClr val="black"/>
                </a:solidFill>
              </a:rPr>
              <a:t>The Compensating Legacy Artists for their Songs, Service, and Important Contributions. Recordings between 1923 and 1956 to be phased into the public domain over the next few decades. </a:t>
            </a:r>
            <a:endParaRPr lang="en-US" sz="42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4200" b="1" dirty="0">
                <a:solidFill>
                  <a:prstClr val="black"/>
                </a:solidFill>
              </a:rPr>
              <a:t>Title III: Allocation for Music Producers Act</a:t>
            </a:r>
            <a:endParaRPr lang="en-US" sz="42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4200" b="1" dirty="0">
                <a:solidFill>
                  <a:prstClr val="black"/>
                </a:solidFill>
              </a:rPr>
              <a:t>The bill designates that </a:t>
            </a:r>
            <a:r>
              <a:rPr lang="en-US" sz="4200" b="1" u="sng" dirty="0">
                <a:solidFill>
                  <a:prstClr val="black"/>
                </a:solidFill>
                <a:hlinkClick r:id="rId4" tooltip="SoundExchange"/>
              </a:rPr>
              <a:t>SoundExchange</a:t>
            </a:r>
            <a:r>
              <a:rPr lang="en-US" sz="4200" b="1" dirty="0">
                <a:solidFill>
                  <a:prstClr val="black"/>
                </a:solidFill>
              </a:rPr>
              <a:t> to also distribute royalties to "a producer, mixer, or sound engineer who was part of the creative process that created [the] sound recording". </a:t>
            </a:r>
            <a:endParaRPr lang="en-US" sz="4200" dirty="0">
              <a:solidFill>
                <a:prstClr val="black"/>
              </a:solidFill>
            </a:endParaRPr>
          </a:p>
          <a:p>
            <a:endParaRPr lang="en-US" dirty="0"/>
          </a:p>
        </p:txBody>
      </p:sp>
      <p:pic>
        <p:nvPicPr>
          <p:cNvPr id="8" name="Picture 7">
            <a:extLst>
              <a:ext uri="{FF2B5EF4-FFF2-40B4-BE49-F238E27FC236}">
                <a16:creationId xmlns:a16="http://schemas.microsoft.com/office/drawing/2014/main" xmlns="" id="{9F5E4AF7-8D1B-FA41-A7B0-9CBDA5D22F6B}"/>
              </a:ext>
            </a:extLst>
          </p:cNvPr>
          <p:cNvPicPr>
            <a:picLocks noChangeAspect="1"/>
          </p:cNvPicPr>
          <p:nvPr/>
        </p:nvPicPr>
        <p:blipFill>
          <a:blip r:embed="rId5"/>
          <a:stretch>
            <a:fillRect/>
          </a:stretch>
        </p:blipFill>
        <p:spPr>
          <a:xfrm>
            <a:off x="7949802" y="5726242"/>
            <a:ext cx="1044297" cy="965617"/>
          </a:xfrm>
          <a:prstGeom prst="rect">
            <a:avLst/>
          </a:prstGeom>
          <a:effectLst>
            <a:glow rad="127000">
              <a:srgbClr val="F7662A"/>
            </a:glow>
          </a:effectLst>
        </p:spPr>
      </p:pic>
    </p:spTree>
    <p:extLst>
      <p:ext uri="{BB962C8B-B14F-4D97-AF65-F5344CB8AC3E}">
        <p14:creationId xmlns:p14="http://schemas.microsoft.com/office/powerpoint/2010/main" val="15795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5" name="Rectangle 2"/>
          <p:cNvSpPr txBox="1">
            <a:spLocks noChangeArrowheads="1"/>
          </p:cNvSpPr>
          <p:nvPr/>
        </p:nvSpPr>
        <p:spPr>
          <a:xfrm>
            <a:off x="304800" y="138929"/>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TRADEMARK &amp; TRADE DRESS</a:t>
            </a:r>
          </a:p>
        </p:txBody>
      </p:sp>
      <p:sp>
        <p:nvSpPr>
          <p:cNvPr id="12" name="Rectangle 4"/>
          <p:cNvSpPr>
            <a:spLocks noChangeArrowheads="1"/>
          </p:cNvSpPr>
          <p:nvPr/>
        </p:nvSpPr>
        <p:spPr bwMode="auto">
          <a:xfrm>
            <a:off x="-481263" y="1140121"/>
            <a:ext cx="9304421" cy="4442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2000" dirty="0"/>
          </a:p>
          <a:p>
            <a:pPr>
              <a:lnSpc>
                <a:spcPct val="80000"/>
              </a:lnSpc>
            </a:pPr>
            <a:endParaRPr lang="en-US" sz="2000" dirty="0"/>
          </a:p>
          <a:p>
            <a:pPr marL="1485900" lvl="2" indent="-571500">
              <a:lnSpc>
                <a:spcPct val="80000"/>
              </a:lnSpc>
              <a:buFont typeface="Arial" charset="0"/>
              <a:buChar char="•"/>
            </a:pPr>
            <a:r>
              <a:rPr lang="en-US" sz="3600" dirty="0"/>
              <a:t>Trademark</a:t>
            </a:r>
          </a:p>
          <a:p>
            <a:pPr marL="1943100" lvl="3" indent="-571500">
              <a:lnSpc>
                <a:spcPct val="80000"/>
              </a:lnSpc>
            </a:pPr>
            <a:r>
              <a:rPr lang="en-US" sz="3600" dirty="0"/>
              <a:t>“</a:t>
            </a:r>
            <a:r>
              <a:rPr lang="en-US" sz="2800" dirty="0"/>
              <a:t>ALMOST ANYTHING AT ALL THAT IS CAPABLE OF CARRYING MEANING”</a:t>
            </a:r>
          </a:p>
          <a:p>
            <a:pPr marL="1485900" lvl="2" indent="-571500">
              <a:lnSpc>
                <a:spcPct val="80000"/>
              </a:lnSpc>
            </a:pPr>
            <a:endParaRPr lang="en-US" sz="3600" dirty="0"/>
          </a:p>
          <a:p>
            <a:pPr marL="1485900" lvl="2" indent="-571500">
              <a:lnSpc>
                <a:spcPct val="80000"/>
              </a:lnSpc>
              <a:buFont typeface="Arial" charset="0"/>
              <a:buChar char="•"/>
            </a:pPr>
            <a:r>
              <a:rPr lang="en-US" sz="3600" dirty="0"/>
              <a:t>Trade Dress</a:t>
            </a:r>
          </a:p>
          <a:p>
            <a:pPr marL="1943100" lvl="3" indent="-571500">
              <a:lnSpc>
                <a:spcPct val="80000"/>
              </a:lnSpc>
              <a:buFont typeface="Arial" charset="0"/>
              <a:buChar char="•"/>
            </a:pPr>
            <a:r>
              <a:rPr lang="en-US" sz="2800" dirty="0"/>
              <a:t>“ESSENTIALLY TOTAL IMAGE AND OVERALL APPEARANCE”</a:t>
            </a:r>
          </a:p>
          <a:p>
            <a:pPr marL="1943100" lvl="3" indent="-571500">
              <a:lnSpc>
                <a:spcPct val="80000"/>
              </a:lnSpc>
              <a:buFont typeface="Arial" charset="0"/>
              <a:buChar char="•"/>
            </a:pPr>
            <a:r>
              <a:rPr lang="en-US" sz="2800" dirty="0"/>
              <a:t>“FEATURES SUCH AS SIZE, SHAPE, COLOR OR COLOR COMBINATIONS, TEXTURE, GRAPHICS, OR EVEN PARTICULAR </a:t>
            </a:r>
          </a:p>
          <a:p>
            <a:pPr marL="1943100" lvl="3" indent="-571500">
              <a:lnSpc>
                <a:spcPct val="80000"/>
              </a:lnSpc>
            </a:pPr>
            <a:r>
              <a:rPr lang="en-US" sz="2800" dirty="0"/>
              <a:t>	SALES TECHNIQUES”</a:t>
            </a:r>
          </a:p>
          <a:p>
            <a:pPr marL="1485900" lvl="2" indent="-571500">
              <a:lnSpc>
                <a:spcPct val="80000"/>
              </a:lnSpc>
              <a:buFont typeface="Arial" charset="0"/>
              <a:buChar char="•"/>
            </a:pPr>
            <a:endParaRPr lang="en-US" sz="3600" dirty="0"/>
          </a:p>
          <a:p>
            <a:pPr>
              <a:lnSpc>
                <a:spcPct val="80000"/>
              </a:lnSpc>
            </a:pPr>
            <a:endParaRPr lang="en-US" sz="2000" dirty="0"/>
          </a:p>
        </p:txBody>
      </p:sp>
      <p:sp>
        <p:nvSpPr>
          <p:cNvPr id="15" name="TextBox 14"/>
          <p:cNvSpPr txBox="1"/>
          <p:nvPr/>
        </p:nvSpPr>
        <p:spPr>
          <a:xfrm>
            <a:off x="2667544" y="6625389"/>
            <a:ext cx="3416128" cy="553998"/>
          </a:xfrm>
          <a:prstGeom prst="rect">
            <a:avLst/>
          </a:prstGeom>
          <a:noFill/>
        </p:spPr>
        <p:txBody>
          <a:bodyPr wrap="none" rtlCol="0">
            <a:spAutoFit/>
          </a:bodyPr>
          <a:lstStyle/>
          <a:p>
            <a:pPr lvl="0" algn="ctr"/>
            <a:r>
              <a:rPr lang="en-US" sz="1200" dirty="0">
                <a:solidFill>
                  <a:schemeClr val="bg1">
                    <a:lumMod val="50000"/>
                  </a:schemeClr>
                </a:solidFill>
              </a:rPr>
              <a:t>© Copyright 2006, Patrick Reilly, All Rights Reserved</a:t>
            </a:r>
          </a:p>
          <a:p>
            <a:endParaRPr lang="en-US" dirty="0">
              <a:solidFill>
                <a:schemeClr val="bg1">
                  <a:lumMod val="50000"/>
                </a:schemeClr>
              </a:solidFill>
            </a:endParaRPr>
          </a:p>
        </p:txBody>
      </p:sp>
      <p:pic>
        <p:nvPicPr>
          <p:cNvPr id="8" name="Picture 7">
            <a:extLst>
              <a:ext uri="{FF2B5EF4-FFF2-40B4-BE49-F238E27FC236}">
                <a16:creationId xmlns:a16="http://schemas.microsoft.com/office/drawing/2014/main" xmlns="" id="{3DF60941-9BDB-A943-959E-7FFADABB9A76}"/>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2238887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743200"/>
            <a:ext cx="7772400" cy="1143000"/>
          </a:xfrm>
        </p:spPr>
        <p:txBody>
          <a:bodyPr/>
          <a:lstStyle/>
          <a:p>
            <a:pPr eaLnBrk="1" fontAlgn="auto" hangingPunct="1">
              <a:spcAft>
                <a:spcPts val="0"/>
              </a:spcAft>
              <a:defRPr/>
            </a:pPr>
            <a:r>
              <a:rPr lang="en-US" dirty="0">
                <a:ea typeface="+mj-ea"/>
                <a:cs typeface="+mj-cs"/>
              </a:rPr>
              <a:t>DOLBY LABS</a:t>
            </a:r>
          </a:p>
        </p:txBody>
      </p:sp>
      <p:pic>
        <p:nvPicPr>
          <p:cNvPr id="6" name="Picture 5">
            <a:extLst>
              <a:ext uri="{FF2B5EF4-FFF2-40B4-BE49-F238E27FC236}">
                <a16:creationId xmlns:a16="http://schemas.microsoft.com/office/drawing/2014/main" xmlns="" id="{0FDB9FB2-F991-824D-95B0-A01DA1D4E8AB}"/>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11950678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8"/>
          <p:cNvSpPr>
            <a:spLocks noGrp="1" noChangeArrowheads="1"/>
          </p:cNvSpPr>
          <p:nvPr>
            <p:ph type="title"/>
          </p:nvPr>
        </p:nvSpPr>
        <p:spPr>
          <a:xfrm>
            <a:off x="304800" y="685800"/>
            <a:ext cx="8382000" cy="1295400"/>
          </a:xfrm>
        </p:spPr>
        <p:txBody>
          <a:bodyPr/>
          <a:lstStyle/>
          <a:p>
            <a:pPr eaLnBrk="1" fontAlgn="auto" hangingPunct="1">
              <a:spcAft>
                <a:spcPts val="0"/>
              </a:spcAft>
              <a:defRPr/>
            </a:pPr>
            <a:r>
              <a:rPr lang="en-US" sz="4800" dirty="0">
                <a:ea typeface="+mj-ea"/>
                <a:cs typeface="+mj-cs"/>
              </a:rPr>
              <a:t>TRADEMARK</a:t>
            </a:r>
          </a:p>
        </p:txBody>
      </p:sp>
      <p:sp>
        <p:nvSpPr>
          <p:cNvPr id="25603" name="Rectangle 1027"/>
          <p:cNvSpPr txBox="1">
            <a:spLocks noChangeArrowheads="1"/>
          </p:cNvSpPr>
          <p:nvPr/>
        </p:nvSpPr>
        <p:spPr bwMode="auto">
          <a:xfrm>
            <a:off x="190500" y="2895600"/>
            <a:ext cx="8610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20000"/>
              </a:spcBef>
            </a:pPr>
            <a:r>
              <a:rPr lang="en-US" sz="3200"/>
              <a:t>	&gt;	to aid the consumer in differentiating among 	competing products and second; and</a:t>
            </a:r>
          </a:p>
          <a:p>
            <a:pPr eaLnBrk="1" hangingPunct="1">
              <a:spcBef>
                <a:spcPct val="20000"/>
              </a:spcBef>
            </a:pPr>
            <a:r>
              <a:rPr lang="en-US" sz="3200"/>
              <a:t>	&gt;	to protect the producer's investment in 	reputation. </a:t>
            </a:r>
            <a:endParaRPr lang="en-US" sz="3200" i="1"/>
          </a:p>
          <a:p>
            <a:pPr eaLnBrk="1" hangingPunct="1">
              <a:spcBef>
                <a:spcPct val="20000"/>
              </a:spcBef>
            </a:pPr>
            <a:endParaRPr lang="en-US" sz="3200"/>
          </a:p>
          <a:p>
            <a:pPr eaLnBrk="1" hangingPunct="1">
              <a:spcBef>
                <a:spcPct val="20000"/>
              </a:spcBef>
            </a:pPr>
            <a:endParaRPr lang="en-US" sz="3200">
              <a:latin typeface="Book Antiqua" charset="0"/>
            </a:endParaRPr>
          </a:p>
        </p:txBody>
      </p:sp>
      <p:pic>
        <p:nvPicPr>
          <p:cNvPr id="7" name="Picture 6">
            <a:extLst>
              <a:ext uri="{FF2B5EF4-FFF2-40B4-BE49-F238E27FC236}">
                <a16:creationId xmlns:a16="http://schemas.microsoft.com/office/drawing/2014/main" xmlns="" id="{A009967D-E077-AE4E-ACB6-ACD126BCCA0D}"/>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63357714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838200"/>
            <a:ext cx="8382000" cy="1295400"/>
          </a:xfrm>
        </p:spPr>
        <p:txBody>
          <a:bodyPr/>
          <a:lstStyle/>
          <a:p>
            <a:pPr eaLnBrk="1" fontAlgn="auto" hangingPunct="1">
              <a:spcAft>
                <a:spcPts val="0"/>
              </a:spcAft>
              <a:defRPr/>
            </a:pPr>
            <a:r>
              <a:rPr lang="en-US" sz="3600" dirty="0">
                <a:ea typeface="+mj-ea"/>
                <a:cs typeface="+mj-cs"/>
              </a:rPr>
              <a:t>IP Rights Are a Social Contract</a:t>
            </a:r>
          </a:p>
        </p:txBody>
      </p:sp>
      <p:sp>
        <p:nvSpPr>
          <p:cNvPr id="17412" name="Rectangle 3"/>
          <p:cNvSpPr>
            <a:spLocks noGrp="1" noChangeArrowheads="1"/>
          </p:cNvSpPr>
          <p:nvPr>
            <p:ph idx="1"/>
          </p:nvPr>
        </p:nvSpPr>
        <p:spPr>
          <a:xfrm>
            <a:off x="762000" y="1676400"/>
            <a:ext cx="7848600" cy="5486400"/>
          </a:xfrm>
        </p:spPr>
        <p:txBody>
          <a:bodyPr/>
          <a:lstStyle/>
          <a:p>
            <a:pPr eaLnBrk="1" hangingPunct="1">
              <a:lnSpc>
                <a:spcPct val="80000"/>
              </a:lnSpc>
              <a:buSzPct val="70000"/>
              <a:buFontTx/>
              <a:buNone/>
            </a:pPr>
            <a:endParaRPr lang="en-US" sz="2400" dirty="0">
              <a:latin typeface="Book Antiqua" charset="0"/>
              <a:ea typeface="ＭＳ Ｐゴシック" charset="0"/>
              <a:cs typeface="ＭＳ Ｐゴシック" charset="0"/>
            </a:endParaRPr>
          </a:p>
          <a:p>
            <a:pPr eaLnBrk="1" hangingPunct="1"/>
            <a:r>
              <a:rPr lang="ja-JP" altLang="en-US" dirty="0">
                <a:latin typeface="Book Antiqua" charset="0"/>
                <a:ea typeface="ＭＳ Ｐゴシック" charset="0"/>
                <a:cs typeface="ＭＳ Ｐゴシック" charset="0"/>
              </a:rPr>
              <a:t>“</a:t>
            </a:r>
            <a:r>
              <a:rPr lang="en-US" altLang="ja-JP" dirty="0">
                <a:latin typeface="Book Antiqua" charset="0"/>
                <a:ea typeface="ＭＳ Ｐゴシック" charset="0"/>
                <a:cs typeface="ＭＳ Ｐゴシック" charset="0"/>
              </a:rPr>
              <a:t>To promote the progress of science and useful arts, by securing for limited times to authors and inventors the exclusive right to their respective writings and discoveries</a:t>
            </a:r>
            <a:r>
              <a:rPr lang="ja-JP" altLang="en-US" dirty="0">
                <a:latin typeface="Book Antiqua" charset="0"/>
                <a:ea typeface="ＭＳ Ｐゴシック" charset="0"/>
                <a:cs typeface="ＭＳ Ｐゴシック" charset="0"/>
              </a:rPr>
              <a:t>”</a:t>
            </a:r>
            <a:r>
              <a:rPr lang="en-US" altLang="ja-JP" dirty="0">
                <a:latin typeface="Book Antiqua" charset="0"/>
                <a:ea typeface="ＭＳ Ｐゴシック" charset="0"/>
                <a:cs typeface="ＭＳ Ｐゴシック" charset="0"/>
              </a:rPr>
              <a:t>;</a:t>
            </a:r>
          </a:p>
          <a:p>
            <a:pPr lvl="4" eaLnBrk="1" hangingPunct="1"/>
            <a:endParaRPr lang="en-US" dirty="0">
              <a:latin typeface="Book Antiqua" charset="0"/>
              <a:ea typeface="ＭＳ Ｐゴシック" charset="0"/>
            </a:endParaRPr>
          </a:p>
          <a:p>
            <a:pPr lvl="4" eaLnBrk="1" hangingPunct="1">
              <a:buFontTx/>
              <a:buNone/>
            </a:pPr>
            <a:r>
              <a:rPr lang="en-US" sz="2800" dirty="0">
                <a:latin typeface="Book Antiqua" charset="0"/>
                <a:ea typeface="ＭＳ Ｐゴシック" charset="0"/>
              </a:rPr>
              <a:t>US Constitution, Article 1, Section 8</a:t>
            </a:r>
            <a:endParaRPr lang="en-US" sz="1600" dirty="0">
              <a:latin typeface="Book Antiqua" charset="0"/>
              <a:ea typeface="ＭＳ Ｐゴシック" charset="0"/>
            </a:endParaRPr>
          </a:p>
        </p:txBody>
      </p:sp>
      <p:sp>
        <p:nvSpPr>
          <p:cNvPr id="17413" name="Slide Number Placeholder 5"/>
          <p:cNvSpPr txBox="1">
            <a:spLocks/>
          </p:cNvSpPr>
          <p:nvPr/>
        </p:nvSpPr>
        <p:spPr bwMode="auto">
          <a:xfrm>
            <a:off x="8077200" y="6569075"/>
            <a:ext cx="762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eaLnBrk="1" hangingPunct="1"/>
            <a:endParaRPr lang="en-US" sz="1400" dirty="0">
              <a:latin typeface="Arial" charset="0"/>
            </a:endParaRPr>
          </a:p>
        </p:txBody>
      </p:sp>
      <p:pic>
        <p:nvPicPr>
          <p:cNvPr id="10" name="Picture 9">
            <a:extLst>
              <a:ext uri="{FF2B5EF4-FFF2-40B4-BE49-F238E27FC236}">
                <a16:creationId xmlns:a16="http://schemas.microsoft.com/office/drawing/2014/main" xmlns="" id="{AB71686F-F420-8340-BC5D-962266BC71F3}"/>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
        <p:nvSpPr>
          <p:cNvPr id="7" name="Footer Placeholder 3">
            <a:extLst>
              <a:ext uri="{FF2B5EF4-FFF2-40B4-BE49-F238E27FC236}">
                <a16:creationId xmlns:a16="http://schemas.microsoft.com/office/drawing/2014/main" xmlns="" id="{8B148015-D83C-5047-887D-51BEDCB76371}"/>
              </a:ext>
            </a:extLst>
          </p:cNvPr>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1200" dirty="0">
                <a:solidFill>
                  <a:schemeClr val="bg1">
                    <a:lumMod val="50000"/>
                  </a:schemeClr>
                </a:solidFill>
              </a:rPr>
              <a:t>© Copyright 2006, Patrick Reilly, All Rights Reserved</a:t>
            </a:r>
          </a:p>
        </p:txBody>
      </p:sp>
    </p:spTree>
    <p:extLst>
      <p:ext uri="{BB962C8B-B14F-4D97-AF65-F5344CB8AC3E}">
        <p14:creationId xmlns:p14="http://schemas.microsoft.com/office/powerpoint/2010/main" val="1360746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8"/>
          <p:cNvSpPr>
            <a:spLocks noGrp="1" noChangeArrowheads="1"/>
          </p:cNvSpPr>
          <p:nvPr>
            <p:ph type="title"/>
          </p:nvPr>
        </p:nvSpPr>
        <p:spPr>
          <a:xfrm>
            <a:off x="304800" y="685800"/>
            <a:ext cx="8382000" cy="1295400"/>
          </a:xfrm>
        </p:spPr>
        <p:txBody>
          <a:bodyPr/>
          <a:lstStyle/>
          <a:p>
            <a:pPr eaLnBrk="1" fontAlgn="auto" hangingPunct="1">
              <a:spcAft>
                <a:spcPts val="0"/>
              </a:spcAft>
              <a:defRPr/>
            </a:pPr>
            <a:r>
              <a:rPr lang="en-US" sz="4800" dirty="0">
                <a:ea typeface="+mj-ea"/>
                <a:cs typeface="+mj-cs"/>
              </a:rPr>
              <a:t>TRADEMARK</a:t>
            </a:r>
          </a:p>
        </p:txBody>
      </p:sp>
      <p:sp>
        <p:nvSpPr>
          <p:cNvPr id="26627" name="Rectangle 1027"/>
          <p:cNvSpPr txBox="1">
            <a:spLocks noChangeArrowheads="1"/>
          </p:cNvSpPr>
          <p:nvPr/>
        </p:nvSpPr>
        <p:spPr bwMode="auto">
          <a:xfrm>
            <a:off x="266700" y="1981200"/>
            <a:ext cx="8610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20000"/>
              </a:spcBef>
            </a:pPr>
            <a:r>
              <a:rPr lang="en-US" dirty="0"/>
              <a:t>	"[T]</a:t>
            </a:r>
            <a:r>
              <a:rPr lang="en-US" dirty="0" err="1"/>
              <a:t>rademark</a:t>
            </a:r>
            <a:r>
              <a:rPr lang="en-US" dirty="0"/>
              <a:t> law, by preventing others from copying a source-identifying mark, 'reduce[s] the customer's cost's of shopping and making purchasing decisions,' for it quickly and easily assures a potential customer that … the item with this mark … is made by the same producer as other similarly marked items that he or she liked (or disliked) in the past. At the same time, the law helps assure a producer that it (and not an imitating competitor) will reap the financial, reputation related rewards associated with a desirable product.</a:t>
            </a:r>
            <a:r>
              <a:rPr lang="ja-JP" altLang="en-US" dirty="0"/>
              <a:t>”</a:t>
            </a:r>
            <a:endParaRPr lang="en-US" altLang="ja-JP" dirty="0"/>
          </a:p>
          <a:p>
            <a:pPr eaLnBrk="1" hangingPunct="1">
              <a:spcBef>
                <a:spcPct val="20000"/>
              </a:spcBef>
            </a:pPr>
            <a:r>
              <a:rPr lang="en-US" i="1" dirty="0"/>
              <a:t>		US Supreme Court	</a:t>
            </a:r>
            <a:r>
              <a:rPr lang="en-US" i="1" dirty="0" err="1"/>
              <a:t>Qualitex</a:t>
            </a:r>
            <a:r>
              <a:rPr lang="en-US" i="1" dirty="0"/>
              <a:t> Co. v. Jacobson Products Co:	</a:t>
            </a:r>
            <a:endParaRPr lang="en-US" dirty="0"/>
          </a:p>
          <a:p>
            <a:pPr eaLnBrk="1" hangingPunct="1">
              <a:spcBef>
                <a:spcPct val="20000"/>
              </a:spcBef>
            </a:pPr>
            <a:endParaRPr lang="en-US" dirty="0">
              <a:latin typeface="Book Antiqua" charset="0"/>
            </a:endParaRPr>
          </a:p>
        </p:txBody>
      </p:sp>
      <p:pic>
        <p:nvPicPr>
          <p:cNvPr id="7" name="Picture 6">
            <a:extLst>
              <a:ext uri="{FF2B5EF4-FFF2-40B4-BE49-F238E27FC236}">
                <a16:creationId xmlns:a16="http://schemas.microsoft.com/office/drawing/2014/main" xmlns="" id="{DF9D0856-F45C-3F4B-AEF4-083F7887B01B}"/>
              </a:ext>
            </a:extLst>
          </p:cNvPr>
          <p:cNvPicPr>
            <a:picLocks noChangeAspect="1"/>
          </p:cNvPicPr>
          <p:nvPr/>
        </p:nvPicPr>
        <p:blipFill>
          <a:blip r:embed="rId2"/>
          <a:stretch>
            <a:fillRect/>
          </a:stretch>
        </p:blipFill>
        <p:spPr>
          <a:xfrm>
            <a:off x="8079496" y="5846164"/>
            <a:ext cx="914604" cy="845696"/>
          </a:xfrm>
          <a:prstGeom prst="rect">
            <a:avLst/>
          </a:prstGeom>
          <a:effectLst>
            <a:glow rad="127000">
              <a:srgbClr val="F7662A"/>
            </a:glow>
          </a:effectLst>
        </p:spPr>
      </p:pic>
    </p:spTree>
    <p:extLst>
      <p:ext uri="{BB962C8B-B14F-4D97-AF65-F5344CB8AC3E}">
        <p14:creationId xmlns:p14="http://schemas.microsoft.com/office/powerpoint/2010/main" val="63823998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8"/>
          <p:cNvSpPr>
            <a:spLocks noGrp="1" noChangeArrowheads="1"/>
          </p:cNvSpPr>
          <p:nvPr>
            <p:ph type="title"/>
          </p:nvPr>
        </p:nvSpPr>
        <p:spPr>
          <a:xfrm>
            <a:off x="304800" y="685800"/>
            <a:ext cx="8382000" cy="1295400"/>
          </a:xfrm>
        </p:spPr>
        <p:txBody>
          <a:bodyPr/>
          <a:lstStyle/>
          <a:p>
            <a:pPr eaLnBrk="1" fontAlgn="auto" hangingPunct="1">
              <a:spcAft>
                <a:spcPts val="0"/>
              </a:spcAft>
              <a:defRPr/>
            </a:pPr>
            <a:r>
              <a:rPr lang="en-US" sz="4800" dirty="0">
                <a:ea typeface="+mj-ea"/>
                <a:cs typeface="+mj-cs"/>
              </a:rPr>
              <a:t>TRADEMARK</a:t>
            </a:r>
          </a:p>
        </p:txBody>
      </p:sp>
      <p:sp>
        <p:nvSpPr>
          <p:cNvPr id="27651" name="Rectangle 1027"/>
          <p:cNvSpPr txBox="1">
            <a:spLocks noChangeArrowheads="1"/>
          </p:cNvSpPr>
          <p:nvPr/>
        </p:nvSpPr>
        <p:spPr bwMode="auto">
          <a:xfrm>
            <a:off x="190500" y="2895600"/>
            <a:ext cx="8610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20000"/>
              </a:spcBef>
            </a:pPr>
            <a:r>
              <a:rPr lang="en-US" sz="3200" dirty="0"/>
              <a:t>	A trademark includes any word, name, symbol, or device or any combination used or intended to be used in commerce to identify and distinguish the goods of one manufacturer or seller from goods manufactured or sold by others and to indicate the source of the goods. </a:t>
            </a:r>
          </a:p>
          <a:p>
            <a:pPr eaLnBrk="1" hangingPunct="1">
              <a:spcBef>
                <a:spcPct val="20000"/>
              </a:spcBef>
            </a:pPr>
            <a:endParaRPr lang="en-US" sz="3200" dirty="0">
              <a:latin typeface="Book Antiqua" charset="0"/>
            </a:endParaRPr>
          </a:p>
        </p:txBody>
      </p:sp>
      <p:pic>
        <p:nvPicPr>
          <p:cNvPr id="7" name="Picture 6">
            <a:extLst>
              <a:ext uri="{FF2B5EF4-FFF2-40B4-BE49-F238E27FC236}">
                <a16:creationId xmlns:a16="http://schemas.microsoft.com/office/drawing/2014/main" xmlns="" id="{4ECC4948-6648-C842-AD32-12022B474436}"/>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257467514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8"/>
          <p:cNvSpPr>
            <a:spLocks noGrp="1" noChangeArrowheads="1"/>
          </p:cNvSpPr>
          <p:nvPr>
            <p:ph type="title"/>
          </p:nvPr>
        </p:nvSpPr>
        <p:spPr>
          <a:xfrm>
            <a:off x="304800" y="685800"/>
            <a:ext cx="8382000" cy="1295400"/>
          </a:xfrm>
        </p:spPr>
        <p:txBody>
          <a:bodyPr/>
          <a:lstStyle/>
          <a:p>
            <a:pPr eaLnBrk="1" fontAlgn="auto" hangingPunct="1">
              <a:spcAft>
                <a:spcPts val="0"/>
              </a:spcAft>
              <a:defRPr/>
            </a:pPr>
            <a:r>
              <a:rPr lang="en-US" sz="4800" dirty="0">
                <a:ea typeface="+mj-ea"/>
                <a:cs typeface="+mj-cs"/>
              </a:rPr>
              <a:t>TRADEMARK</a:t>
            </a:r>
          </a:p>
        </p:txBody>
      </p:sp>
      <p:sp>
        <p:nvSpPr>
          <p:cNvPr id="28675" name="Rectangle 1027"/>
          <p:cNvSpPr txBox="1">
            <a:spLocks noChangeArrowheads="1"/>
          </p:cNvSpPr>
          <p:nvPr/>
        </p:nvSpPr>
        <p:spPr bwMode="auto">
          <a:xfrm>
            <a:off x="190500" y="1828800"/>
            <a:ext cx="8610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eaLnBrk="1" hangingPunct="1">
              <a:spcBef>
                <a:spcPct val="20000"/>
              </a:spcBef>
            </a:pPr>
            <a:r>
              <a:rPr lang="en-US">
                <a:latin typeface="Arial" charset="0"/>
              </a:rPr>
              <a:t>	</a:t>
            </a:r>
          </a:p>
          <a:p>
            <a:pPr eaLnBrk="1" hangingPunct="1">
              <a:spcBef>
                <a:spcPct val="20000"/>
              </a:spcBef>
            </a:pPr>
            <a:r>
              <a:rPr lang="en-US" sz="2800">
                <a:latin typeface="Arial" charset="0"/>
              </a:rPr>
              <a:t>	</a:t>
            </a:r>
            <a:r>
              <a:rPr lang="en-US" sz="3200">
                <a:latin typeface="Arial" charset="0"/>
              </a:rPr>
              <a:t>&gt;	</a:t>
            </a:r>
            <a:r>
              <a:rPr lang="en-US" sz="3200">
                <a:latin typeface="Book Antiqua" charset="0"/>
              </a:rPr>
              <a:t>No time limit, but renewals required</a:t>
            </a:r>
          </a:p>
          <a:p>
            <a:pPr eaLnBrk="1" hangingPunct="1">
              <a:spcBef>
                <a:spcPct val="20000"/>
              </a:spcBef>
            </a:pPr>
            <a:endParaRPr lang="en-US" sz="800">
              <a:latin typeface="Book Antiqua" charset="0"/>
            </a:endParaRPr>
          </a:p>
          <a:p>
            <a:pPr eaLnBrk="1" hangingPunct="1">
              <a:spcBef>
                <a:spcPct val="20000"/>
              </a:spcBef>
            </a:pPr>
            <a:r>
              <a:rPr lang="en-US" sz="3200">
                <a:latin typeface="Book Antiqua" charset="0"/>
              </a:rPr>
              <a:t>	&gt;	Actual use in commerce required to 	maintain</a:t>
            </a:r>
          </a:p>
          <a:p>
            <a:pPr eaLnBrk="1" hangingPunct="1">
              <a:spcBef>
                <a:spcPct val="20000"/>
              </a:spcBef>
            </a:pPr>
            <a:endParaRPr lang="en-US" sz="800">
              <a:latin typeface="Book Antiqua" charset="0"/>
            </a:endParaRPr>
          </a:p>
          <a:p>
            <a:pPr eaLnBrk="1" hangingPunct="1">
              <a:spcBef>
                <a:spcPct val="20000"/>
              </a:spcBef>
            </a:pPr>
            <a:r>
              <a:rPr lang="en-US" sz="3200">
                <a:latin typeface="Book Antiqua" charset="0"/>
              </a:rPr>
              <a:t>	&gt; 	Subjective test of infringement : </a:t>
            </a:r>
          </a:p>
          <a:p>
            <a:pPr eaLnBrk="1" hangingPunct="1">
              <a:spcBef>
                <a:spcPct val="20000"/>
              </a:spcBef>
            </a:pPr>
            <a:r>
              <a:rPr lang="en-US" sz="3200">
                <a:latin typeface="Book Antiqua" charset="0"/>
              </a:rPr>
              <a:t>		</a:t>
            </a:r>
            <a:r>
              <a:rPr lang="ja-JP" altLang="en-US" sz="3200">
                <a:latin typeface="Book Antiqua" charset="0"/>
              </a:rPr>
              <a:t>“</a:t>
            </a:r>
            <a:r>
              <a:rPr lang="en-US" altLang="ja-JP" sz="3200">
                <a:latin typeface="Book Antiqua" charset="0"/>
              </a:rPr>
              <a:t>Likelihood of confusion by the                                    	consumer</a:t>
            </a:r>
            <a:r>
              <a:rPr lang="ja-JP" altLang="en-US" sz="3200">
                <a:latin typeface="Book Antiqua" charset="0"/>
              </a:rPr>
              <a:t>”</a:t>
            </a:r>
            <a:endParaRPr lang="en-US" sz="3200">
              <a:latin typeface="Book Antiqua" charset="0"/>
            </a:endParaRPr>
          </a:p>
        </p:txBody>
      </p:sp>
      <p:pic>
        <p:nvPicPr>
          <p:cNvPr id="7" name="Picture 6">
            <a:extLst>
              <a:ext uri="{FF2B5EF4-FFF2-40B4-BE49-F238E27FC236}">
                <a16:creationId xmlns:a16="http://schemas.microsoft.com/office/drawing/2014/main" xmlns="" id="{DC51CAB5-70BB-1442-B5DD-A522A943D2D9}"/>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64358203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p:cNvSpPr>
            <a:spLocks noGrp="1"/>
          </p:cNvSpPr>
          <p:nvPr>
            <p:ph idx="1"/>
          </p:nvPr>
        </p:nvSpPr>
        <p:spPr/>
        <p:txBody>
          <a:bodyPr/>
          <a:lstStyle/>
          <a:p>
            <a:r>
              <a:rPr lang="en-US">
                <a:latin typeface="Book Antiqua" charset="0"/>
                <a:ea typeface="ＭＳ Ｐゴシック" charset="0"/>
                <a:cs typeface="ＭＳ Ｐゴシック" charset="0"/>
              </a:rPr>
              <a:t>A service mark is any word, name, symbol, or device or any combination used or intended to be used in commerce to identify and distinguish the services of one provider from services provided by others and to indicate the source of the services.</a:t>
            </a:r>
          </a:p>
          <a:p>
            <a:endParaRPr lang="en-US">
              <a:latin typeface="Book Antiqua" charset="0"/>
              <a:ea typeface="ＭＳ Ｐゴシック" charset="0"/>
              <a:cs typeface="ＭＳ Ｐゴシック" charset="0"/>
            </a:endParaRPr>
          </a:p>
        </p:txBody>
      </p:sp>
      <p:sp>
        <p:nvSpPr>
          <p:cNvPr id="6" name="Rectangle 1028"/>
          <p:cNvSpPr>
            <a:spLocks noGrp="1" noChangeArrowheads="1"/>
          </p:cNvSpPr>
          <p:nvPr>
            <p:ph type="title"/>
          </p:nvPr>
        </p:nvSpPr>
        <p:spPr/>
        <p:txBody>
          <a:bodyPr/>
          <a:lstStyle/>
          <a:p>
            <a:pPr eaLnBrk="1" fontAlgn="auto" hangingPunct="1">
              <a:spcAft>
                <a:spcPts val="0"/>
              </a:spcAft>
              <a:defRPr/>
            </a:pPr>
            <a:r>
              <a:rPr lang="en-US" sz="4800" dirty="0">
                <a:ea typeface="+mj-ea"/>
                <a:cs typeface="+mj-cs"/>
              </a:rPr>
              <a:t>SERVICE MARK</a:t>
            </a:r>
          </a:p>
        </p:txBody>
      </p:sp>
      <p:pic>
        <p:nvPicPr>
          <p:cNvPr id="8" name="Picture 7">
            <a:extLst>
              <a:ext uri="{FF2B5EF4-FFF2-40B4-BE49-F238E27FC236}">
                <a16:creationId xmlns:a16="http://schemas.microsoft.com/office/drawing/2014/main" xmlns="" id="{423DCC41-42CD-F94F-A18B-768A94359C8B}"/>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461539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p:txBody>
          <a:bodyPr>
            <a:normAutofit fontScale="92500" lnSpcReduction="20000"/>
          </a:bodyPr>
          <a:lstStyle/>
          <a:p>
            <a:r>
              <a:rPr lang="en-US" dirty="0">
                <a:latin typeface="Book Antiqua" charset="0"/>
                <a:ea typeface="ＭＳ Ｐゴシック" charset="0"/>
                <a:cs typeface="ＭＳ Ｐゴシック" charset="0"/>
              </a:rPr>
              <a:t>A certification mark is any word, name, symbol, or device or any combination used or intended to be used in commerce with the owner</a:t>
            </a:r>
            <a:r>
              <a:rPr lang="ja-JP" altLang="en-US" dirty="0">
                <a:latin typeface="Book Antiqua" charset="0"/>
                <a:ea typeface="ＭＳ Ｐゴシック" charset="0"/>
                <a:cs typeface="ＭＳ Ｐゴシック" charset="0"/>
              </a:rPr>
              <a:t>’</a:t>
            </a:r>
            <a:r>
              <a:rPr lang="en-US" altLang="ja-JP" dirty="0">
                <a:latin typeface="Book Antiqua" charset="0"/>
                <a:ea typeface="ＭＳ Ｐゴシック" charset="0"/>
                <a:cs typeface="ＭＳ Ｐゴシック" charset="0"/>
              </a:rPr>
              <a:t>s permission by someone other than its owner to certify regional or other geographic origin, material, mode of manufacture, quality, accuracy, or other characteristics of someone</a:t>
            </a:r>
            <a:r>
              <a:rPr lang="ja-JP" altLang="en-US" dirty="0">
                <a:latin typeface="Book Antiqua" charset="0"/>
                <a:ea typeface="ＭＳ Ｐゴシック" charset="0"/>
                <a:cs typeface="ＭＳ Ｐゴシック" charset="0"/>
              </a:rPr>
              <a:t>’</a:t>
            </a:r>
            <a:r>
              <a:rPr lang="en-US" altLang="ja-JP" dirty="0">
                <a:latin typeface="Book Antiqua" charset="0"/>
                <a:ea typeface="ＭＳ Ｐゴシック" charset="0"/>
                <a:cs typeface="ＭＳ Ｐゴシック" charset="0"/>
              </a:rPr>
              <a:t>s goods or services or that the work or labor on the goods or services was performed by members of a union or other organization. </a:t>
            </a:r>
          </a:p>
          <a:p>
            <a:endParaRPr lang="en-US" dirty="0">
              <a:latin typeface="Book Antiqua" charset="0"/>
              <a:ea typeface="ＭＳ Ｐゴシック" charset="0"/>
              <a:cs typeface="ＭＳ Ｐゴシック" charset="0"/>
            </a:endParaRPr>
          </a:p>
        </p:txBody>
      </p:sp>
      <p:sp>
        <p:nvSpPr>
          <p:cNvPr id="6" name="Rectangle 1028"/>
          <p:cNvSpPr>
            <a:spLocks noGrp="1" noChangeArrowheads="1"/>
          </p:cNvSpPr>
          <p:nvPr>
            <p:ph type="title"/>
          </p:nvPr>
        </p:nvSpPr>
        <p:spPr/>
        <p:txBody>
          <a:bodyPr/>
          <a:lstStyle/>
          <a:p>
            <a:pPr eaLnBrk="1" fontAlgn="auto" hangingPunct="1">
              <a:spcAft>
                <a:spcPts val="0"/>
              </a:spcAft>
              <a:defRPr/>
            </a:pPr>
            <a:r>
              <a:rPr lang="en-US" sz="4800" dirty="0"/>
              <a:t>CERTIFICATION MARK</a:t>
            </a:r>
            <a:endParaRPr lang="en-US" sz="4800" dirty="0">
              <a:ea typeface="+mj-ea"/>
              <a:cs typeface="+mj-cs"/>
            </a:endParaRPr>
          </a:p>
        </p:txBody>
      </p:sp>
      <p:pic>
        <p:nvPicPr>
          <p:cNvPr id="8" name="Picture 7">
            <a:extLst>
              <a:ext uri="{FF2B5EF4-FFF2-40B4-BE49-F238E27FC236}">
                <a16:creationId xmlns:a16="http://schemas.microsoft.com/office/drawing/2014/main" xmlns="" id="{EB6DE49D-117C-A741-A0B8-951582E18272}"/>
              </a:ext>
            </a:extLst>
          </p:cNvPr>
          <p:cNvPicPr>
            <a:picLocks noChangeAspect="1"/>
          </p:cNvPicPr>
          <p:nvPr/>
        </p:nvPicPr>
        <p:blipFill>
          <a:blip r:embed="rId2"/>
          <a:stretch>
            <a:fillRect/>
          </a:stretch>
        </p:blipFill>
        <p:spPr>
          <a:xfrm>
            <a:off x="7949802" y="5726242"/>
            <a:ext cx="1044297" cy="965617"/>
          </a:xfrm>
          <a:prstGeom prst="rect">
            <a:avLst/>
          </a:prstGeom>
          <a:effectLst>
            <a:glow rad="127000">
              <a:srgbClr val="F7662A"/>
            </a:glow>
          </a:effectLst>
        </p:spPr>
      </p:pic>
    </p:spTree>
    <p:extLst>
      <p:ext uri="{BB962C8B-B14F-4D97-AF65-F5344CB8AC3E}">
        <p14:creationId xmlns:p14="http://schemas.microsoft.com/office/powerpoint/2010/main" val="1690143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400" dirty="0"/>
              <a:t>COLLECTIVE MARK</a:t>
            </a:r>
            <a:endParaRPr lang="en-US" dirty="0"/>
          </a:p>
        </p:txBody>
      </p:sp>
      <p:sp>
        <p:nvSpPr>
          <p:cNvPr id="32770" name="Content Placeholder 2"/>
          <p:cNvSpPr>
            <a:spLocks noGrp="1"/>
          </p:cNvSpPr>
          <p:nvPr>
            <p:ph idx="1"/>
          </p:nvPr>
        </p:nvSpPr>
        <p:spPr/>
        <p:txBody>
          <a:bodyPr/>
          <a:lstStyle/>
          <a:p>
            <a:r>
              <a:rPr lang="en-US">
                <a:latin typeface="Book Antiqua" charset="0"/>
                <a:ea typeface="ＭＳ Ｐゴシック" charset="0"/>
                <a:cs typeface="ＭＳ Ｐゴシック" charset="0"/>
              </a:rPr>
              <a:t>A collective mark is a trademark or service mark used or intended to be used in commerce by the members of a cooperative, an association, or other collective group or organization, including a mark which indicates membership in a union, an association, or other organization. </a:t>
            </a:r>
          </a:p>
          <a:p>
            <a:endParaRPr lang="en-US">
              <a:latin typeface="Book Antiqua" charset="0"/>
              <a:ea typeface="ＭＳ Ｐゴシック" charset="0"/>
              <a:cs typeface="ＭＳ Ｐゴシック" charset="0"/>
            </a:endParaRPr>
          </a:p>
        </p:txBody>
      </p:sp>
      <p:pic>
        <p:nvPicPr>
          <p:cNvPr id="7" name="Picture 6">
            <a:extLst>
              <a:ext uri="{FF2B5EF4-FFF2-40B4-BE49-F238E27FC236}">
                <a16:creationId xmlns:a16="http://schemas.microsoft.com/office/drawing/2014/main" xmlns="" id="{890D3BDF-491E-CF4D-AC01-EF14CB25E1A7}"/>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494375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ADVANTAGES OF </a:t>
            </a:r>
            <a:br>
              <a:rPr lang="en-US" dirty="0"/>
            </a:br>
            <a:r>
              <a:rPr lang="en-US" dirty="0"/>
              <a:t>US FEDERAL REGISTRTATION</a:t>
            </a:r>
          </a:p>
        </p:txBody>
      </p:sp>
      <p:sp>
        <p:nvSpPr>
          <p:cNvPr id="33794" name="Content Placeholder 2"/>
          <p:cNvSpPr>
            <a:spLocks noGrp="1"/>
          </p:cNvSpPr>
          <p:nvPr>
            <p:ph idx="1"/>
          </p:nvPr>
        </p:nvSpPr>
        <p:spPr/>
        <p:txBody>
          <a:bodyPr/>
          <a:lstStyle/>
          <a:p>
            <a:r>
              <a:rPr lang="en-US" dirty="0">
                <a:latin typeface="Book Antiqua" charset="0"/>
                <a:ea typeface="ＭＳ Ｐゴシック" charset="0"/>
                <a:cs typeface="ＭＳ Ｐゴシック" charset="0"/>
              </a:rPr>
              <a:t>Federal registration has several advantages including notice to the public of the registrant</a:t>
            </a:r>
            <a:r>
              <a:rPr lang="ja-JP" altLang="en-US" dirty="0">
                <a:latin typeface="Book Antiqua" charset="0"/>
                <a:ea typeface="ＭＳ Ｐゴシック" charset="0"/>
                <a:cs typeface="ＭＳ Ｐゴシック" charset="0"/>
              </a:rPr>
              <a:t>’</a:t>
            </a:r>
            <a:r>
              <a:rPr lang="en-US" altLang="ja-JP" dirty="0">
                <a:latin typeface="Book Antiqua" charset="0"/>
                <a:ea typeface="ＭＳ Ｐゴシック" charset="0"/>
                <a:cs typeface="ＭＳ Ｐゴシック" charset="0"/>
              </a:rPr>
              <a:t>s claim of ownership of the mark, a legal presumption of ownership nationwide, and the exclusive right to use the mark on or in connection with the goods or services set forth in the registration. </a:t>
            </a:r>
          </a:p>
          <a:p>
            <a:endParaRPr lang="en-US" dirty="0">
              <a:latin typeface="Book Antiqua" charset="0"/>
              <a:ea typeface="ＭＳ Ｐゴシック" charset="0"/>
              <a:cs typeface="ＭＳ Ｐゴシック" charset="0"/>
            </a:endParaRPr>
          </a:p>
        </p:txBody>
      </p:sp>
      <p:pic>
        <p:nvPicPr>
          <p:cNvPr id="7" name="Picture 6">
            <a:extLst>
              <a:ext uri="{FF2B5EF4-FFF2-40B4-BE49-F238E27FC236}">
                <a16:creationId xmlns:a16="http://schemas.microsoft.com/office/drawing/2014/main" xmlns="" id="{E60901B2-D22A-ED41-A13B-F8F5451AF3C8}"/>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226003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FURTHER ADVANTAGES OF </a:t>
            </a:r>
            <a:br>
              <a:rPr lang="en-US" dirty="0"/>
            </a:br>
            <a:r>
              <a:rPr lang="en-US" dirty="0"/>
              <a:t>US FEDERAL REGISTRATATION</a:t>
            </a:r>
          </a:p>
        </p:txBody>
      </p:sp>
      <p:sp>
        <p:nvSpPr>
          <p:cNvPr id="34818" name="Content Placeholder 2"/>
          <p:cNvSpPr>
            <a:spLocks noGrp="1"/>
          </p:cNvSpPr>
          <p:nvPr>
            <p:ph idx="1"/>
          </p:nvPr>
        </p:nvSpPr>
        <p:spPr/>
        <p:txBody>
          <a:bodyPr>
            <a:normAutofit/>
          </a:bodyPr>
          <a:lstStyle/>
          <a:p>
            <a:r>
              <a:rPr lang="en-US" sz="2400" dirty="0">
                <a:latin typeface="Book Antiqua" charset="0"/>
                <a:ea typeface="ＭＳ Ｐゴシック" charset="0"/>
                <a:cs typeface="ＭＳ Ｐゴシック" charset="0"/>
              </a:rPr>
              <a:t>&gt;	Constructive notice nationwide of the trademark owner’</a:t>
            </a:r>
            <a:r>
              <a:rPr lang="en-US" altLang="ja-JP" sz="2400" dirty="0">
                <a:latin typeface="Book Antiqua" charset="0"/>
                <a:ea typeface="ＭＳ Ｐゴシック" charset="0"/>
                <a:cs typeface="ＭＳ Ｐゴシック" charset="0"/>
              </a:rPr>
              <a:t>s claim. </a:t>
            </a:r>
          </a:p>
          <a:p>
            <a:r>
              <a:rPr lang="en-US" sz="2400" dirty="0">
                <a:latin typeface="Book Antiqua" charset="0"/>
                <a:ea typeface="ＭＳ Ｐゴシック" charset="0"/>
                <a:cs typeface="ＭＳ Ｐゴシック" charset="0"/>
              </a:rPr>
              <a:t>&gt;	Evidence of ownership of the trademark. </a:t>
            </a:r>
          </a:p>
          <a:p>
            <a:r>
              <a:rPr lang="en-US" sz="2400" dirty="0">
                <a:latin typeface="Book Antiqua" charset="0"/>
                <a:ea typeface="ＭＳ Ｐゴシック" charset="0"/>
                <a:cs typeface="ＭＳ Ｐゴシック" charset="0"/>
              </a:rPr>
              <a:t>&gt; Jurisdiction of federal courts may be invoked. </a:t>
            </a:r>
          </a:p>
          <a:p>
            <a:r>
              <a:rPr lang="en-US" sz="2400" dirty="0">
                <a:latin typeface="Book Antiqua" charset="0"/>
                <a:ea typeface="ＭＳ Ｐゴシック" charset="0"/>
                <a:cs typeface="ＭＳ Ｐゴシック" charset="0"/>
              </a:rPr>
              <a:t>&gt; Registration can be used as a basis for obtaining registration in foreign countries. </a:t>
            </a:r>
          </a:p>
          <a:p>
            <a:r>
              <a:rPr lang="en-US" sz="2400" dirty="0">
                <a:latin typeface="Book Antiqua" charset="0"/>
                <a:ea typeface="ＭＳ Ｐゴシック" charset="0"/>
                <a:cs typeface="ＭＳ Ｐゴシック" charset="0"/>
              </a:rPr>
              <a:t>&gt; Registration may be filed with U.S. Customs Service to prevent importation of infringing foreign goods. </a:t>
            </a:r>
          </a:p>
        </p:txBody>
      </p:sp>
      <p:sp>
        <p:nvSpPr>
          <p:cNvPr id="3" name="TextBox 2"/>
          <p:cNvSpPr txBox="1"/>
          <p:nvPr/>
        </p:nvSpPr>
        <p:spPr>
          <a:xfrm>
            <a:off x="8245642" y="6288505"/>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xmlns="" id="{6AF0EB98-F5B9-6E46-9A45-4C3FBAD7B04F}"/>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
        <p:nvSpPr>
          <p:cNvPr id="6" name="Footer Placeholder 3">
            <a:extLst>
              <a:ext uri="{FF2B5EF4-FFF2-40B4-BE49-F238E27FC236}">
                <a16:creationId xmlns:a16="http://schemas.microsoft.com/office/drawing/2014/main" xmlns="" id="{ADC8EB7E-634E-BC44-A7DB-24C7FB64D3AC}"/>
              </a:ext>
            </a:extLst>
          </p:cNvPr>
          <p:cNvSpPr>
            <a:spLocks noGrp="1"/>
          </p:cNvSpPr>
          <p:nvPr>
            <p:ph type="ftr" sz="quarter" idx="11"/>
          </p:nvPr>
        </p:nvSpPr>
        <p:spPr bwMode="auto">
          <a:xfrm>
            <a:off x="3124200" y="635635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1200" dirty="0">
                <a:solidFill>
                  <a:schemeClr val="bg1">
                    <a:lumMod val="50000"/>
                  </a:schemeClr>
                </a:solidFill>
              </a:rPr>
              <a:t>© Copyright 2006, Patrick Reilly, All Rights Reserved</a:t>
            </a:r>
          </a:p>
        </p:txBody>
      </p:sp>
    </p:spTree>
    <p:extLst>
      <p:ext uri="{BB962C8B-B14F-4D97-AF65-F5344CB8AC3E}">
        <p14:creationId xmlns:p14="http://schemas.microsoft.com/office/powerpoint/2010/main" val="2085929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TRADE SECRETS</a:t>
            </a:r>
          </a:p>
        </p:txBody>
      </p:sp>
      <p:pic>
        <p:nvPicPr>
          <p:cNvPr id="5" name="Picture 4">
            <a:extLst>
              <a:ext uri="{FF2B5EF4-FFF2-40B4-BE49-F238E27FC236}">
                <a16:creationId xmlns:a16="http://schemas.microsoft.com/office/drawing/2014/main" xmlns="" id="{F6D71692-B722-0341-B640-991464046E04}"/>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748798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
            </a:r>
            <a:br>
              <a:rPr lang="en-US" b="1" dirty="0"/>
            </a:br>
            <a:r>
              <a:rPr lang="en-US" b="1" dirty="0"/>
              <a:t>SOMETIMES A COMPANY’S MOST VALUABLE ASSET</a:t>
            </a:r>
            <a:r>
              <a:rPr lang="en-US" dirty="0"/>
              <a:t/>
            </a:r>
            <a:br>
              <a:rPr lang="en-US" dirty="0"/>
            </a:br>
            <a:endParaRPr lang="en-US" dirty="0"/>
          </a:p>
        </p:txBody>
      </p:sp>
      <p:sp>
        <p:nvSpPr>
          <p:cNvPr id="3" name="Content Placeholder 2"/>
          <p:cNvSpPr>
            <a:spLocks noGrp="1"/>
          </p:cNvSpPr>
          <p:nvPr>
            <p:ph idx="1"/>
          </p:nvPr>
        </p:nvSpPr>
        <p:spPr>
          <a:xfrm>
            <a:off x="457200" y="2358189"/>
            <a:ext cx="8229600" cy="3767974"/>
          </a:xfrm>
        </p:spPr>
        <p:txBody>
          <a:bodyPr/>
          <a:lstStyle/>
          <a:p>
            <a:r>
              <a:rPr lang="en-US" b="1" dirty="0"/>
              <a:t>	Coca Cola formula</a:t>
            </a:r>
            <a:endParaRPr lang="en-US" dirty="0"/>
          </a:p>
          <a:p>
            <a:r>
              <a:rPr lang="en-US" b="1" dirty="0"/>
              <a:t>	Google search algorithm </a:t>
            </a:r>
            <a:endParaRPr lang="en-US" dirty="0"/>
          </a:p>
          <a:p>
            <a:endParaRPr lang="en-US" dirty="0"/>
          </a:p>
        </p:txBody>
      </p:sp>
      <p:pic>
        <p:nvPicPr>
          <p:cNvPr id="6" name="Picture 5">
            <a:extLst>
              <a:ext uri="{FF2B5EF4-FFF2-40B4-BE49-F238E27FC236}">
                <a16:creationId xmlns:a16="http://schemas.microsoft.com/office/drawing/2014/main" xmlns="" id="{0E7D17D8-C6FB-0F4A-AE88-C2ED32DE457B}"/>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889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Species of Intellectual Property</a:t>
            </a:r>
          </a:p>
        </p:txBody>
      </p:sp>
      <p:sp>
        <p:nvSpPr>
          <p:cNvPr id="3" name="Content Placeholder 2"/>
          <p:cNvSpPr>
            <a:spLocks noGrp="1"/>
          </p:cNvSpPr>
          <p:nvPr>
            <p:ph idx="1"/>
          </p:nvPr>
        </p:nvSpPr>
        <p:spPr/>
        <p:txBody>
          <a:bodyPr/>
          <a:lstStyle/>
          <a:p>
            <a:endParaRPr lang="en-US" dirty="0"/>
          </a:p>
          <a:p>
            <a:r>
              <a:rPr lang="en-US" sz="3600" b="1" dirty="0"/>
              <a:t>Copyright</a:t>
            </a:r>
          </a:p>
          <a:p>
            <a:r>
              <a:rPr lang="en-US" sz="3600" b="1" dirty="0"/>
              <a:t>Trademark</a:t>
            </a:r>
          </a:p>
          <a:p>
            <a:pPr lvl="1"/>
            <a:r>
              <a:rPr lang="en-US" sz="3600" b="1" dirty="0"/>
              <a:t>Trade Dress</a:t>
            </a:r>
          </a:p>
          <a:p>
            <a:r>
              <a:rPr lang="en-US" sz="3600" b="1" dirty="0"/>
              <a:t>Trade Secrets</a:t>
            </a:r>
          </a:p>
          <a:p>
            <a:r>
              <a:rPr lang="en-US" sz="3600" b="1" dirty="0"/>
              <a:t>Patents</a:t>
            </a:r>
          </a:p>
        </p:txBody>
      </p:sp>
      <p:pic>
        <p:nvPicPr>
          <p:cNvPr id="9" name="Picture 8">
            <a:extLst>
              <a:ext uri="{FF2B5EF4-FFF2-40B4-BE49-F238E27FC236}">
                <a16:creationId xmlns:a16="http://schemas.microsoft.com/office/drawing/2014/main" xmlns="" id="{DFEC40D7-3D86-CD4D-8A18-805196F442CA}"/>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395891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15"/>
            <a:ext cx="8229600" cy="1143000"/>
          </a:xfrm>
        </p:spPr>
        <p:txBody>
          <a:bodyPr>
            <a:normAutofit fontScale="90000"/>
          </a:bodyPr>
          <a:lstStyle/>
          <a:p>
            <a:r>
              <a:rPr lang="en-US" b="1" dirty="0"/>
              <a:t/>
            </a:r>
            <a:br>
              <a:rPr lang="en-US" b="1" dirty="0"/>
            </a:br>
            <a:r>
              <a:rPr lang="en-US" b="1" dirty="0"/>
              <a:t/>
            </a:r>
            <a:br>
              <a:rPr lang="en-US" b="1" dirty="0"/>
            </a:br>
            <a:r>
              <a:rPr lang="en-US" b="1" dirty="0"/>
              <a:t> WHAT IS A TRADE SECRET? </a:t>
            </a:r>
            <a:r>
              <a:rPr lang="en-US" dirty="0"/>
              <a:t/>
            </a:r>
            <a:br>
              <a:rPr lang="en-US" dirty="0"/>
            </a:br>
            <a:endParaRPr lang="en-US" dirty="0"/>
          </a:p>
        </p:txBody>
      </p:sp>
      <p:sp>
        <p:nvSpPr>
          <p:cNvPr id="3" name="Content Placeholder 2"/>
          <p:cNvSpPr>
            <a:spLocks noGrp="1"/>
          </p:cNvSpPr>
          <p:nvPr>
            <p:ph idx="1"/>
          </p:nvPr>
        </p:nvSpPr>
        <p:spPr>
          <a:xfrm>
            <a:off x="628650" y="1761982"/>
            <a:ext cx="7886700" cy="4013200"/>
          </a:xfrm>
        </p:spPr>
        <p:txBody>
          <a:bodyPr>
            <a:normAutofit fontScale="92500" lnSpcReduction="20000"/>
          </a:bodyPr>
          <a:lstStyle/>
          <a:p>
            <a:pPr lvl="0"/>
            <a:r>
              <a:rPr lang="en-US" sz="2400" b="1" dirty="0"/>
              <a:t>Not generally known to the public (secret)</a:t>
            </a:r>
            <a:endParaRPr lang="en-US" sz="2400" dirty="0"/>
          </a:p>
          <a:p>
            <a:pPr lvl="0"/>
            <a:r>
              <a:rPr lang="en-US" sz="2400" b="1" dirty="0"/>
              <a:t>Attains its commercial value because it is  NOT known to the general public</a:t>
            </a:r>
            <a:endParaRPr lang="en-US" sz="2400" dirty="0"/>
          </a:p>
          <a:p>
            <a:pPr lvl="0"/>
            <a:r>
              <a:rPr lang="en-US" sz="2400" b="1" dirty="0"/>
              <a:t>Is the subject of reasonable measures by the information owner to maintain its confidentiality</a:t>
            </a:r>
            <a:endParaRPr lang="en-US" sz="2400" dirty="0"/>
          </a:p>
          <a:p>
            <a:pPr lvl="0"/>
            <a:r>
              <a:rPr lang="en-US" sz="2400" b="1" dirty="0"/>
              <a:t>Something  used in business  for competitive advantage</a:t>
            </a:r>
          </a:p>
          <a:p>
            <a:endParaRPr lang="en-US" sz="1800" b="1" dirty="0"/>
          </a:p>
          <a:p>
            <a:endParaRPr lang="en-US" sz="1800" b="1" dirty="0"/>
          </a:p>
          <a:p>
            <a:r>
              <a:rPr lang="en-US" sz="2400" b="1" dirty="0"/>
              <a:t>EXAMPLES OF TRADE SECRETS:</a:t>
            </a:r>
            <a:endParaRPr lang="en-US" sz="2400" dirty="0"/>
          </a:p>
          <a:p>
            <a:r>
              <a:rPr lang="en-US" sz="2400" b="1" dirty="0"/>
              <a:t>	Customer lists, pricing, proprietary software, process, technique, a device, design, model, formula, idea, recipe, business method or plan, data.</a:t>
            </a:r>
            <a:endParaRPr lang="en-US" sz="2400" dirty="0"/>
          </a:p>
          <a:p>
            <a:endParaRPr lang="en-US" dirty="0"/>
          </a:p>
        </p:txBody>
      </p:sp>
      <p:pic>
        <p:nvPicPr>
          <p:cNvPr id="6" name="Picture 5">
            <a:extLst>
              <a:ext uri="{FF2B5EF4-FFF2-40B4-BE49-F238E27FC236}">
                <a16:creationId xmlns:a16="http://schemas.microsoft.com/office/drawing/2014/main" xmlns="" id="{FBF41A15-239F-E041-9346-6D98BB530832}"/>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918707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
            </a:r>
            <a:br>
              <a:rPr lang="en-US" b="1" dirty="0"/>
            </a:br>
            <a:r>
              <a:rPr lang="en-US" b="1" dirty="0"/>
              <a:t>DURATION OF A TRADE SECRET</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p:txBody>
          <a:bodyPr/>
          <a:lstStyle/>
          <a:p>
            <a:r>
              <a:rPr lang="en-US" b="1" dirty="0"/>
              <a:t>	</a:t>
            </a:r>
            <a:r>
              <a:rPr lang="en-US" sz="2400" b="1" dirty="0"/>
              <a:t>As long as it remains secret</a:t>
            </a:r>
            <a:endParaRPr lang="en-US" sz="2400" dirty="0"/>
          </a:p>
          <a:p>
            <a:r>
              <a:rPr lang="en-US" sz="2400" b="1" dirty="0"/>
              <a:t>	If made public through misappropriation -  protection ends</a:t>
            </a:r>
            <a:endParaRPr lang="en-US" sz="2400" dirty="0"/>
          </a:p>
        </p:txBody>
      </p:sp>
      <p:pic>
        <p:nvPicPr>
          <p:cNvPr id="6" name="Picture 5">
            <a:extLst>
              <a:ext uri="{FF2B5EF4-FFF2-40B4-BE49-F238E27FC236}">
                <a16:creationId xmlns:a16="http://schemas.microsoft.com/office/drawing/2014/main" xmlns="" id="{1AFAE33E-F9DA-E048-B627-F91D969B8F5E}"/>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106610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
            </a:r>
            <a:br>
              <a:rPr lang="en-US" b="1" dirty="0"/>
            </a:br>
            <a:r>
              <a:rPr lang="en-US" sz="3200" b="1" dirty="0"/>
              <a:t>HOW TO PROTECT TRADE SECRETS?</a:t>
            </a:r>
            <a:r>
              <a:rPr lang="en-US" sz="3200" dirty="0"/>
              <a:t/>
            </a:r>
            <a:br>
              <a:rPr lang="en-US" sz="3200" dirty="0"/>
            </a:b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b="1" dirty="0"/>
              <a:t>	</a:t>
            </a:r>
            <a:r>
              <a:rPr lang="en-US" sz="2400" b="1" dirty="0"/>
              <a:t>Non-Disclosure Agreements</a:t>
            </a:r>
            <a:endParaRPr lang="en-US" sz="2400" dirty="0"/>
          </a:p>
          <a:p>
            <a:r>
              <a:rPr lang="en-US" sz="2400" b="1" dirty="0"/>
              <a:t>	Confidentiality Agreements or Provisions</a:t>
            </a:r>
            <a:endParaRPr lang="en-US" sz="2400" dirty="0"/>
          </a:p>
          <a:p>
            <a:r>
              <a:rPr lang="en-US" sz="2400" b="1" dirty="0"/>
              <a:t>	Redaction in Copyright Registration</a:t>
            </a:r>
            <a:endParaRPr lang="en-US" sz="2400" dirty="0"/>
          </a:p>
          <a:p>
            <a:r>
              <a:rPr lang="en-US" sz="2400" b="1" dirty="0"/>
              <a:t>	Internal limitations on the distribution of and access to the 	secret information</a:t>
            </a:r>
            <a:endParaRPr lang="en-US" sz="2400" dirty="0"/>
          </a:p>
          <a:p>
            <a:r>
              <a:rPr lang="en-US" sz="2400" b="1" dirty="0"/>
              <a:t>	Limit the number of copies</a:t>
            </a:r>
            <a:endParaRPr lang="en-US" sz="2400" dirty="0"/>
          </a:p>
          <a:p>
            <a:r>
              <a:rPr lang="en-US" sz="2400" b="1" dirty="0"/>
              <a:t>	Limit access </a:t>
            </a:r>
            <a:endParaRPr lang="en-US" sz="2400" dirty="0"/>
          </a:p>
          <a:p>
            <a:r>
              <a:rPr lang="en-US" sz="2400" b="1" dirty="0"/>
              <a:t>	Stamp “Confidential and Proprietary”</a:t>
            </a:r>
            <a:endParaRPr lang="en-US" sz="2400" dirty="0"/>
          </a:p>
          <a:p>
            <a:r>
              <a:rPr lang="en-US" sz="2400" b="1" dirty="0"/>
              <a:t>	Company Policy – written guidelines</a:t>
            </a:r>
            <a:endParaRPr lang="en-US" sz="2400" dirty="0"/>
          </a:p>
        </p:txBody>
      </p:sp>
      <p:pic>
        <p:nvPicPr>
          <p:cNvPr id="6" name="Picture 5">
            <a:extLst>
              <a:ext uri="{FF2B5EF4-FFF2-40B4-BE49-F238E27FC236}">
                <a16:creationId xmlns:a16="http://schemas.microsoft.com/office/drawing/2014/main" xmlns="" id="{25E10349-BF02-6F41-B85F-1035640B565B}"/>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586828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
            </a:r>
            <a:br>
              <a:rPr lang="en-US" b="1" dirty="0"/>
            </a:br>
            <a:r>
              <a:rPr lang="en-US" sz="3600" b="1" dirty="0"/>
              <a:t>HOW ARE TRADE SECRETS DIFFERENT FROM PATENTS OR COPYRIGHTS? </a:t>
            </a:r>
            <a:r>
              <a:rPr lang="en-US" sz="3600" dirty="0"/>
              <a:t/>
            </a:r>
            <a:br>
              <a:rPr lang="en-US" sz="3600" dirty="0"/>
            </a:br>
            <a:r>
              <a:rPr lang="en-US" dirty="0"/>
              <a:t/>
            </a:r>
            <a:br>
              <a:rPr lang="en-US" dirty="0"/>
            </a:br>
            <a:endParaRPr lang="en-US" dirty="0"/>
          </a:p>
        </p:txBody>
      </p:sp>
      <p:sp>
        <p:nvSpPr>
          <p:cNvPr id="3" name="Content Placeholder 2"/>
          <p:cNvSpPr>
            <a:spLocks noGrp="1"/>
          </p:cNvSpPr>
          <p:nvPr>
            <p:ph idx="1"/>
          </p:nvPr>
        </p:nvSpPr>
        <p:spPr>
          <a:xfrm>
            <a:off x="457200" y="2053389"/>
            <a:ext cx="8229600" cy="3353300"/>
          </a:xfrm>
        </p:spPr>
        <p:txBody>
          <a:bodyPr>
            <a:normAutofit/>
          </a:bodyPr>
          <a:lstStyle/>
          <a:p>
            <a:r>
              <a:rPr lang="en-US" sz="2800" b="1" dirty="0"/>
              <a:t>	Patents and Copyrights are made public</a:t>
            </a:r>
          </a:p>
          <a:p>
            <a:pPr marL="0" indent="0">
              <a:buNone/>
            </a:pPr>
            <a:r>
              <a:rPr lang="en-US" sz="2800" b="1" dirty="0"/>
              <a:t>		through registration or publication</a:t>
            </a:r>
          </a:p>
          <a:p>
            <a:r>
              <a:rPr lang="en-US" sz="2800" b="1" dirty="0"/>
              <a:t>	Redaction of Trade Secrets in Copyright 					Registration</a:t>
            </a:r>
          </a:p>
          <a:p>
            <a:r>
              <a:rPr lang="en-US" sz="2800" b="1" dirty="0"/>
              <a:t>	Patents protect against independent discovery</a:t>
            </a:r>
          </a:p>
        </p:txBody>
      </p:sp>
      <p:pic>
        <p:nvPicPr>
          <p:cNvPr id="6" name="Picture 5">
            <a:extLst>
              <a:ext uri="{FF2B5EF4-FFF2-40B4-BE49-F238E27FC236}">
                <a16:creationId xmlns:a16="http://schemas.microsoft.com/office/drawing/2014/main" xmlns="" id="{FCFEB960-0509-E440-A37E-6685F6CB2D2B}"/>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956908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1028"/>
          <p:cNvSpPr txBox="1">
            <a:spLocks noChangeArrowheads="1"/>
          </p:cNvSpPr>
          <p:nvPr/>
        </p:nvSpPr>
        <p:spPr>
          <a:xfrm>
            <a:off x="304800" y="209493"/>
            <a:ext cx="8382000" cy="12954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US PATENT LAW v.</a:t>
            </a:r>
          </a:p>
          <a:p>
            <a:pPr>
              <a:defRPr/>
            </a:pPr>
            <a:r>
              <a:rPr lang="en-US" sz="4800" dirty="0"/>
              <a:t>INTERNATIONAL IP RIGHTS</a:t>
            </a:r>
          </a:p>
        </p:txBody>
      </p:sp>
      <p:sp>
        <p:nvSpPr>
          <p:cNvPr id="10" name="Rectangle 1027"/>
          <p:cNvSpPr txBox="1">
            <a:spLocks noChangeArrowheads="1"/>
          </p:cNvSpPr>
          <p:nvPr/>
        </p:nvSpPr>
        <p:spPr>
          <a:xfrm>
            <a:off x="685800" y="2133600"/>
            <a:ext cx="7772400" cy="22098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r>
              <a:rPr lang="en-US" b="1" dirty="0">
                <a:solidFill>
                  <a:schemeClr val="tx1"/>
                </a:solidFill>
                <a:latin typeface="Book Antiqua" charset="0"/>
                <a:ea typeface="ＭＳ Ｐゴシック" charset="0"/>
                <a:cs typeface="ＭＳ Ｐゴシック" charset="0"/>
              </a:rPr>
              <a:t>US PATENT RIGHTS</a:t>
            </a:r>
          </a:p>
          <a:p>
            <a:pPr>
              <a:buFontTx/>
              <a:buNone/>
            </a:pPr>
            <a:endParaRPr lang="en-US" b="1" dirty="0">
              <a:solidFill>
                <a:schemeClr val="tx1"/>
              </a:solidFill>
              <a:latin typeface="Book Antiqua" charset="0"/>
              <a:ea typeface="ＭＳ Ｐゴシック" charset="0"/>
              <a:cs typeface="ＭＳ Ｐゴシック" charset="0"/>
            </a:endParaRPr>
          </a:p>
          <a:p>
            <a:pPr>
              <a:buFontTx/>
              <a:buNone/>
            </a:pPr>
            <a:r>
              <a:rPr lang="en-US" b="1" dirty="0">
                <a:solidFill>
                  <a:schemeClr val="tx1"/>
                </a:solidFill>
                <a:latin typeface="Book Antiqua" charset="0"/>
                <a:ea typeface="ＭＳ Ｐゴシック" charset="0"/>
                <a:cs typeface="ＭＳ Ｐゴシック" charset="0"/>
              </a:rPr>
              <a:t>PATENT COOPERATION TREATY</a:t>
            </a:r>
          </a:p>
          <a:p>
            <a:pPr>
              <a:buFontTx/>
              <a:buNone/>
            </a:pPr>
            <a:endParaRPr lang="en-US" b="1" dirty="0">
              <a:solidFill>
                <a:schemeClr val="tx1"/>
              </a:solidFill>
              <a:latin typeface="Book Antiqua" charset="0"/>
              <a:ea typeface="ＭＳ Ｐゴシック" charset="0"/>
              <a:cs typeface="ＭＳ Ｐゴシック" charset="0"/>
            </a:endParaRPr>
          </a:p>
          <a:p>
            <a:pPr>
              <a:buFontTx/>
              <a:buNone/>
            </a:pPr>
            <a:r>
              <a:rPr lang="en-US" b="1" dirty="0">
                <a:solidFill>
                  <a:schemeClr val="tx1"/>
                </a:solidFill>
                <a:latin typeface="Book Antiqua" charset="0"/>
                <a:ea typeface="ＭＳ Ｐゴシック" charset="0"/>
                <a:cs typeface="ＭＳ Ｐゴシック" charset="0"/>
              </a:rPr>
              <a:t>EU INDUSTRIAL DESIGN RIGHT</a:t>
            </a:r>
            <a:endParaRPr lang="en-US" dirty="0">
              <a:solidFill>
                <a:schemeClr val="tx1"/>
              </a:solidFill>
              <a:latin typeface="Book Antiqua" charset="0"/>
              <a:ea typeface="ＭＳ Ｐゴシック" charset="0"/>
              <a:cs typeface="ＭＳ Ｐゴシック" charset="0"/>
            </a:endParaRPr>
          </a:p>
        </p:txBody>
      </p:sp>
      <p:pic>
        <p:nvPicPr>
          <p:cNvPr id="9" name="Picture 8">
            <a:extLst>
              <a:ext uri="{FF2B5EF4-FFF2-40B4-BE49-F238E27FC236}">
                <a16:creationId xmlns:a16="http://schemas.microsoft.com/office/drawing/2014/main" xmlns="" id="{323AEAC8-01E0-8240-A914-BD63983964BA}"/>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
        <p:nvSpPr>
          <p:cNvPr id="6" name="TextBox 5">
            <a:extLst>
              <a:ext uri="{FF2B5EF4-FFF2-40B4-BE49-F238E27FC236}">
                <a16:creationId xmlns:a16="http://schemas.microsoft.com/office/drawing/2014/main" xmlns="" id="{76AA5FA7-FCC5-4F4D-98E2-84263775AF40}"/>
              </a:ext>
            </a:extLst>
          </p:cNvPr>
          <p:cNvSpPr txBox="1"/>
          <p:nvPr/>
        </p:nvSpPr>
        <p:spPr>
          <a:xfrm>
            <a:off x="2734906" y="6448926"/>
            <a:ext cx="3377656" cy="553998"/>
          </a:xfrm>
          <a:prstGeom prst="rect">
            <a:avLst/>
          </a:prstGeom>
          <a:noFill/>
        </p:spPr>
        <p:txBody>
          <a:bodyPr wrap="none" rtlCol="0">
            <a:spAutoFit/>
          </a:bodyPr>
          <a:lstStyle/>
          <a:p>
            <a:pPr lvl="0" algn="ctr"/>
            <a:r>
              <a:rPr lang="en-US" sz="1200" dirty="0">
                <a:solidFill>
                  <a:prstClr val="black">
                    <a:tint val="75000"/>
                  </a:prstClr>
                </a:solidFill>
              </a:rPr>
              <a:t>© Copyright 2006 Patrick Reilly, All Rights Reserved</a:t>
            </a:r>
          </a:p>
          <a:p>
            <a:endParaRPr lang="en-US" dirty="0"/>
          </a:p>
        </p:txBody>
      </p:sp>
    </p:spTree>
    <p:extLst>
      <p:ext uri="{BB962C8B-B14F-4D97-AF65-F5344CB8AC3E}">
        <p14:creationId xmlns:p14="http://schemas.microsoft.com/office/powerpoint/2010/main" val="932693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1028"/>
          <p:cNvSpPr txBox="1">
            <a:spLocks noChangeArrowheads="1"/>
          </p:cNvSpPr>
          <p:nvPr/>
        </p:nvSpPr>
        <p:spPr>
          <a:xfrm>
            <a:off x="304800" y="209493"/>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US PATENTS: UTILITY &amp; DESIGN</a:t>
            </a:r>
          </a:p>
        </p:txBody>
      </p:sp>
      <p:sp>
        <p:nvSpPr>
          <p:cNvPr id="10" name="Rectangle 1027"/>
          <p:cNvSpPr txBox="1">
            <a:spLocks noChangeArrowheads="1"/>
          </p:cNvSpPr>
          <p:nvPr/>
        </p:nvSpPr>
        <p:spPr>
          <a:xfrm>
            <a:off x="685800" y="2537138"/>
            <a:ext cx="7772400" cy="296831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r>
              <a:rPr lang="en-US" b="1" dirty="0">
                <a:solidFill>
                  <a:schemeClr val="tx1"/>
                </a:solidFill>
                <a:latin typeface="Book Antiqua" charset="0"/>
                <a:ea typeface="ＭＳ Ｐゴシック" charset="0"/>
                <a:cs typeface="ＭＳ Ｐゴシック" charset="0"/>
              </a:rPr>
              <a:t>FUNCTIONAL v. ORNAMENTAL</a:t>
            </a:r>
          </a:p>
          <a:p>
            <a:pPr>
              <a:buFontTx/>
              <a:buNone/>
            </a:pPr>
            <a:endParaRPr lang="en-US" b="1" dirty="0">
              <a:solidFill>
                <a:schemeClr val="tx1"/>
              </a:solidFill>
              <a:latin typeface="Book Antiqua" charset="0"/>
              <a:ea typeface="ＭＳ Ｐゴシック" charset="0"/>
              <a:cs typeface="ＭＳ Ｐゴシック" charset="0"/>
            </a:endParaRPr>
          </a:p>
          <a:p>
            <a:pPr>
              <a:buFontTx/>
              <a:buNone/>
            </a:pPr>
            <a:r>
              <a:rPr lang="en-US" b="1" dirty="0">
                <a:solidFill>
                  <a:schemeClr val="tx1"/>
                </a:solidFill>
                <a:latin typeface="Book Antiqua" charset="0"/>
                <a:ea typeface="ＭＳ Ｐゴシック" charset="0"/>
                <a:cs typeface="ＭＳ Ｐゴシック" charset="0"/>
              </a:rPr>
              <a:t>20 YEAR TERM v. 14 YEAR TERM</a:t>
            </a:r>
          </a:p>
          <a:p>
            <a:pPr>
              <a:buFontTx/>
              <a:buNone/>
            </a:pPr>
            <a:endParaRPr lang="en-US" b="1" dirty="0">
              <a:solidFill>
                <a:schemeClr val="tx1"/>
              </a:solidFill>
              <a:latin typeface="Book Antiqua" charset="0"/>
              <a:ea typeface="ＭＳ Ｐゴシック" charset="0"/>
              <a:cs typeface="ＭＳ Ｐゴシック" charset="0"/>
            </a:endParaRPr>
          </a:p>
        </p:txBody>
      </p:sp>
      <p:pic>
        <p:nvPicPr>
          <p:cNvPr id="9" name="Picture 8">
            <a:extLst>
              <a:ext uri="{FF2B5EF4-FFF2-40B4-BE49-F238E27FC236}">
                <a16:creationId xmlns:a16="http://schemas.microsoft.com/office/drawing/2014/main" xmlns="" id="{79B63F4E-2919-C24A-B887-A33D94E5013C}"/>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93269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1028"/>
          <p:cNvSpPr txBox="1">
            <a:spLocks noChangeArrowheads="1"/>
          </p:cNvSpPr>
          <p:nvPr/>
        </p:nvSpPr>
        <p:spPr>
          <a:xfrm>
            <a:off x="304800" y="209493"/>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PATENT RIGHTS OF EXCLUSION</a:t>
            </a:r>
          </a:p>
        </p:txBody>
      </p:sp>
      <p:sp>
        <p:nvSpPr>
          <p:cNvPr id="10" name="Rectangle 1027"/>
          <p:cNvSpPr txBox="1">
            <a:spLocks noChangeArrowheads="1"/>
          </p:cNvSpPr>
          <p:nvPr/>
        </p:nvSpPr>
        <p:spPr>
          <a:xfrm>
            <a:off x="685800" y="2133600"/>
            <a:ext cx="7772400" cy="22098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r>
              <a:rPr lang="en-US" b="1" dirty="0">
                <a:solidFill>
                  <a:schemeClr val="tx1"/>
                </a:solidFill>
                <a:latin typeface="Book Antiqua" charset="0"/>
                <a:ea typeface="ＭＳ Ｐゴシック" charset="0"/>
                <a:cs typeface="ＭＳ Ｐゴシック" charset="0"/>
              </a:rPr>
              <a:t>MAKE</a:t>
            </a:r>
          </a:p>
          <a:p>
            <a:pPr>
              <a:buFontTx/>
              <a:buNone/>
            </a:pPr>
            <a:endParaRPr lang="en-US" b="1" dirty="0">
              <a:solidFill>
                <a:schemeClr val="tx1"/>
              </a:solidFill>
              <a:latin typeface="Book Antiqua" charset="0"/>
              <a:ea typeface="ＭＳ Ｐゴシック" charset="0"/>
              <a:cs typeface="ＭＳ Ｐゴシック" charset="0"/>
            </a:endParaRPr>
          </a:p>
          <a:p>
            <a:pPr>
              <a:buFontTx/>
              <a:buNone/>
            </a:pPr>
            <a:r>
              <a:rPr lang="en-US" b="1" dirty="0">
                <a:solidFill>
                  <a:schemeClr val="tx1"/>
                </a:solidFill>
                <a:latin typeface="Book Antiqua" charset="0"/>
                <a:ea typeface="ＭＳ Ｐゴシック" charset="0"/>
                <a:cs typeface="ＭＳ Ｐゴシック" charset="0"/>
              </a:rPr>
              <a:t>USE </a:t>
            </a:r>
          </a:p>
          <a:p>
            <a:pPr>
              <a:buFontTx/>
              <a:buNone/>
            </a:pPr>
            <a:endParaRPr lang="en-US" b="1" dirty="0">
              <a:solidFill>
                <a:schemeClr val="tx1"/>
              </a:solidFill>
              <a:latin typeface="Book Antiqua" charset="0"/>
              <a:ea typeface="ＭＳ Ｐゴシック" charset="0"/>
              <a:cs typeface="ＭＳ Ｐゴシック" charset="0"/>
            </a:endParaRPr>
          </a:p>
          <a:p>
            <a:pPr>
              <a:buFontTx/>
              <a:buNone/>
            </a:pPr>
            <a:r>
              <a:rPr lang="en-US" b="1" dirty="0">
                <a:solidFill>
                  <a:schemeClr val="tx1"/>
                </a:solidFill>
                <a:latin typeface="Book Antiqua" charset="0"/>
                <a:ea typeface="ＭＳ Ｐゴシック" charset="0"/>
                <a:cs typeface="ＭＳ Ｐゴシック" charset="0"/>
              </a:rPr>
              <a:t>SELL</a:t>
            </a:r>
          </a:p>
          <a:p>
            <a:pPr>
              <a:buFontTx/>
              <a:buNone/>
            </a:pPr>
            <a:endParaRPr lang="en-US" b="1" dirty="0">
              <a:solidFill>
                <a:schemeClr val="tx1"/>
              </a:solidFill>
              <a:latin typeface="Book Antiqua" charset="0"/>
              <a:ea typeface="ＭＳ Ｐゴシック" charset="0"/>
              <a:cs typeface="ＭＳ Ｐゴシック" charset="0"/>
            </a:endParaRPr>
          </a:p>
          <a:p>
            <a:pPr>
              <a:buFontTx/>
              <a:buNone/>
            </a:pPr>
            <a:r>
              <a:rPr lang="en-US" b="1" dirty="0">
                <a:solidFill>
                  <a:schemeClr val="tx1"/>
                </a:solidFill>
                <a:latin typeface="Book Antiqua" charset="0"/>
                <a:ea typeface="ＭＳ Ｐゴシック" charset="0"/>
                <a:cs typeface="ＭＳ Ｐゴシック" charset="0"/>
              </a:rPr>
              <a:t>OFFER FOR SALE</a:t>
            </a:r>
            <a:endParaRPr lang="en-US" dirty="0">
              <a:solidFill>
                <a:schemeClr val="tx1"/>
              </a:solidFill>
              <a:latin typeface="Book Antiqua" charset="0"/>
              <a:ea typeface="ＭＳ Ｐゴシック" charset="0"/>
              <a:cs typeface="ＭＳ Ｐゴシック" charset="0"/>
            </a:endParaRPr>
          </a:p>
        </p:txBody>
      </p:sp>
      <p:pic>
        <p:nvPicPr>
          <p:cNvPr id="9" name="Picture 8">
            <a:extLst>
              <a:ext uri="{FF2B5EF4-FFF2-40B4-BE49-F238E27FC236}">
                <a16:creationId xmlns:a16="http://schemas.microsoft.com/office/drawing/2014/main" xmlns="" id="{242F31F7-7C66-0C47-91E9-4C3007BB0046}"/>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932693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6"/>
          <p:cNvSpPr txBox="1">
            <a:spLocks noChangeArrowheads="1"/>
          </p:cNvSpPr>
          <p:nvPr/>
        </p:nvSpPr>
        <p:spPr>
          <a:xfrm>
            <a:off x="304800" y="244775"/>
            <a:ext cx="8382000" cy="12954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Patentability Requirements</a:t>
            </a:r>
          </a:p>
        </p:txBody>
      </p:sp>
      <p:sp>
        <p:nvSpPr>
          <p:cNvPr id="12" name="Rectangle 7"/>
          <p:cNvSpPr>
            <a:spLocks noChangeArrowheads="1"/>
          </p:cNvSpPr>
          <p:nvPr/>
        </p:nvSpPr>
        <p:spPr bwMode="auto">
          <a:xfrm>
            <a:off x="609600" y="2028487"/>
            <a:ext cx="8153400" cy="356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2000" dirty="0"/>
          </a:p>
          <a:p>
            <a:pPr>
              <a:lnSpc>
                <a:spcPct val="80000"/>
              </a:lnSpc>
            </a:pPr>
            <a:endParaRPr lang="en-US" sz="2000" dirty="0"/>
          </a:p>
          <a:p>
            <a:pPr marL="1485900" lvl="2" indent="-571500">
              <a:lnSpc>
                <a:spcPct val="80000"/>
              </a:lnSpc>
              <a:buFont typeface="Arial" charset="0"/>
              <a:buChar char="•"/>
            </a:pPr>
            <a:r>
              <a:rPr lang="en-US" sz="3600" dirty="0"/>
              <a:t>Patentable Subject Matter</a:t>
            </a:r>
          </a:p>
          <a:p>
            <a:pPr marL="1485900" lvl="2" indent="-571500">
              <a:lnSpc>
                <a:spcPct val="80000"/>
              </a:lnSpc>
            </a:pPr>
            <a:endParaRPr lang="en-US" sz="3600" dirty="0"/>
          </a:p>
          <a:p>
            <a:pPr marL="1485900" lvl="2" indent="-571500">
              <a:lnSpc>
                <a:spcPct val="80000"/>
              </a:lnSpc>
              <a:buFont typeface="Arial" charset="0"/>
              <a:buChar char="•"/>
            </a:pPr>
            <a:r>
              <a:rPr lang="en-US" sz="3600" dirty="0"/>
              <a:t>Inventorship</a:t>
            </a:r>
          </a:p>
          <a:p>
            <a:pPr marL="1485900" lvl="2" indent="-571500">
              <a:lnSpc>
                <a:spcPct val="80000"/>
              </a:lnSpc>
              <a:buFont typeface="Arial" charset="0"/>
              <a:buChar char="•"/>
            </a:pPr>
            <a:endParaRPr lang="en-US" sz="3600" dirty="0"/>
          </a:p>
          <a:p>
            <a:pPr marL="1485900" lvl="2" indent="-571500">
              <a:lnSpc>
                <a:spcPct val="80000"/>
              </a:lnSpc>
              <a:buFont typeface="Arial" charset="0"/>
              <a:buChar char="•"/>
            </a:pPr>
            <a:r>
              <a:rPr lang="en-US" sz="3600" dirty="0"/>
              <a:t>Novelty</a:t>
            </a:r>
          </a:p>
          <a:p>
            <a:pPr marL="1485900" lvl="2" indent="-571500">
              <a:lnSpc>
                <a:spcPct val="80000"/>
              </a:lnSpc>
              <a:buFont typeface="Arial" charset="0"/>
              <a:buChar char="•"/>
            </a:pPr>
            <a:endParaRPr lang="en-US" sz="3600" dirty="0"/>
          </a:p>
          <a:p>
            <a:pPr marL="1485900" lvl="2" indent="-571500">
              <a:lnSpc>
                <a:spcPct val="80000"/>
              </a:lnSpc>
              <a:buFont typeface="Arial" charset="0"/>
              <a:buChar char="•"/>
            </a:pPr>
            <a:r>
              <a:rPr lang="en-US" sz="3600" dirty="0"/>
              <a:t>Non-obviousness </a:t>
            </a:r>
          </a:p>
          <a:p>
            <a:pPr>
              <a:lnSpc>
                <a:spcPct val="80000"/>
              </a:lnSpc>
            </a:pPr>
            <a:endParaRPr lang="en-US" sz="2000" dirty="0"/>
          </a:p>
        </p:txBody>
      </p:sp>
      <p:sp>
        <p:nvSpPr>
          <p:cNvPr id="2" name="TextBox 1"/>
          <p:cNvSpPr txBox="1"/>
          <p:nvPr/>
        </p:nvSpPr>
        <p:spPr>
          <a:xfrm>
            <a:off x="8341895" y="6368716"/>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xmlns="" id="{5C00DB6A-361D-F344-8E61-E75E9A7F24D8}"/>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2943259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t="56050" b="1"/>
          <a:stretch/>
        </p:blipFill>
        <p:spPr>
          <a:xfrm>
            <a:off x="3376" y="1"/>
            <a:ext cx="9144000" cy="222800"/>
          </a:xfrm>
          <a:prstGeom prst="rect">
            <a:avLst/>
          </a:prstGeom>
        </p:spPr>
      </p:pic>
      <p:sp>
        <p:nvSpPr>
          <p:cNvPr id="19" name="Rectangle 1028"/>
          <p:cNvSpPr txBox="1">
            <a:spLocks noChangeArrowheads="1"/>
          </p:cNvSpPr>
          <p:nvPr/>
        </p:nvSpPr>
        <p:spPr>
          <a:xfrm>
            <a:off x="304800" y="209493"/>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PATENTABLE SUBJECT MATTER</a:t>
            </a:r>
          </a:p>
        </p:txBody>
      </p:sp>
      <p:sp>
        <p:nvSpPr>
          <p:cNvPr id="20" name="Rectangle 1027"/>
          <p:cNvSpPr txBox="1">
            <a:spLocks noChangeArrowheads="1"/>
          </p:cNvSpPr>
          <p:nvPr/>
        </p:nvSpPr>
        <p:spPr>
          <a:xfrm>
            <a:off x="685800" y="2302053"/>
            <a:ext cx="7772400" cy="3804415"/>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r>
              <a:rPr lang="en-US" sz="3294" b="1" dirty="0">
                <a:solidFill>
                  <a:schemeClr val="tx1"/>
                </a:solidFill>
                <a:latin typeface="Book Antiqua" charset="0"/>
                <a:ea typeface="ＭＳ Ｐゴシック" charset="0"/>
                <a:cs typeface="ＭＳ Ｐゴシック" charset="0"/>
              </a:rPr>
              <a:t>ARTICLE OF MANUFACTURE</a:t>
            </a:r>
          </a:p>
          <a:p>
            <a:pPr>
              <a:buFontTx/>
              <a:buNone/>
            </a:pPr>
            <a:endParaRPr lang="en-US" sz="3294" b="1" dirty="0">
              <a:solidFill>
                <a:schemeClr val="tx1"/>
              </a:solidFill>
              <a:latin typeface="Book Antiqua" charset="0"/>
              <a:ea typeface="ＭＳ Ｐゴシック" charset="0"/>
              <a:cs typeface="ＭＳ Ｐゴシック" charset="0"/>
            </a:endParaRPr>
          </a:p>
          <a:p>
            <a:pPr>
              <a:buFontTx/>
              <a:buNone/>
            </a:pPr>
            <a:r>
              <a:rPr lang="en-US" sz="3294" b="1" dirty="0">
                <a:solidFill>
                  <a:schemeClr val="tx1"/>
                </a:solidFill>
                <a:latin typeface="Book Antiqua" charset="0"/>
                <a:ea typeface="ＭＳ Ｐゴシック" charset="0"/>
                <a:cs typeface="ＭＳ Ｐゴシック" charset="0"/>
              </a:rPr>
              <a:t>MACHINE</a:t>
            </a:r>
          </a:p>
          <a:p>
            <a:pPr>
              <a:buFontTx/>
              <a:buNone/>
            </a:pPr>
            <a:endParaRPr lang="en-US" sz="3294" b="1" dirty="0">
              <a:solidFill>
                <a:schemeClr val="tx1"/>
              </a:solidFill>
              <a:latin typeface="Book Antiqua" charset="0"/>
              <a:ea typeface="ＭＳ Ｐゴシック" charset="0"/>
              <a:cs typeface="ＭＳ Ｐゴシック" charset="0"/>
            </a:endParaRPr>
          </a:p>
          <a:p>
            <a:pPr>
              <a:buFontTx/>
              <a:buNone/>
            </a:pPr>
            <a:r>
              <a:rPr lang="en-US" sz="3294" b="1" dirty="0">
                <a:solidFill>
                  <a:schemeClr val="tx1"/>
                </a:solidFill>
                <a:latin typeface="Book Antiqua" charset="0"/>
                <a:ea typeface="ＭＳ Ｐゴシック" charset="0"/>
                <a:cs typeface="ＭＳ Ｐゴシック" charset="0"/>
              </a:rPr>
              <a:t>COMPOSITION OF MATTER</a:t>
            </a:r>
          </a:p>
          <a:p>
            <a:pPr>
              <a:buFontTx/>
              <a:buNone/>
            </a:pPr>
            <a:endParaRPr lang="en-US" sz="3294" b="1" dirty="0">
              <a:solidFill>
                <a:schemeClr val="tx1"/>
              </a:solidFill>
              <a:latin typeface="Book Antiqua" charset="0"/>
              <a:ea typeface="ＭＳ Ｐゴシック" charset="0"/>
              <a:cs typeface="ＭＳ Ｐゴシック" charset="0"/>
            </a:endParaRPr>
          </a:p>
          <a:p>
            <a:pPr>
              <a:buFontTx/>
              <a:buNone/>
            </a:pPr>
            <a:r>
              <a:rPr lang="en-US" sz="3294" b="1" dirty="0">
                <a:solidFill>
                  <a:schemeClr val="tx1"/>
                </a:solidFill>
                <a:latin typeface="Book Antiqua" charset="0"/>
                <a:ea typeface="ＭＳ Ｐゴシック" charset="0"/>
                <a:cs typeface="ＭＳ Ｐゴシック" charset="0"/>
              </a:rPr>
              <a:t>METHOD</a:t>
            </a:r>
          </a:p>
          <a:p>
            <a:pPr>
              <a:buFontTx/>
              <a:buNone/>
            </a:pPr>
            <a:endParaRPr lang="en-US" b="1" dirty="0">
              <a:solidFill>
                <a:schemeClr val="tx1"/>
              </a:solidFill>
              <a:latin typeface="Book Antiqua" charset="0"/>
              <a:ea typeface="ＭＳ Ｐゴシック" charset="0"/>
              <a:cs typeface="ＭＳ Ｐゴシック" charset="0"/>
            </a:endParaRPr>
          </a:p>
          <a:p>
            <a:pPr>
              <a:buFontTx/>
              <a:buNone/>
            </a:pPr>
            <a:endParaRPr lang="en-US" b="1" dirty="0">
              <a:solidFill>
                <a:schemeClr val="tx1"/>
              </a:solidFill>
              <a:latin typeface="Book Antiqua" charset="0"/>
              <a:ea typeface="ＭＳ Ｐゴシック" charset="0"/>
              <a:cs typeface="ＭＳ Ｐゴシック" charset="0"/>
            </a:endParaRPr>
          </a:p>
          <a:p>
            <a:pPr>
              <a:buFontTx/>
              <a:buNone/>
            </a:pPr>
            <a:endParaRPr lang="en-US" b="1" dirty="0">
              <a:solidFill>
                <a:schemeClr val="tx1"/>
              </a:solidFill>
              <a:latin typeface="Book Antiqua" charset="0"/>
              <a:ea typeface="ＭＳ Ｐゴシック" charset="0"/>
              <a:cs typeface="ＭＳ Ｐゴシック" charset="0"/>
            </a:endParaRPr>
          </a:p>
        </p:txBody>
      </p:sp>
      <p:pic>
        <p:nvPicPr>
          <p:cNvPr id="7" name="Picture 6">
            <a:extLst>
              <a:ext uri="{FF2B5EF4-FFF2-40B4-BE49-F238E27FC236}">
                <a16:creationId xmlns:a16="http://schemas.microsoft.com/office/drawing/2014/main" xmlns="" id="{52CF1E2D-EB5B-564C-9E8C-18CB70066E86}"/>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
        <p:nvSpPr>
          <p:cNvPr id="6" name="Footer Placeholder 3">
            <a:extLst>
              <a:ext uri="{FF2B5EF4-FFF2-40B4-BE49-F238E27FC236}">
                <a16:creationId xmlns:a16="http://schemas.microsoft.com/office/drawing/2014/main" xmlns="" id="{0517A36A-FD2B-D243-B087-676279AD2839}"/>
              </a:ext>
            </a:extLst>
          </p:cNvPr>
          <p:cNvSpPr>
            <a:spLocks noGrp="1"/>
          </p:cNvSpPr>
          <p:nvPr>
            <p:ph type="ftr" sz="quarter" idx="11"/>
          </p:nvPr>
        </p:nvSpPr>
        <p:spPr>
          <a:xfrm>
            <a:off x="3124200" y="6356350"/>
            <a:ext cx="2895600" cy="365125"/>
          </a:xfrm>
        </p:spPr>
        <p:txBody>
          <a:bodyPr/>
          <a:lstStyle/>
          <a:p>
            <a:r>
              <a:rPr lang="en-US" dirty="0"/>
              <a:t>© Copyright 2006 Patrick Reilly, All Rights Reserved</a:t>
            </a:r>
          </a:p>
        </p:txBody>
      </p:sp>
    </p:spTree>
    <p:extLst>
      <p:ext uri="{BB962C8B-B14F-4D97-AF65-F5344CB8AC3E}">
        <p14:creationId xmlns:p14="http://schemas.microsoft.com/office/powerpoint/2010/main" val="2943259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56050" b="1"/>
          <a:stretch/>
        </p:blipFill>
        <p:spPr>
          <a:xfrm>
            <a:off x="3376" y="1"/>
            <a:ext cx="9144000" cy="222800"/>
          </a:xfrm>
          <a:prstGeom prst="rect">
            <a:avLst/>
          </a:prstGeom>
        </p:spPr>
      </p:pic>
      <p:sp>
        <p:nvSpPr>
          <p:cNvPr id="10" name="Rectangle 4"/>
          <p:cNvSpPr txBox="1">
            <a:spLocks noChangeArrowheads="1"/>
          </p:cNvSpPr>
          <p:nvPr/>
        </p:nvSpPr>
        <p:spPr>
          <a:xfrm>
            <a:off x="304800" y="121288"/>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IT-ENABLED INVENTION</a:t>
            </a:r>
          </a:p>
        </p:txBody>
      </p:sp>
      <p:sp>
        <p:nvSpPr>
          <p:cNvPr id="12" name="Rectangle 5"/>
          <p:cNvSpPr>
            <a:spLocks noChangeArrowheads="1"/>
          </p:cNvSpPr>
          <p:nvPr/>
        </p:nvSpPr>
        <p:spPr bwMode="auto">
          <a:xfrm>
            <a:off x="762000" y="883288"/>
            <a:ext cx="8153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4400" dirty="0"/>
          </a:p>
          <a:p>
            <a:pPr lvl="2">
              <a:lnSpc>
                <a:spcPct val="80000"/>
              </a:lnSpc>
            </a:pPr>
            <a:endParaRPr lang="en-US" sz="4400" dirty="0"/>
          </a:p>
          <a:p>
            <a:pPr lvl="2">
              <a:lnSpc>
                <a:spcPct val="80000"/>
              </a:lnSpc>
            </a:pPr>
            <a:r>
              <a:rPr lang="en-US" sz="4400" dirty="0"/>
              <a:t>Particular Machine</a:t>
            </a:r>
          </a:p>
          <a:p>
            <a:pPr lvl="2">
              <a:lnSpc>
                <a:spcPct val="80000"/>
              </a:lnSpc>
            </a:pPr>
            <a:endParaRPr lang="en-US" sz="4400" dirty="0"/>
          </a:p>
          <a:p>
            <a:pPr lvl="2">
              <a:lnSpc>
                <a:spcPct val="80000"/>
              </a:lnSpc>
            </a:pPr>
            <a:r>
              <a:rPr lang="en-US" sz="4400" dirty="0"/>
              <a:t>Transformation of Matter</a:t>
            </a:r>
          </a:p>
          <a:p>
            <a:pPr lvl="2">
              <a:lnSpc>
                <a:spcPct val="80000"/>
              </a:lnSpc>
            </a:pPr>
            <a:endParaRPr lang="en-US" sz="4400" dirty="0"/>
          </a:p>
          <a:p>
            <a:pPr>
              <a:lnSpc>
                <a:spcPct val="80000"/>
              </a:lnSpc>
            </a:pPr>
            <a:endParaRPr lang="en-US" sz="4400" dirty="0"/>
          </a:p>
        </p:txBody>
      </p:sp>
      <p:sp>
        <p:nvSpPr>
          <p:cNvPr id="2" name="TextBox 1"/>
          <p:cNvSpPr txBox="1"/>
          <p:nvPr/>
        </p:nvSpPr>
        <p:spPr>
          <a:xfrm>
            <a:off x="8309811" y="6464968"/>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xmlns="" id="{44CBD237-4323-8045-A1D5-86EAD3CED052}"/>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b="1" dirty="0"/>
              <a:t>COPYRIGHT</a:t>
            </a:r>
          </a:p>
        </p:txBody>
      </p:sp>
      <p:pic>
        <p:nvPicPr>
          <p:cNvPr id="6" name="Picture 5">
            <a:extLst>
              <a:ext uri="{FF2B5EF4-FFF2-40B4-BE49-F238E27FC236}">
                <a16:creationId xmlns:a16="http://schemas.microsoft.com/office/drawing/2014/main" xmlns="" id="{C944B95C-D437-9B4A-8128-49338FC22EC5}"/>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074297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56050" b="1"/>
          <a:stretch/>
        </p:blipFill>
        <p:spPr>
          <a:xfrm>
            <a:off x="3376" y="1"/>
            <a:ext cx="9144000" cy="222800"/>
          </a:xfrm>
          <a:prstGeom prst="rect">
            <a:avLst/>
          </a:prstGeom>
        </p:spPr>
      </p:pic>
      <p:sp>
        <p:nvSpPr>
          <p:cNvPr id="17" name="Rectangle 2"/>
          <p:cNvSpPr txBox="1">
            <a:spLocks noChangeArrowheads="1"/>
          </p:cNvSpPr>
          <p:nvPr/>
        </p:nvSpPr>
        <p:spPr>
          <a:xfrm>
            <a:off x="304800" y="209493"/>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Structure of a Patent</a:t>
            </a:r>
          </a:p>
        </p:txBody>
      </p:sp>
      <p:sp>
        <p:nvSpPr>
          <p:cNvPr id="19" name="Rectangle 3"/>
          <p:cNvSpPr>
            <a:spLocks noChangeArrowheads="1"/>
          </p:cNvSpPr>
          <p:nvPr/>
        </p:nvSpPr>
        <p:spPr bwMode="auto">
          <a:xfrm>
            <a:off x="609600" y="1428693"/>
            <a:ext cx="8153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2000" dirty="0"/>
          </a:p>
          <a:p>
            <a:pPr>
              <a:lnSpc>
                <a:spcPct val="80000"/>
              </a:lnSpc>
            </a:pPr>
            <a:endParaRPr lang="en-US" sz="2000" dirty="0"/>
          </a:p>
          <a:p>
            <a:pPr lvl="2">
              <a:lnSpc>
                <a:spcPct val="80000"/>
              </a:lnSpc>
            </a:pPr>
            <a:r>
              <a:rPr lang="en-US" sz="4400" dirty="0"/>
              <a:t>Abstract</a:t>
            </a:r>
          </a:p>
          <a:p>
            <a:pPr lvl="2">
              <a:lnSpc>
                <a:spcPct val="80000"/>
              </a:lnSpc>
            </a:pPr>
            <a:endParaRPr lang="en-US" sz="4400" dirty="0"/>
          </a:p>
          <a:p>
            <a:pPr lvl="2">
              <a:lnSpc>
                <a:spcPct val="80000"/>
              </a:lnSpc>
            </a:pPr>
            <a:r>
              <a:rPr lang="en-US" sz="4400" dirty="0"/>
              <a:t>Specification</a:t>
            </a:r>
          </a:p>
          <a:p>
            <a:pPr lvl="2">
              <a:lnSpc>
                <a:spcPct val="80000"/>
              </a:lnSpc>
            </a:pPr>
            <a:endParaRPr lang="en-US" sz="4400" dirty="0"/>
          </a:p>
          <a:p>
            <a:pPr lvl="2">
              <a:lnSpc>
                <a:spcPct val="80000"/>
              </a:lnSpc>
            </a:pPr>
            <a:r>
              <a:rPr lang="en-US" sz="4400" dirty="0"/>
              <a:t>Claims</a:t>
            </a:r>
          </a:p>
          <a:p>
            <a:pPr lvl="2">
              <a:lnSpc>
                <a:spcPct val="80000"/>
              </a:lnSpc>
            </a:pPr>
            <a:endParaRPr lang="en-US" dirty="0"/>
          </a:p>
          <a:p>
            <a:pPr>
              <a:lnSpc>
                <a:spcPct val="80000"/>
              </a:lnSpc>
            </a:pPr>
            <a:endParaRPr lang="en-US" sz="2000" dirty="0"/>
          </a:p>
        </p:txBody>
      </p:sp>
      <p:pic>
        <p:nvPicPr>
          <p:cNvPr id="7" name="Picture 6">
            <a:extLst>
              <a:ext uri="{FF2B5EF4-FFF2-40B4-BE49-F238E27FC236}">
                <a16:creationId xmlns:a16="http://schemas.microsoft.com/office/drawing/2014/main" xmlns="" id="{93919327-D532-094E-BAA5-778004C5B8EA}"/>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526629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2"/>
          <p:cNvSpPr txBox="1">
            <a:spLocks noChangeArrowheads="1"/>
          </p:cNvSpPr>
          <p:nvPr/>
        </p:nvSpPr>
        <p:spPr>
          <a:xfrm>
            <a:off x="381000" y="219451"/>
            <a:ext cx="8382000" cy="12954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US PATENT 4,575,330 	</a:t>
            </a:r>
          </a:p>
          <a:p>
            <a:pPr>
              <a:defRPr/>
            </a:pPr>
            <a:r>
              <a:rPr lang="en-US" sz="3200" dirty="0"/>
              <a:t>March 11, 1986</a:t>
            </a:r>
          </a:p>
        </p:txBody>
      </p:sp>
      <p:sp>
        <p:nvSpPr>
          <p:cNvPr id="12" name="Rectangle 3"/>
          <p:cNvSpPr>
            <a:spLocks noChangeArrowheads="1"/>
          </p:cNvSpPr>
          <p:nvPr/>
        </p:nvSpPr>
        <p:spPr bwMode="auto">
          <a:xfrm>
            <a:off x="304800" y="1260851"/>
            <a:ext cx="84582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2200" dirty="0"/>
          </a:p>
          <a:p>
            <a:pPr>
              <a:spcBef>
                <a:spcPts val="400"/>
              </a:spcBef>
            </a:pPr>
            <a:endParaRPr lang="en-US" sz="2200" dirty="0"/>
          </a:p>
          <a:p>
            <a:pPr lvl="2">
              <a:lnSpc>
                <a:spcPct val="80000"/>
              </a:lnSpc>
            </a:pPr>
            <a:endParaRPr lang="en-US" sz="2200" dirty="0"/>
          </a:p>
          <a:p>
            <a:pPr>
              <a:lnSpc>
                <a:spcPct val="80000"/>
              </a:lnSpc>
            </a:pPr>
            <a:endParaRPr lang="en-US" sz="2200" dirty="0"/>
          </a:p>
        </p:txBody>
      </p:sp>
      <p:sp>
        <p:nvSpPr>
          <p:cNvPr id="13" name="Rectangle 12"/>
          <p:cNvSpPr/>
          <p:nvPr/>
        </p:nvSpPr>
        <p:spPr>
          <a:xfrm>
            <a:off x="300913" y="1299391"/>
            <a:ext cx="7651716" cy="5509200"/>
          </a:xfrm>
          <a:prstGeom prst="rect">
            <a:avLst/>
          </a:prstGeom>
        </p:spPr>
        <p:txBody>
          <a:bodyPr wrap="square">
            <a:spAutoFit/>
          </a:bodyPr>
          <a:lstStyle/>
          <a:p>
            <a:r>
              <a:rPr lang="en-US" sz="3200" dirty="0"/>
              <a:t>Apparatus for production of three-dimensional objects by </a:t>
            </a:r>
            <a:r>
              <a:rPr lang="en-US" sz="3200" dirty="0" err="1"/>
              <a:t>stereolithography</a:t>
            </a:r>
            <a:endParaRPr lang="en-US" sz="2400" dirty="0"/>
          </a:p>
          <a:p>
            <a:pPr marL="342900" indent="-342900">
              <a:buAutoNum type="arabicPeriod"/>
            </a:pPr>
            <a:r>
              <a:rPr lang="en-US" sz="2400" b="1" dirty="0"/>
              <a:t>A system for producing a three-dimensional object from a fluid medium capable of solidification when subjected to prescribed synergistic stimulation, said system comprising: </a:t>
            </a:r>
          </a:p>
          <a:p>
            <a:pPr marL="800100" lvl="1" indent="-342900"/>
            <a:r>
              <a:rPr lang="en-US" sz="2400" b="1" dirty="0"/>
              <a:t>			means for drawing upon and forming successive cross-sectional </a:t>
            </a:r>
            <a:r>
              <a:rPr lang="en-US" sz="2400" b="1" dirty="0" err="1"/>
              <a:t>laminae</a:t>
            </a:r>
            <a:r>
              <a:rPr lang="en-US" sz="2400" b="1" dirty="0"/>
              <a:t> of said object at a two-dimensional interface; and </a:t>
            </a:r>
          </a:p>
          <a:p>
            <a:pPr marL="800100" lvl="1" indent="-342900"/>
            <a:r>
              <a:rPr lang="en-US" sz="2400" b="1" dirty="0"/>
              <a:t>			means for moving said cross-sections as they are formed and building up said object in step wise fashion, whereby a three-dimensional object is extracted from a substantially two-dimensional surface. </a:t>
            </a:r>
          </a:p>
        </p:txBody>
      </p:sp>
      <p:pic>
        <p:nvPicPr>
          <p:cNvPr id="9" name="Picture 8">
            <a:extLst>
              <a:ext uri="{FF2B5EF4-FFF2-40B4-BE49-F238E27FC236}">
                <a16:creationId xmlns:a16="http://schemas.microsoft.com/office/drawing/2014/main" xmlns="" id="{75930EB3-0A1C-CB4E-958D-A8F88AF7407A}"/>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970606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2"/>
          <p:cNvSpPr txBox="1">
            <a:spLocks noChangeArrowheads="1"/>
          </p:cNvSpPr>
          <p:nvPr/>
        </p:nvSpPr>
        <p:spPr>
          <a:xfrm>
            <a:off x="381000" y="219451"/>
            <a:ext cx="8382000" cy="12954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US PATENT 4,863,538</a:t>
            </a:r>
          </a:p>
          <a:p>
            <a:pPr>
              <a:defRPr/>
            </a:pPr>
            <a:r>
              <a:rPr lang="en-US" sz="3459" dirty="0"/>
              <a:t>September 5, 1989</a:t>
            </a:r>
          </a:p>
        </p:txBody>
      </p:sp>
      <p:sp>
        <p:nvSpPr>
          <p:cNvPr id="12" name="Rectangle 3"/>
          <p:cNvSpPr>
            <a:spLocks noChangeArrowheads="1"/>
          </p:cNvSpPr>
          <p:nvPr/>
        </p:nvSpPr>
        <p:spPr bwMode="auto">
          <a:xfrm>
            <a:off x="304800" y="1260851"/>
            <a:ext cx="84582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2200" dirty="0"/>
          </a:p>
          <a:p>
            <a:pPr>
              <a:spcBef>
                <a:spcPts val="400"/>
              </a:spcBef>
            </a:pPr>
            <a:endParaRPr lang="en-US" sz="2200" dirty="0"/>
          </a:p>
          <a:p>
            <a:pPr lvl="2">
              <a:lnSpc>
                <a:spcPct val="80000"/>
              </a:lnSpc>
            </a:pPr>
            <a:endParaRPr lang="en-US" sz="2200" dirty="0"/>
          </a:p>
          <a:p>
            <a:pPr>
              <a:lnSpc>
                <a:spcPct val="80000"/>
              </a:lnSpc>
            </a:pPr>
            <a:endParaRPr lang="en-US" sz="2200" dirty="0"/>
          </a:p>
        </p:txBody>
      </p:sp>
      <p:sp>
        <p:nvSpPr>
          <p:cNvPr id="13" name="Rectangle 12"/>
          <p:cNvSpPr/>
          <p:nvPr/>
        </p:nvSpPr>
        <p:spPr>
          <a:xfrm>
            <a:off x="300913" y="1367431"/>
            <a:ext cx="7651716" cy="5324536"/>
          </a:xfrm>
          <a:prstGeom prst="rect">
            <a:avLst/>
          </a:prstGeom>
        </p:spPr>
        <p:txBody>
          <a:bodyPr wrap="square">
            <a:spAutoFit/>
          </a:bodyPr>
          <a:lstStyle/>
          <a:p>
            <a:r>
              <a:rPr lang="en-US" sz="3200" b="1" dirty="0"/>
              <a:t>Method and apparatus for producing parts by selective sintering </a:t>
            </a:r>
          </a:p>
          <a:p>
            <a:endParaRPr lang="en-US" dirty="0"/>
          </a:p>
          <a:p>
            <a:pPr marL="342900" indent="-342900">
              <a:buAutoNum type="arabicPeriod"/>
            </a:pPr>
            <a:r>
              <a:rPr lang="en-US" sz="1600" b="1" i="1" dirty="0"/>
              <a:t>A method of producing a part comprising the steps of: </a:t>
            </a:r>
          </a:p>
          <a:p>
            <a:pPr marL="342900" indent="-342900"/>
            <a:r>
              <a:rPr lang="en-US" sz="1600" b="1" i="1" dirty="0"/>
              <a:t>			depositing a first portion of powder onto a target surface; </a:t>
            </a:r>
          </a:p>
          <a:p>
            <a:pPr marL="342900" indent="-342900"/>
            <a:r>
              <a:rPr lang="en-US" sz="1600" b="1" i="1" dirty="0"/>
              <a:t>			scanning the aim of a directed energy beam over the target surface; 				sintering a first layer of the first powder portion corresponding to a first cross-sectional region of the part by operating the beam when the aim of the beam is within boundaries defined by said first cross-sectional region; 	</a:t>
            </a:r>
          </a:p>
          <a:p>
            <a:pPr marL="342900" indent="-342900"/>
            <a:r>
              <a:rPr lang="en-US" sz="1600" b="1" i="1" dirty="0"/>
              <a:t>			depositing a second portion of powder onto the first sintered layer; </a:t>
            </a:r>
          </a:p>
          <a:p>
            <a:pPr marL="342900" indent="-342900"/>
            <a:r>
              <a:rPr lang="en-US" sz="1600" b="1" i="1" dirty="0"/>
              <a:t>			scanning the aim of a directed energy beam over the first sintered layer; 	</a:t>
            </a:r>
          </a:p>
          <a:p>
            <a:pPr marL="342900" indent="-342900"/>
            <a:r>
              <a:rPr lang="en-US" sz="1600" b="1" i="1" dirty="0"/>
              <a:t>			sintering a second layer of the second powder portion corresponding to a second cross-sectional region of the part by operating the beam when the aim of the beam is within boundaries defined by said second cross-sectional region, including the substep of–joining the first and second layers during the sintering of the second layer; and </a:t>
            </a:r>
          </a:p>
          <a:p>
            <a:pPr marL="342900" indent="-342900"/>
            <a:r>
              <a:rPr lang="en-US" sz="1600" b="1" i="1" dirty="0"/>
              <a:t>		depositing successive portions of powder onto the previous sintered layers and sintering each successive portion to produce successive sintered layers joined to a previous sintered layer and a part comprising a plurality of sintered layers</a:t>
            </a:r>
            <a:r>
              <a:rPr lang="en-US" b="1" i="1" dirty="0"/>
              <a:t>.</a:t>
            </a:r>
            <a:endParaRPr lang="en-US" dirty="0"/>
          </a:p>
        </p:txBody>
      </p:sp>
      <p:pic>
        <p:nvPicPr>
          <p:cNvPr id="9" name="Picture 8">
            <a:extLst>
              <a:ext uri="{FF2B5EF4-FFF2-40B4-BE49-F238E27FC236}">
                <a16:creationId xmlns:a16="http://schemas.microsoft.com/office/drawing/2014/main" xmlns="" id="{E2791AAD-CD2B-494E-963F-B550A07FEC88}"/>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970606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5"/>
          <p:cNvSpPr txBox="1">
            <a:spLocks noChangeArrowheads="1"/>
          </p:cNvSpPr>
          <p:nvPr/>
        </p:nvSpPr>
        <p:spPr>
          <a:xfrm>
            <a:off x="393700" y="12700"/>
            <a:ext cx="8382000" cy="12954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US Patent 6,610,429</a:t>
            </a:r>
          </a:p>
          <a:p>
            <a:pPr>
              <a:defRPr/>
            </a:pPr>
            <a:r>
              <a:rPr lang="en-US" sz="3459" dirty="0"/>
              <a:t>August 26, 2003</a:t>
            </a:r>
          </a:p>
        </p:txBody>
      </p:sp>
      <p:sp>
        <p:nvSpPr>
          <p:cNvPr id="12" name="Rectangle 3"/>
          <p:cNvSpPr>
            <a:spLocks noChangeArrowheads="1"/>
          </p:cNvSpPr>
          <p:nvPr/>
        </p:nvSpPr>
        <p:spPr bwMode="auto">
          <a:xfrm>
            <a:off x="228600" y="1407615"/>
            <a:ext cx="8534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1600" dirty="0"/>
          </a:p>
        </p:txBody>
      </p:sp>
      <p:sp>
        <p:nvSpPr>
          <p:cNvPr id="13" name="Rectangle 12"/>
          <p:cNvSpPr/>
          <p:nvPr/>
        </p:nvSpPr>
        <p:spPr>
          <a:xfrm>
            <a:off x="228600" y="1689240"/>
            <a:ext cx="8547100" cy="4770537"/>
          </a:xfrm>
          <a:prstGeom prst="rect">
            <a:avLst/>
          </a:prstGeom>
        </p:spPr>
        <p:txBody>
          <a:bodyPr wrap="square">
            <a:spAutoFit/>
          </a:bodyPr>
          <a:lstStyle/>
          <a:p>
            <a:pPr marL="342900" indent="-342900"/>
            <a:r>
              <a:rPr lang="en-US" b="1" dirty="0"/>
              <a:t>	</a:t>
            </a:r>
            <a:r>
              <a:rPr lang="en-US" sz="3200" b="1" dirty="0"/>
              <a:t>Three dimensional printing material system and method </a:t>
            </a:r>
          </a:p>
          <a:p>
            <a:pPr marL="342900" indent="-342900"/>
            <a:endParaRPr lang="en-US" sz="2400" b="1" i="1" dirty="0"/>
          </a:p>
          <a:p>
            <a:pPr marL="342900" indent="-342900">
              <a:buAutoNum type="arabicPeriod"/>
            </a:pPr>
            <a:r>
              <a:rPr lang="en-US" b="1" i="1" dirty="0"/>
              <a:t>A product of a reaction of a mixture comprising: </a:t>
            </a:r>
          </a:p>
          <a:p>
            <a:pPr marL="342900" indent="-342900"/>
            <a:r>
              <a:rPr lang="en-US" b="1" i="1" dirty="0"/>
              <a:t>		</a:t>
            </a:r>
          </a:p>
          <a:p>
            <a:pPr marL="342900" indent="-342900"/>
            <a:r>
              <a:rPr lang="en-US" b="1" i="1" dirty="0"/>
              <a:t>		a particulate material including plaster; </a:t>
            </a:r>
          </a:p>
          <a:p>
            <a:pPr marL="342900" indent="-342900"/>
            <a:r>
              <a:rPr lang="en-US" b="1" i="1" dirty="0"/>
              <a:t>		</a:t>
            </a:r>
          </a:p>
          <a:p>
            <a:pPr marL="342900" indent="-342900"/>
            <a:r>
              <a:rPr lang="en-US" b="1" i="1" dirty="0"/>
              <a:t>	  an aqueous fluid; </a:t>
            </a:r>
          </a:p>
          <a:p>
            <a:pPr marL="342900" indent="-342900"/>
            <a:r>
              <a:rPr lang="en-US" b="1" i="1" dirty="0"/>
              <a:t>			</a:t>
            </a:r>
          </a:p>
          <a:p>
            <a:pPr marL="342900" indent="-342900"/>
            <a:r>
              <a:rPr lang="en-US" b="1" i="1" dirty="0"/>
              <a:t>		an at least partially water-soluble adhesive; and</a:t>
            </a:r>
          </a:p>
          <a:p>
            <a:pPr marL="342900" indent="-342900"/>
            <a:r>
              <a:rPr lang="en-US" b="1" i="1" dirty="0"/>
              <a:t>		 </a:t>
            </a:r>
          </a:p>
          <a:p>
            <a:pPr marL="342900" indent="-342900"/>
            <a:r>
              <a:rPr lang="en-US" b="1" i="1" dirty="0"/>
              <a:t>		an accelerator, wherein only a portion of said plaster is reacted with at least a portion of said aqueous fluid to form an essentially solid prototype article </a:t>
            </a:r>
          </a:p>
          <a:p>
            <a:pPr marL="342900" indent="-342900"/>
            <a:r>
              <a:rPr lang="en-US" b="1" i="1" dirty="0"/>
              <a:t>	including hydrated plaster, said article including a plurality of essentially </a:t>
            </a:r>
          </a:p>
          <a:p>
            <a:pPr marL="342900" indent="-342900"/>
            <a:r>
              <a:rPr lang="en-US" b="1" i="1" dirty="0"/>
              <a:t>	evenly distributed layers of said reaction product.</a:t>
            </a:r>
            <a:endParaRPr lang="en-US" b="1" dirty="0"/>
          </a:p>
        </p:txBody>
      </p:sp>
      <p:pic>
        <p:nvPicPr>
          <p:cNvPr id="9" name="Picture 8">
            <a:extLst>
              <a:ext uri="{FF2B5EF4-FFF2-40B4-BE49-F238E27FC236}">
                <a16:creationId xmlns:a16="http://schemas.microsoft.com/office/drawing/2014/main" xmlns="" id="{AFF091CB-D666-4748-A8D5-AE9C7FD83D3A}"/>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859815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2"/>
          <p:cNvSpPr txBox="1">
            <a:spLocks noChangeArrowheads="1"/>
          </p:cNvSpPr>
          <p:nvPr/>
        </p:nvSpPr>
        <p:spPr>
          <a:xfrm>
            <a:off x="304800" y="138929"/>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Responsibilities</a:t>
            </a:r>
          </a:p>
        </p:txBody>
      </p:sp>
      <p:sp>
        <p:nvSpPr>
          <p:cNvPr id="12" name="Rectangle 3"/>
          <p:cNvSpPr>
            <a:spLocks noChangeArrowheads="1"/>
          </p:cNvSpPr>
          <p:nvPr/>
        </p:nvSpPr>
        <p:spPr bwMode="auto">
          <a:xfrm>
            <a:off x="609600" y="1358129"/>
            <a:ext cx="8153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2000" dirty="0"/>
          </a:p>
          <a:p>
            <a:pPr>
              <a:lnSpc>
                <a:spcPct val="80000"/>
              </a:lnSpc>
            </a:pPr>
            <a:endParaRPr lang="en-US" sz="2000" dirty="0"/>
          </a:p>
          <a:p>
            <a:pPr lvl="2">
              <a:lnSpc>
                <a:spcPct val="80000"/>
              </a:lnSpc>
            </a:pPr>
            <a:endParaRPr lang="en-US" sz="4400" dirty="0"/>
          </a:p>
          <a:p>
            <a:pPr lvl="2">
              <a:lnSpc>
                <a:spcPct val="80000"/>
              </a:lnSpc>
            </a:pPr>
            <a:r>
              <a:rPr lang="en-US" sz="4400" dirty="0"/>
              <a:t>Duty of Candor</a:t>
            </a:r>
          </a:p>
          <a:p>
            <a:pPr lvl="2">
              <a:lnSpc>
                <a:spcPct val="80000"/>
              </a:lnSpc>
            </a:pPr>
            <a:endParaRPr lang="en-US" sz="4400" dirty="0"/>
          </a:p>
          <a:p>
            <a:pPr lvl="2">
              <a:lnSpc>
                <a:spcPct val="80000"/>
              </a:lnSpc>
            </a:pPr>
            <a:r>
              <a:rPr lang="en-US" sz="4400" dirty="0"/>
              <a:t>No Duty of Discovery</a:t>
            </a:r>
          </a:p>
          <a:p>
            <a:pPr lvl="2">
              <a:lnSpc>
                <a:spcPct val="80000"/>
              </a:lnSpc>
            </a:pPr>
            <a:endParaRPr lang="en-US" sz="4400" dirty="0"/>
          </a:p>
          <a:p>
            <a:pPr lvl="2">
              <a:lnSpc>
                <a:spcPct val="80000"/>
              </a:lnSpc>
            </a:pPr>
            <a:r>
              <a:rPr lang="en-US" sz="4400" dirty="0"/>
              <a:t>Naming Actual Inventors</a:t>
            </a:r>
          </a:p>
          <a:p>
            <a:pPr>
              <a:lnSpc>
                <a:spcPct val="80000"/>
              </a:lnSpc>
            </a:pPr>
            <a:endParaRPr lang="en-US" sz="2000" dirty="0"/>
          </a:p>
        </p:txBody>
      </p:sp>
      <p:pic>
        <p:nvPicPr>
          <p:cNvPr id="9" name="Picture 8">
            <a:extLst>
              <a:ext uri="{FF2B5EF4-FFF2-40B4-BE49-F238E27FC236}">
                <a16:creationId xmlns:a16="http://schemas.microsoft.com/office/drawing/2014/main" xmlns="" id="{B77A5654-A3EC-A44B-BEF7-B9CDAAC32E59}"/>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2434369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2"/>
          <p:cNvSpPr txBox="1">
            <a:spLocks noChangeArrowheads="1"/>
          </p:cNvSpPr>
          <p:nvPr/>
        </p:nvSpPr>
        <p:spPr>
          <a:xfrm>
            <a:off x="914400" y="22860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000" dirty="0">
                <a:ea typeface="ＭＳ Ｐゴシック" pitchFamily="-111" charset="-128"/>
              </a:rPr>
              <a:t>PCT Patent Timeline Estimation</a:t>
            </a:r>
          </a:p>
        </p:txBody>
      </p:sp>
      <p:sp>
        <p:nvSpPr>
          <p:cNvPr id="12" name="Text Box 4"/>
          <p:cNvSpPr txBox="1">
            <a:spLocks noChangeArrowheads="1"/>
          </p:cNvSpPr>
          <p:nvPr/>
        </p:nvSpPr>
        <p:spPr bwMode="auto">
          <a:xfrm>
            <a:off x="533400" y="1905000"/>
            <a:ext cx="1512888"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Initial US</a:t>
            </a:r>
          </a:p>
          <a:p>
            <a:pPr eaLnBrk="1" hangingPunct="1"/>
            <a:r>
              <a:rPr lang="en-US" sz="1400" dirty="0"/>
              <a:t>Patent Application</a:t>
            </a:r>
          </a:p>
        </p:txBody>
      </p:sp>
      <p:sp>
        <p:nvSpPr>
          <p:cNvPr id="13" name="Text Box 5"/>
          <p:cNvSpPr txBox="1">
            <a:spLocks noChangeArrowheads="1"/>
          </p:cNvSpPr>
          <p:nvPr/>
        </p:nvSpPr>
        <p:spPr bwMode="auto">
          <a:xfrm>
            <a:off x="598488" y="2362200"/>
            <a:ext cx="10493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T=0 months</a:t>
            </a:r>
          </a:p>
        </p:txBody>
      </p:sp>
      <p:sp>
        <p:nvSpPr>
          <p:cNvPr id="14" name="Text Box 6"/>
          <p:cNvSpPr txBox="1">
            <a:spLocks noChangeArrowheads="1"/>
          </p:cNvSpPr>
          <p:nvPr/>
        </p:nvSpPr>
        <p:spPr bwMode="auto">
          <a:xfrm>
            <a:off x="2774950" y="3032125"/>
            <a:ext cx="25479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Patent Cooperation Treaty (PCT)</a:t>
            </a:r>
          </a:p>
        </p:txBody>
      </p:sp>
      <p:sp>
        <p:nvSpPr>
          <p:cNvPr id="15" name="Line 7"/>
          <p:cNvSpPr>
            <a:spLocks noChangeShapeType="1"/>
          </p:cNvSpPr>
          <p:nvPr/>
        </p:nvSpPr>
        <p:spPr bwMode="auto">
          <a:xfrm>
            <a:off x="2503488" y="2651125"/>
            <a:ext cx="2286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dirty="0"/>
          </a:p>
        </p:txBody>
      </p:sp>
      <p:sp>
        <p:nvSpPr>
          <p:cNvPr id="16" name="Line 8"/>
          <p:cNvSpPr>
            <a:spLocks noChangeShapeType="1"/>
          </p:cNvSpPr>
          <p:nvPr/>
        </p:nvSpPr>
        <p:spPr bwMode="auto">
          <a:xfrm>
            <a:off x="2732088" y="3336925"/>
            <a:ext cx="3048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dirty="0"/>
          </a:p>
        </p:txBody>
      </p:sp>
      <p:sp>
        <p:nvSpPr>
          <p:cNvPr id="17" name="Line 9"/>
          <p:cNvSpPr>
            <a:spLocks noChangeShapeType="1"/>
          </p:cNvSpPr>
          <p:nvPr/>
        </p:nvSpPr>
        <p:spPr bwMode="auto">
          <a:xfrm>
            <a:off x="5780088" y="3336925"/>
            <a:ext cx="2286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dirty="0"/>
          </a:p>
        </p:txBody>
      </p:sp>
      <p:sp>
        <p:nvSpPr>
          <p:cNvPr id="18" name="Text Box 10"/>
          <p:cNvSpPr txBox="1">
            <a:spLocks noChangeArrowheads="1"/>
          </p:cNvSpPr>
          <p:nvPr/>
        </p:nvSpPr>
        <p:spPr bwMode="auto">
          <a:xfrm>
            <a:off x="2122488" y="2330450"/>
            <a:ext cx="11382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T=12 months</a:t>
            </a:r>
          </a:p>
        </p:txBody>
      </p:sp>
      <p:sp>
        <p:nvSpPr>
          <p:cNvPr id="19" name="Text Box 11"/>
          <p:cNvSpPr txBox="1">
            <a:spLocks noChangeArrowheads="1"/>
          </p:cNvSpPr>
          <p:nvPr/>
        </p:nvSpPr>
        <p:spPr bwMode="auto">
          <a:xfrm>
            <a:off x="3646488" y="3717925"/>
            <a:ext cx="1138237"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T=18 months</a:t>
            </a:r>
          </a:p>
          <a:p>
            <a:pPr eaLnBrk="1" hangingPunct="1"/>
            <a:r>
              <a:rPr lang="en-US" sz="1400" dirty="0"/>
              <a:t>Publication</a:t>
            </a:r>
          </a:p>
        </p:txBody>
      </p:sp>
      <p:sp>
        <p:nvSpPr>
          <p:cNvPr id="20" name="Text Box 12"/>
          <p:cNvSpPr txBox="1">
            <a:spLocks noChangeArrowheads="1"/>
          </p:cNvSpPr>
          <p:nvPr/>
        </p:nvSpPr>
        <p:spPr bwMode="auto">
          <a:xfrm>
            <a:off x="5399088" y="3032125"/>
            <a:ext cx="11382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T=30 months</a:t>
            </a:r>
          </a:p>
        </p:txBody>
      </p:sp>
      <p:sp>
        <p:nvSpPr>
          <p:cNvPr id="21" name="Line 13"/>
          <p:cNvSpPr>
            <a:spLocks noChangeShapeType="1"/>
          </p:cNvSpPr>
          <p:nvPr/>
        </p:nvSpPr>
        <p:spPr bwMode="auto">
          <a:xfrm>
            <a:off x="4027488" y="3336925"/>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2" name="Text Box 14"/>
          <p:cNvSpPr txBox="1">
            <a:spLocks noChangeArrowheads="1"/>
          </p:cNvSpPr>
          <p:nvPr/>
        </p:nvSpPr>
        <p:spPr bwMode="auto">
          <a:xfrm>
            <a:off x="3646488" y="1752600"/>
            <a:ext cx="1138237"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T=18 months</a:t>
            </a:r>
          </a:p>
          <a:p>
            <a:pPr eaLnBrk="1" hangingPunct="1"/>
            <a:r>
              <a:rPr lang="en-US" sz="1400" dirty="0"/>
              <a:t>Publication</a:t>
            </a:r>
          </a:p>
        </p:txBody>
      </p:sp>
      <p:sp>
        <p:nvSpPr>
          <p:cNvPr id="23" name="Line 15"/>
          <p:cNvSpPr>
            <a:spLocks noChangeShapeType="1"/>
          </p:cNvSpPr>
          <p:nvPr/>
        </p:nvSpPr>
        <p:spPr bwMode="auto">
          <a:xfrm>
            <a:off x="4027488" y="2270125"/>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4" name="Text Box 16"/>
          <p:cNvSpPr txBox="1">
            <a:spLocks noChangeArrowheads="1"/>
          </p:cNvSpPr>
          <p:nvPr/>
        </p:nvSpPr>
        <p:spPr bwMode="auto">
          <a:xfrm>
            <a:off x="6008688" y="3473450"/>
            <a:ext cx="19859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File In Foreign Countries</a:t>
            </a:r>
          </a:p>
        </p:txBody>
      </p:sp>
      <p:sp>
        <p:nvSpPr>
          <p:cNvPr id="25" name="Text Box 18"/>
          <p:cNvSpPr txBox="1">
            <a:spLocks noChangeArrowheads="1"/>
          </p:cNvSpPr>
          <p:nvPr/>
        </p:nvSpPr>
        <p:spPr bwMode="auto">
          <a:xfrm>
            <a:off x="6923088" y="2346325"/>
            <a:ext cx="138112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US Patent Issues</a:t>
            </a:r>
          </a:p>
          <a:p>
            <a:pPr eaLnBrk="1" hangingPunct="1"/>
            <a:r>
              <a:rPr lang="en-US" sz="1400" dirty="0"/>
              <a:t>(hopefully)</a:t>
            </a:r>
          </a:p>
        </p:txBody>
      </p:sp>
      <p:sp>
        <p:nvSpPr>
          <p:cNvPr id="26" name="Line 19"/>
          <p:cNvSpPr>
            <a:spLocks noChangeShapeType="1"/>
          </p:cNvSpPr>
          <p:nvPr/>
        </p:nvSpPr>
        <p:spPr bwMode="auto">
          <a:xfrm>
            <a:off x="6008688" y="3778250"/>
            <a:ext cx="23622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dirty="0"/>
          </a:p>
        </p:txBody>
      </p:sp>
      <p:sp>
        <p:nvSpPr>
          <p:cNvPr id="27" name="Text Box 20"/>
          <p:cNvSpPr txBox="1">
            <a:spLocks noChangeArrowheads="1"/>
          </p:cNvSpPr>
          <p:nvPr/>
        </p:nvSpPr>
        <p:spPr bwMode="auto">
          <a:xfrm>
            <a:off x="7837488" y="3886200"/>
            <a:ext cx="982662"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Foreign</a:t>
            </a:r>
          </a:p>
          <a:p>
            <a:pPr eaLnBrk="1" hangingPunct="1"/>
            <a:r>
              <a:rPr lang="en-US" sz="1400" dirty="0"/>
              <a:t>Patents</a:t>
            </a:r>
          </a:p>
          <a:p>
            <a:pPr eaLnBrk="1" hangingPunct="1"/>
            <a:r>
              <a:rPr lang="en-US" sz="1400" dirty="0"/>
              <a:t>Issue</a:t>
            </a:r>
          </a:p>
          <a:p>
            <a:pPr eaLnBrk="1" hangingPunct="1"/>
            <a:r>
              <a:rPr lang="en-US" sz="1400" dirty="0"/>
              <a:t>(hopefully)</a:t>
            </a:r>
          </a:p>
        </p:txBody>
      </p:sp>
      <p:sp>
        <p:nvSpPr>
          <p:cNvPr id="28" name="Text Box 21"/>
          <p:cNvSpPr txBox="1">
            <a:spLocks noChangeArrowheads="1"/>
          </p:cNvSpPr>
          <p:nvPr/>
        </p:nvSpPr>
        <p:spPr bwMode="auto">
          <a:xfrm>
            <a:off x="6064250" y="3810000"/>
            <a:ext cx="16208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Foreign Prosecution</a:t>
            </a:r>
          </a:p>
        </p:txBody>
      </p:sp>
      <p:sp>
        <p:nvSpPr>
          <p:cNvPr id="29" name="Text Box 22"/>
          <p:cNvSpPr txBox="1">
            <a:spLocks noChangeArrowheads="1"/>
          </p:cNvSpPr>
          <p:nvPr/>
        </p:nvSpPr>
        <p:spPr bwMode="auto">
          <a:xfrm>
            <a:off x="1973263" y="1752600"/>
            <a:ext cx="159702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T=14 Office Action</a:t>
            </a:r>
          </a:p>
          <a:p>
            <a:pPr eaLnBrk="1" hangingPunct="1"/>
            <a:r>
              <a:rPr lang="en-US" sz="1400" dirty="0"/>
              <a:t>&amp; Amendment $</a:t>
            </a:r>
          </a:p>
        </p:txBody>
      </p:sp>
      <p:sp>
        <p:nvSpPr>
          <p:cNvPr id="30" name="Line 23"/>
          <p:cNvSpPr>
            <a:spLocks noChangeShapeType="1"/>
          </p:cNvSpPr>
          <p:nvPr/>
        </p:nvSpPr>
        <p:spPr bwMode="auto">
          <a:xfrm flipV="1">
            <a:off x="3417888" y="2133600"/>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1" name="Text Box 24"/>
          <p:cNvSpPr txBox="1">
            <a:spLocks noChangeArrowheads="1"/>
          </p:cNvSpPr>
          <p:nvPr/>
        </p:nvSpPr>
        <p:spPr bwMode="auto">
          <a:xfrm>
            <a:off x="598488" y="25908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dirty="0"/>
              <a:t>$</a:t>
            </a:r>
          </a:p>
        </p:txBody>
      </p:sp>
      <p:sp>
        <p:nvSpPr>
          <p:cNvPr id="32" name="Text Box 25"/>
          <p:cNvSpPr txBox="1">
            <a:spLocks noChangeArrowheads="1"/>
          </p:cNvSpPr>
          <p:nvPr/>
        </p:nvSpPr>
        <p:spPr bwMode="auto">
          <a:xfrm>
            <a:off x="2274888" y="29718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dirty="0"/>
              <a:t>$</a:t>
            </a:r>
          </a:p>
        </p:txBody>
      </p:sp>
      <p:sp>
        <p:nvSpPr>
          <p:cNvPr id="33" name="Text Box 26"/>
          <p:cNvSpPr txBox="1">
            <a:spLocks noChangeArrowheads="1"/>
          </p:cNvSpPr>
          <p:nvPr/>
        </p:nvSpPr>
        <p:spPr bwMode="auto">
          <a:xfrm>
            <a:off x="5551488" y="34290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dirty="0"/>
              <a:t>$</a:t>
            </a:r>
          </a:p>
        </p:txBody>
      </p:sp>
      <p:sp>
        <p:nvSpPr>
          <p:cNvPr id="34" name="Text Box 27"/>
          <p:cNvSpPr txBox="1">
            <a:spLocks noChangeArrowheads="1"/>
          </p:cNvSpPr>
          <p:nvPr/>
        </p:nvSpPr>
        <p:spPr bwMode="auto">
          <a:xfrm>
            <a:off x="6618288" y="22098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dirty="0"/>
              <a:t>$</a:t>
            </a:r>
          </a:p>
        </p:txBody>
      </p:sp>
      <p:sp>
        <p:nvSpPr>
          <p:cNvPr id="35" name="Text Box 28"/>
          <p:cNvSpPr txBox="1">
            <a:spLocks noChangeArrowheads="1"/>
          </p:cNvSpPr>
          <p:nvPr/>
        </p:nvSpPr>
        <p:spPr bwMode="auto">
          <a:xfrm>
            <a:off x="8142288" y="3276600"/>
            <a:ext cx="336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dirty="0"/>
              <a:t>$</a:t>
            </a:r>
          </a:p>
        </p:txBody>
      </p:sp>
      <p:sp>
        <p:nvSpPr>
          <p:cNvPr id="36" name="Line 29"/>
          <p:cNvSpPr>
            <a:spLocks noChangeShapeType="1"/>
          </p:cNvSpPr>
          <p:nvPr/>
        </p:nvSpPr>
        <p:spPr bwMode="auto">
          <a:xfrm>
            <a:off x="598488" y="2667000"/>
            <a:ext cx="6248400" cy="0"/>
          </a:xfrm>
          <a:prstGeom prst="line">
            <a:avLst/>
          </a:prstGeom>
          <a:noFill/>
          <a:ln w="9525">
            <a:solidFill>
              <a:schemeClr val="tx1"/>
            </a:solidFill>
            <a:miter lim="800000"/>
            <a:headEnd/>
            <a:tailEnd/>
          </a:ln>
          <a:extLst>
            <a:ext uri="{909E8E84-426E-40dd-AFC4-6F175D3DCCD1}">
              <a14:hiddenFill xmlns="" xmlns:a14="http://schemas.microsoft.com/office/drawing/2010/main">
                <a:noFill/>
              </a14:hiddenFill>
            </a:ext>
          </a:extLst>
        </p:spPr>
        <p:txBody>
          <a:bodyPr wrap="none"/>
          <a:lstStyle/>
          <a:p>
            <a:endParaRPr lang="en-US" dirty="0"/>
          </a:p>
        </p:txBody>
      </p:sp>
      <p:sp>
        <p:nvSpPr>
          <p:cNvPr id="37" name="Text Box 30"/>
          <p:cNvSpPr txBox="1">
            <a:spLocks noChangeArrowheads="1"/>
          </p:cNvSpPr>
          <p:nvPr/>
        </p:nvSpPr>
        <p:spPr bwMode="auto">
          <a:xfrm>
            <a:off x="609600" y="3429000"/>
            <a:ext cx="2020888"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en-US" sz="1400" dirty="0"/>
              <a:t>Can be a Provisional</a:t>
            </a:r>
          </a:p>
          <a:p>
            <a:pPr eaLnBrk="1" hangingPunct="1"/>
            <a:r>
              <a:rPr lang="en-US" sz="1400" dirty="0"/>
              <a:t>Patent Application or</a:t>
            </a:r>
          </a:p>
          <a:p>
            <a:pPr eaLnBrk="1" hangingPunct="1"/>
            <a:r>
              <a:rPr lang="en-US" sz="1400" dirty="0"/>
              <a:t>Utility Patent Application</a:t>
            </a:r>
          </a:p>
        </p:txBody>
      </p:sp>
      <p:sp>
        <p:nvSpPr>
          <p:cNvPr id="38" name="Line 31"/>
          <p:cNvSpPr>
            <a:spLocks noChangeShapeType="1"/>
          </p:cNvSpPr>
          <p:nvPr/>
        </p:nvSpPr>
        <p:spPr bwMode="auto">
          <a:xfrm flipH="1" flipV="1">
            <a:off x="827088" y="3048000"/>
            <a:ext cx="163512" cy="381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dirty="0"/>
          </a:p>
        </p:txBody>
      </p:sp>
      <p:sp>
        <p:nvSpPr>
          <p:cNvPr id="39" name="TextBox 36"/>
          <p:cNvSpPr txBox="1">
            <a:spLocks noChangeArrowheads="1"/>
          </p:cNvSpPr>
          <p:nvPr/>
        </p:nvSpPr>
        <p:spPr bwMode="auto">
          <a:xfrm>
            <a:off x="-1727200" y="1201738"/>
            <a:ext cx="1841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endParaRPr lang="en-US" dirty="0"/>
          </a:p>
        </p:txBody>
      </p:sp>
      <p:pic>
        <p:nvPicPr>
          <p:cNvPr id="41" name="Picture 40">
            <a:extLst>
              <a:ext uri="{FF2B5EF4-FFF2-40B4-BE49-F238E27FC236}">
                <a16:creationId xmlns:a16="http://schemas.microsoft.com/office/drawing/2014/main" xmlns="" id="{AF3379D6-F451-CB4B-82F2-6926FE61DADD}"/>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027818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4"/>
          <p:cNvSpPr txBox="1">
            <a:spLocks noChangeArrowheads="1"/>
          </p:cNvSpPr>
          <p:nvPr/>
        </p:nvSpPr>
        <p:spPr>
          <a:xfrm>
            <a:off x="304800" y="121288"/>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EU INDUSTRIAL DESIGN RIGHT</a:t>
            </a:r>
          </a:p>
        </p:txBody>
      </p:sp>
      <p:sp>
        <p:nvSpPr>
          <p:cNvPr id="12" name="Rectangle 5"/>
          <p:cNvSpPr>
            <a:spLocks noChangeArrowheads="1"/>
          </p:cNvSpPr>
          <p:nvPr/>
        </p:nvSpPr>
        <p:spPr bwMode="auto">
          <a:xfrm>
            <a:off x="762000" y="883288"/>
            <a:ext cx="8153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4400" dirty="0"/>
          </a:p>
          <a:p>
            <a:endParaRPr lang="en-US" dirty="0"/>
          </a:p>
          <a:p>
            <a:endParaRPr lang="en-US" dirty="0"/>
          </a:p>
          <a:p>
            <a:r>
              <a:rPr lang="en-US" sz="3200" dirty="0"/>
              <a:t>Applicable to a design defined as “the appearance of the whole or a part of a product resulting from the features of, in particular, the lines, contours, colours, shape, texture and/or materials of the product itself and/or its ornamentation”.</a:t>
            </a:r>
          </a:p>
          <a:p>
            <a:pPr>
              <a:buFont typeface="Wingdings" pitchFamily="-84" charset="2"/>
              <a:buChar char="Ø"/>
            </a:pPr>
            <a:endParaRPr lang="en-US" dirty="0"/>
          </a:p>
          <a:p>
            <a:pPr lvl="2">
              <a:lnSpc>
                <a:spcPct val="80000"/>
              </a:lnSpc>
            </a:pPr>
            <a:endParaRPr lang="en-US" sz="4400" dirty="0"/>
          </a:p>
          <a:p>
            <a:pPr>
              <a:lnSpc>
                <a:spcPct val="80000"/>
              </a:lnSpc>
            </a:pPr>
            <a:endParaRPr lang="en-US" sz="4400" dirty="0"/>
          </a:p>
        </p:txBody>
      </p:sp>
      <p:pic>
        <p:nvPicPr>
          <p:cNvPr id="9" name="Picture 8">
            <a:extLst>
              <a:ext uri="{FF2B5EF4-FFF2-40B4-BE49-F238E27FC236}">
                <a16:creationId xmlns:a16="http://schemas.microsoft.com/office/drawing/2014/main" xmlns="" id="{BED2A3A2-8829-6E4D-A96A-E2FD4D848DBA}"/>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0124024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4"/>
          <p:cNvSpPr txBox="1">
            <a:spLocks noChangeArrowheads="1"/>
          </p:cNvSpPr>
          <p:nvPr/>
        </p:nvSpPr>
        <p:spPr>
          <a:xfrm>
            <a:off x="304800" y="121288"/>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EU INDUSTRIAL DESIGN RIGHT</a:t>
            </a:r>
          </a:p>
        </p:txBody>
      </p:sp>
      <p:sp>
        <p:nvSpPr>
          <p:cNvPr id="10" name="Slide Number Placeholder 5"/>
          <p:cNvSpPr txBox="1">
            <a:spLocks/>
          </p:cNvSpPr>
          <p:nvPr/>
        </p:nvSpPr>
        <p:spPr bwMode="auto">
          <a:xfrm>
            <a:off x="7924800" y="5852163"/>
            <a:ext cx="7620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400" kern="1200">
                <a:solidFill>
                  <a:schemeClr val="tx1"/>
                </a:solidFill>
                <a:latin typeface="Times New Roman" charset="0"/>
                <a:ea typeface="Osaka" charset="0"/>
                <a:cs typeface="Osaka" charset="0"/>
              </a:defRPr>
            </a:lvl1pPr>
            <a:lvl2pPr marL="37931725" indent="-37474525" algn="l" defTabSz="457200" rtl="0" eaLnBrk="1" latinLnBrk="0" hangingPunct="1">
              <a:defRPr sz="2400" kern="1200">
                <a:solidFill>
                  <a:schemeClr val="tx1"/>
                </a:solidFill>
                <a:latin typeface="Times New Roman" charset="0"/>
                <a:ea typeface="Osaka" charset="0"/>
                <a:cs typeface="Osaka" charset="0"/>
              </a:defRPr>
            </a:lvl2pPr>
            <a:lvl3pPr marL="914400" algn="l" defTabSz="457200" rtl="0" eaLnBrk="1" latinLnBrk="0" hangingPunct="1">
              <a:defRPr sz="2400" kern="1200">
                <a:solidFill>
                  <a:schemeClr val="tx1"/>
                </a:solidFill>
                <a:latin typeface="Times New Roman" charset="0"/>
                <a:ea typeface="Osaka" charset="0"/>
                <a:cs typeface="Osaka" charset="0"/>
              </a:defRPr>
            </a:lvl3pPr>
            <a:lvl4pPr marL="1371600" algn="l" defTabSz="457200" rtl="0" eaLnBrk="1" latinLnBrk="0" hangingPunct="1">
              <a:defRPr sz="2400" kern="1200">
                <a:solidFill>
                  <a:schemeClr val="tx1"/>
                </a:solidFill>
                <a:latin typeface="Times New Roman" charset="0"/>
                <a:ea typeface="Osaka" charset="0"/>
                <a:cs typeface="Osaka" charset="0"/>
              </a:defRPr>
            </a:lvl4pPr>
            <a:lvl5pPr marL="1828800" algn="l" defTabSz="457200" rtl="0" eaLnBrk="1" latinLnBrk="0" hangingPunct="1">
              <a:defRPr sz="2400" kern="1200">
                <a:solidFill>
                  <a:schemeClr val="tx1"/>
                </a:solidFill>
                <a:latin typeface="Times New Roman" charset="0"/>
                <a:ea typeface="Osaka" charset="0"/>
                <a:cs typeface="Osaka" charset="0"/>
              </a:defRPr>
            </a:lvl5pPr>
            <a:lvl6pPr marL="4572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6pPr>
            <a:lvl7pPr marL="9144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7pPr>
            <a:lvl8pPr marL="13716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8pPr>
            <a:lvl9pPr marL="18288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9pPr>
          </a:lstStyle>
          <a:p>
            <a:fld id="{8F6981EB-BE5F-CB44-AC25-0420E1B778C2}" type="slidenum">
              <a:rPr lang="en-US" sz="1400" smtClean="0">
                <a:latin typeface="Arial" charset="0"/>
              </a:rPr>
              <a:pPr/>
              <a:t>67</a:t>
            </a:fld>
            <a:endParaRPr lang="en-US" sz="1400" dirty="0">
              <a:latin typeface="Arial" charset="0"/>
            </a:endParaRPr>
          </a:p>
        </p:txBody>
      </p:sp>
      <p:sp>
        <p:nvSpPr>
          <p:cNvPr id="12" name="Rectangle 5"/>
          <p:cNvSpPr>
            <a:spLocks noChangeArrowheads="1"/>
          </p:cNvSpPr>
          <p:nvPr/>
        </p:nvSpPr>
        <p:spPr bwMode="auto">
          <a:xfrm>
            <a:off x="762000" y="883288"/>
            <a:ext cx="8153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nSpc>
                <a:spcPct val="80000"/>
              </a:lnSpc>
            </a:pPr>
            <a:endParaRPr lang="en-US" sz="4400" dirty="0"/>
          </a:p>
          <a:p>
            <a:endParaRPr lang="en-US" sz="3200" dirty="0"/>
          </a:p>
          <a:p>
            <a:pPr>
              <a:buFont typeface="Wingdings" pitchFamily="-84" charset="2"/>
              <a:buChar char="Ø"/>
            </a:pPr>
            <a:endParaRPr lang="en-US" sz="3200" dirty="0"/>
          </a:p>
          <a:p>
            <a:pPr>
              <a:buFont typeface="Wingdings" pitchFamily="-84" charset="2"/>
              <a:buChar char="Ø"/>
            </a:pPr>
            <a:r>
              <a:rPr lang="en-US" sz="3200" dirty="0"/>
              <a:t>  	25 Year term, renewable every 5 years;</a:t>
            </a:r>
          </a:p>
          <a:p>
            <a:endParaRPr lang="en-US" sz="3200" dirty="0"/>
          </a:p>
          <a:p>
            <a:pPr>
              <a:buFont typeface="Wingdings" pitchFamily="-84" charset="2"/>
              <a:buChar char="Ø"/>
            </a:pPr>
            <a:r>
              <a:rPr lang="en-US" sz="3200" dirty="0"/>
              <a:t>  	Novelty test: </a:t>
            </a:r>
          </a:p>
          <a:p>
            <a:pPr lvl="2"/>
            <a:r>
              <a:rPr lang="en-US" sz="3200" dirty="0"/>
              <a:t>the "informed user" would find the overall impression different from other designs which are available to the public.</a:t>
            </a:r>
          </a:p>
          <a:p>
            <a:pPr>
              <a:buFont typeface="Wingdings" pitchFamily="-84" charset="2"/>
              <a:buChar char="Ø"/>
            </a:pPr>
            <a:endParaRPr lang="en-US" dirty="0"/>
          </a:p>
          <a:p>
            <a:pPr>
              <a:buFont typeface="Wingdings" pitchFamily="-84" charset="2"/>
              <a:buChar char="Ø"/>
            </a:pPr>
            <a:endParaRPr lang="en-US" dirty="0"/>
          </a:p>
          <a:p>
            <a:pPr lvl="2">
              <a:lnSpc>
                <a:spcPct val="80000"/>
              </a:lnSpc>
            </a:pPr>
            <a:endParaRPr lang="en-US" sz="4400" dirty="0"/>
          </a:p>
          <a:p>
            <a:pPr>
              <a:lnSpc>
                <a:spcPct val="80000"/>
              </a:lnSpc>
            </a:pPr>
            <a:endParaRPr lang="en-US" sz="4400" dirty="0"/>
          </a:p>
        </p:txBody>
      </p:sp>
      <p:pic>
        <p:nvPicPr>
          <p:cNvPr id="9" name="Picture 8">
            <a:extLst>
              <a:ext uri="{FF2B5EF4-FFF2-40B4-BE49-F238E27FC236}">
                <a16:creationId xmlns:a16="http://schemas.microsoft.com/office/drawing/2014/main" xmlns="" id="{F4AD0FE7-0887-CE4A-9A81-459BFF843339}"/>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012402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56050" b="1"/>
          <a:stretch/>
        </p:blipFill>
        <p:spPr>
          <a:xfrm>
            <a:off x="3376" y="1"/>
            <a:ext cx="9144000" cy="222800"/>
          </a:xfrm>
          <a:prstGeom prst="rect">
            <a:avLst/>
          </a:prstGeom>
        </p:spPr>
      </p:pic>
      <p:sp>
        <p:nvSpPr>
          <p:cNvPr id="8" name="Rectangle 4"/>
          <p:cNvSpPr txBox="1">
            <a:spLocks noChangeArrowheads="1"/>
          </p:cNvSpPr>
          <p:nvPr/>
        </p:nvSpPr>
        <p:spPr>
          <a:xfrm>
            <a:off x="304800" y="121288"/>
            <a:ext cx="838200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dirty="0"/>
              <a:t>EU INDUSTRIAL DESIGN RIGHT</a:t>
            </a:r>
          </a:p>
        </p:txBody>
      </p:sp>
      <p:sp>
        <p:nvSpPr>
          <p:cNvPr id="10" name="Slide Number Placeholder 5"/>
          <p:cNvSpPr txBox="1">
            <a:spLocks/>
          </p:cNvSpPr>
          <p:nvPr/>
        </p:nvSpPr>
        <p:spPr bwMode="auto">
          <a:xfrm>
            <a:off x="7924800" y="5852163"/>
            <a:ext cx="7620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2400" kern="1200">
                <a:solidFill>
                  <a:schemeClr val="tx1"/>
                </a:solidFill>
                <a:latin typeface="Times New Roman" charset="0"/>
                <a:ea typeface="Osaka" charset="0"/>
                <a:cs typeface="Osaka" charset="0"/>
              </a:defRPr>
            </a:lvl1pPr>
            <a:lvl2pPr marL="37931725" indent="-37474525" algn="l" defTabSz="457200" rtl="0" eaLnBrk="1" latinLnBrk="0" hangingPunct="1">
              <a:defRPr sz="2400" kern="1200">
                <a:solidFill>
                  <a:schemeClr val="tx1"/>
                </a:solidFill>
                <a:latin typeface="Times New Roman" charset="0"/>
                <a:ea typeface="Osaka" charset="0"/>
                <a:cs typeface="Osaka" charset="0"/>
              </a:defRPr>
            </a:lvl2pPr>
            <a:lvl3pPr marL="914400" algn="l" defTabSz="457200" rtl="0" eaLnBrk="1" latinLnBrk="0" hangingPunct="1">
              <a:defRPr sz="2400" kern="1200">
                <a:solidFill>
                  <a:schemeClr val="tx1"/>
                </a:solidFill>
                <a:latin typeface="Times New Roman" charset="0"/>
                <a:ea typeface="Osaka" charset="0"/>
                <a:cs typeface="Osaka" charset="0"/>
              </a:defRPr>
            </a:lvl3pPr>
            <a:lvl4pPr marL="1371600" algn="l" defTabSz="457200" rtl="0" eaLnBrk="1" latinLnBrk="0" hangingPunct="1">
              <a:defRPr sz="2400" kern="1200">
                <a:solidFill>
                  <a:schemeClr val="tx1"/>
                </a:solidFill>
                <a:latin typeface="Times New Roman" charset="0"/>
                <a:ea typeface="Osaka" charset="0"/>
                <a:cs typeface="Osaka" charset="0"/>
              </a:defRPr>
            </a:lvl4pPr>
            <a:lvl5pPr marL="1828800" algn="l" defTabSz="457200" rtl="0" eaLnBrk="1" latinLnBrk="0" hangingPunct="1">
              <a:defRPr sz="2400" kern="1200">
                <a:solidFill>
                  <a:schemeClr val="tx1"/>
                </a:solidFill>
                <a:latin typeface="Times New Roman" charset="0"/>
                <a:ea typeface="Osaka" charset="0"/>
                <a:cs typeface="Osaka" charset="0"/>
              </a:defRPr>
            </a:lvl5pPr>
            <a:lvl6pPr marL="4572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6pPr>
            <a:lvl7pPr marL="9144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7pPr>
            <a:lvl8pPr marL="13716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8pPr>
            <a:lvl9pPr marL="1828800" algn="l" defTabSz="457200" rtl="0" eaLnBrk="0" fontAlgn="base" latinLnBrk="0" hangingPunct="0">
              <a:spcBef>
                <a:spcPct val="0"/>
              </a:spcBef>
              <a:spcAft>
                <a:spcPct val="0"/>
              </a:spcAft>
              <a:defRPr sz="2400" kern="1200">
                <a:solidFill>
                  <a:schemeClr val="tx1"/>
                </a:solidFill>
                <a:latin typeface="Times New Roman" charset="0"/>
                <a:ea typeface="Osaka" charset="0"/>
                <a:cs typeface="Osaka" charset="0"/>
              </a:defRPr>
            </a:lvl9pPr>
          </a:lstStyle>
          <a:p>
            <a:fld id="{8F6981EB-BE5F-CB44-AC25-0420E1B778C2}" type="slidenum">
              <a:rPr lang="en-US" sz="1400" smtClean="0">
                <a:latin typeface="Arial" charset="0"/>
              </a:rPr>
              <a:pPr/>
              <a:t>68</a:t>
            </a:fld>
            <a:endParaRPr lang="en-US" sz="1400" dirty="0">
              <a:latin typeface="Arial" charset="0"/>
            </a:endParaRPr>
          </a:p>
        </p:txBody>
      </p:sp>
      <p:sp>
        <p:nvSpPr>
          <p:cNvPr id="12" name="Rectangle 5"/>
          <p:cNvSpPr>
            <a:spLocks noChangeArrowheads="1"/>
          </p:cNvSpPr>
          <p:nvPr/>
        </p:nvSpPr>
        <p:spPr bwMode="auto">
          <a:xfrm>
            <a:off x="762000" y="520408"/>
            <a:ext cx="8153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US" sz="3200" dirty="0"/>
              <a:t> 	</a:t>
            </a:r>
          </a:p>
          <a:p>
            <a:pPr>
              <a:buFont typeface="Wingdings" pitchFamily="-84" charset="2"/>
              <a:buChar char="Ø"/>
            </a:pPr>
            <a:endParaRPr lang="en-US" sz="3200" dirty="0"/>
          </a:p>
          <a:p>
            <a:pPr>
              <a:buFont typeface="Wingdings" pitchFamily="-84" charset="2"/>
              <a:buChar char="Ø"/>
            </a:pPr>
            <a:r>
              <a:rPr lang="en-US" sz="3200" dirty="0"/>
              <a:t> 	When a design forms part of a more complex product, the novelty and individual character of the design are judged on the part of the design which is visible during normal use;</a:t>
            </a:r>
          </a:p>
          <a:p>
            <a:pPr>
              <a:buFont typeface="Wingdings" pitchFamily="-84" charset="2"/>
              <a:buChar char="Ø"/>
            </a:pPr>
            <a:endParaRPr lang="en-US" sz="3200" dirty="0"/>
          </a:p>
          <a:p>
            <a:pPr>
              <a:buFont typeface="Wingdings" pitchFamily="-84" charset="2"/>
              <a:buChar char="Ø"/>
            </a:pPr>
            <a:r>
              <a:rPr lang="en-US" sz="3200" dirty="0"/>
              <a:t>No protection when appearance is wholly determined by technical function or interconnection requirements; and</a:t>
            </a:r>
          </a:p>
          <a:p>
            <a:pPr>
              <a:buFont typeface="Wingdings" pitchFamily="-84" charset="2"/>
              <a:buChar char="Ø"/>
            </a:pPr>
            <a:endParaRPr lang="en-US" sz="3200" dirty="0"/>
          </a:p>
          <a:p>
            <a:pPr>
              <a:buFont typeface="Wingdings" pitchFamily="-84" charset="2"/>
              <a:buChar char="Ø"/>
            </a:pPr>
            <a:r>
              <a:rPr lang="en-US" sz="3200" dirty="0"/>
              <a:t> 	Modular systems may be eligible.</a:t>
            </a:r>
            <a:endParaRPr lang="en-US" dirty="0"/>
          </a:p>
          <a:p>
            <a:pPr>
              <a:buFont typeface="Wingdings" pitchFamily="-84" charset="2"/>
              <a:buChar char="Ø"/>
            </a:pPr>
            <a:endParaRPr lang="en-US" dirty="0"/>
          </a:p>
          <a:p>
            <a:pPr lvl="2">
              <a:lnSpc>
                <a:spcPct val="80000"/>
              </a:lnSpc>
            </a:pPr>
            <a:endParaRPr lang="en-US" sz="4400" dirty="0"/>
          </a:p>
          <a:p>
            <a:pPr>
              <a:lnSpc>
                <a:spcPct val="80000"/>
              </a:lnSpc>
            </a:pPr>
            <a:endParaRPr lang="en-US" sz="4400" dirty="0"/>
          </a:p>
        </p:txBody>
      </p:sp>
      <p:pic>
        <p:nvPicPr>
          <p:cNvPr id="9" name="Picture 8">
            <a:extLst>
              <a:ext uri="{FF2B5EF4-FFF2-40B4-BE49-F238E27FC236}">
                <a16:creationId xmlns:a16="http://schemas.microsoft.com/office/drawing/2014/main" xmlns="" id="{E4AB3EA6-7A65-0549-AF96-8FFA30140F75}"/>
              </a:ext>
            </a:extLst>
          </p:cNvPr>
          <p:cNvPicPr>
            <a:picLocks noChangeAspect="1"/>
          </p:cNvPicPr>
          <p:nvPr/>
        </p:nvPicPr>
        <p:blipFill>
          <a:blip r:embed="rId3"/>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012402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178826"/>
              </p:ext>
            </p:extLst>
          </p:nvPr>
        </p:nvGraphicFramePr>
        <p:xfrm>
          <a:off x="628650" y="1171075"/>
          <a:ext cx="7882128" cy="4480560"/>
        </p:xfrm>
        <a:graphic>
          <a:graphicData uri="http://schemas.openxmlformats.org/drawingml/2006/table">
            <a:tbl>
              <a:tblPr firstRow="1" bandRow="1">
                <a:tableStyleId>{2D5ABB26-0587-4C30-8999-92F81FD0307C}</a:tableStyleId>
              </a:tblPr>
              <a:tblGrid>
                <a:gridCol w="3941064">
                  <a:extLst>
                    <a:ext uri="{9D8B030D-6E8A-4147-A177-3AD203B41FA5}">
                      <a16:colId xmlns:a16="http://schemas.microsoft.com/office/drawing/2014/main" xmlns="" val="20000"/>
                    </a:ext>
                  </a:extLst>
                </a:gridCol>
                <a:gridCol w="3941064">
                  <a:extLst>
                    <a:ext uri="{9D8B030D-6E8A-4147-A177-3AD203B41FA5}">
                      <a16:colId xmlns:a16="http://schemas.microsoft.com/office/drawing/2014/main" xmlns="" val="20001"/>
                    </a:ext>
                  </a:extLst>
                </a:gridCol>
              </a:tblGrid>
              <a:tr h="752114">
                <a:tc>
                  <a:txBody>
                    <a:bodyPr/>
                    <a:lstStyle/>
                    <a:p>
                      <a:pPr algn="ctr"/>
                      <a:r>
                        <a:rPr lang="en-US" sz="3000" b="1" dirty="0"/>
                        <a:t>Michael</a:t>
                      </a:r>
                      <a:r>
                        <a:rPr lang="en-US" sz="3000" b="1" baseline="0" dirty="0"/>
                        <a:t> Mount</a:t>
                      </a:r>
                    </a:p>
                    <a:p>
                      <a:pPr algn="ctr"/>
                      <a:r>
                        <a:rPr lang="en-US" sz="3000" b="1" baseline="0" dirty="0"/>
                        <a:t>382 Granite Creek Road</a:t>
                      </a:r>
                      <a:endParaRPr lang="en-US" sz="3000" b="1" dirty="0"/>
                    </a:p>
                  </a:txBody>
                  <a:tcPr anchor="ctr"/>
                </a:tc>
                <a:tc>
                  <a:txBody>
                    <a:bodyPr/>
                    <a:lstStyle/>
                    <a:p>
                      <a:pPr algn="ctr"/>
                      <a:r>
                        <a:rPr lang="en-US" sz="3000" b="1" dirty="0"/>
                        <a:t>Patrick Reilly</a:t>
                      </a:r>
                    </a:p>
                    <a:p>
                      <a:pPr algn="ctr"/>
                      <a:r>
                        <a:rPr lang="en-US" sz="3000" b="1" dirty="0"/>
                        <a:t>101 Cooper Street</a:t>
                      </a:r>
                    </a:p>
                  </a:txBody>
                  <a:tcPr anchor="ctr"/>
                </a:tc>
                <a:extLst>
                  <a:ext uri="{0D108BD9-81ED-4DB2-BD59-A6C34878D82A}">
                    <a16:rowId xmlns:a16="http://schemas.microsoft.com/office/drawing/2014/main" xmlns="" val="10000"/>
                  </a:ext>
                </a:extLst>
              </a:tr>
              <a:tr h="752114">
                <a:tc>
                  <a:txBody>
                    <a:bodyPr/>
                    <a:lstStyle/>
                    <a:p>
                      <a:pPr algn="ctr"/>
                      <a:r>
                        <a:rPr lang="en-US" sz="3000" b="1" dirty="0"/>
                        <a:t>Santa Cruz, CA 95065</a:t>
                      </a:r>
                    </a:p>
                    <a:p>
                      <a:pPr algn="ctr"/>
                      <a:r>
                        <a:rPr lang="en-US" sz="3000" b="1" dirty="0"/>
                        <a:t>831.566.7721</a:t>
                      </a:r>
                    </a:p>
                  </a:txBody>
                  <a:tcPr anchor="ctr"/>
                </a:tc>
                <a:tc>
                  <a:txBody>
                    <a:bodyPr/>
                    <a:lstStyle/>
                    <a:p>
                      <a:pPr algn="ctr"/>
                      <a:r>
                        <a:rPr lang="en-US" sz="3000" b="1" dirty="0"/>
                        <a:t>Santa Cruz, CA 95060</a:t>
                      </a:r>
                    </a:p>
                    <a:p>
                      <a:pPr algn="ctr"/>
                      <a:r>
                        <a:rPr lang="en-US" sz="3000" b="1" dirty="0"/>
                        <a:t>831.332.7127</a:t>
                      </a:r>
                    </a:p>
                  </a:txBody>
                  <a:tcPr anchor="ctr"/>
                </a:tc>
                <a:extLst>
                  <a:ext uri="{0D108BD9-81ED-4DB2-BD59-A6C34878D82A}">
                    <a16:rowId xmlns:a16="http://schemas.microsoft.com/office/drawing/2014/main" xmlns="" val="10001"/>
                  </a:ext>
                </a:extLst>
              </a:tr>
              <a:tr h="417842">
                <a:tc>
                  <a:txBody>
                    <a:bodyPr/>
                    <a:lstStyle/>
                    <a:p>
                      <a:pPr algn="ctr"/>
                      <a:r>
                        <a:rPr lang="en-US" sz="3000" b="1" dirty="0" err="1"/>
                        <a:t>mmount@pacbell.net</a:t>
                      </a:r>
                      <a:endParaRPr lang="en-US" sz="3000" b="1" dirty="0"/>
                    </a:p>
                  </a:txBody>
                  <a:tcPr anchor="ctr"/>
                </a:tc>
                <a:tc>
                  <a:txBody>
                    <a:bodyPr/>
                    <a:lstStyle/>
                    <a:p>
                      <a:pPr algn="ctr"/>
                      <a:r>
                        <a:rPr lang="en-US" sz="3000" b="1" dirty="0" err="1"/>
                        <a:t>preilly@ipsociety.net</a:t>
                      </a:r>
                      <a:endParaRPr lang="en-US" sz="3000" b="1" dirty="0"/>
                    </a:p>
                  </a:txBody>
                  <a:tcPr anchor="ctr"/>
                </a:tc>
                <a:extLst>
                  <a:ext uri="{0D108BD9-81ED-4DB2-BD59-A6C34878D82A}">
                    <a16:rowId xmlns:a16="http://schemas.microsoft.com/office/drawing/2014/main" xmlns="" val="10002"/>
                  </a:ext>
                </a:extLst>
              </a:tr>
              <a:tr h="334272">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xmlns="" val="10003"/>
                  </a:ext>
                </a:extLst>
              </a:tr>
              <a:tr h="334272">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r h="334272">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5"/>
                  </a:ext>
                </a:extLst>
              </a:tr>
              <a:tr h="334272">
                <a:tc>
                  <a:txBody>
                    <a:bodyPr/>
                    <a:lstStyle/>
                    <a:p>
                      <a:endParaRPr lang="en-US" dirty="0"/>
                    </a:p>
                  </a:txBody>
                  <a:tcPr/>
                </a:tc>
                <a:tc>
                  <a:txBody>
                    <a:bodyPr/>
                    <a:lstStyle/>
                    <a:p>
                      <a:endParaRPr lang="en-US"/>
                    </a:p>
                  </a:txBody>
                  <a:tcPr/>
                </a:tc>
                <a:extLst>
                  <a:ext uri="{0D108BD9-81ED-4DB2-BD59-A6C34878D82A}">
                    <a16:rowId xmlns:a16="http://schemas.microsoft.com/office/drawing/2014/main" xmlns="" val="10006"/>
                  </a:ext>
                </a:extLst>
              </a:tr>
              <a:tr h="334272">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7"/>
                  </a:ext>
                </a:extLst>
              </a:tr>
            </a:tbl>
          </a:graphicData>
        </a:graphic>
      </p:graphicFrame>
      <p:pic>
        <p:nvPicPr>
          <p:cNvPr id="8" name="Picture 7"/>
          <p:cNvPicPr>
            <a:picLocks noChangeAspect="1"/>
          </p:cNvPicPr>
          <p:nvPr/>
        </p:nvPicPr>
        <p:blipFill>
          <a:blip r:embed="rId2"/>
          <a:stretch>
            <a:fillRect/>
          </a:stretch>
        </p:blipFill>
        <p:spPr>
          <a:xfrm>
            <a:off x="3480255" y="4506257"/>
            <a:ext cx="2178917" cy="2014752"/>
          </a:xfrm>
          <a:prstGeom prst="rect">
            <a:avLst/>
          </a:prstGeom>
          <a:effectLst>
            <a:glow rad="127000">
              <a:srgbClr val="F7662A"/>
            </a:glow>
          </a:effectLst>
        </p:spPr>
      </p:pic>
    </p:spTree>
    <p:extLst>
      <p:ext uri="{BB962C8B-B14F-4D97-AF65-F5344CB8AC3E}">
        <p14:creationId xmlns:p14="http://schemas.microsoft.com/office/powerpoint/2010/main" val="1050114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prstClr val="black"/>
                </a:solidFill>
              </a:rPr>
              <a:t>COPYRIGHT BY LAW</a:t>
            </a:r>
            <a:endParaRPr lang="en-US" b="1" dirty="0"/>
          </a:p>
        </p:txBody>
      </p:sp>
      <p:sp>
        <p:nvSpPr>
          <p:cNvPr id="3" name="Content Placeholder 2"/>
          <p:cNvSpPr>
            <a:spLocks noGrp="1"/>
          </p:cNvSpPr>
          <p:nvPr>
            <p:ph idx="1"/>
          </p:nvPr>
        </p:nvSpPr>
        <p:spPr>
          <a:xfrm>
            <a:off x="401053" y="1749286"/>
            <a:ext cx="8277725" cy="3368145"/>
          </a:xfrm>
        </p:spPr>
        <p:txBody>
          <a:bodyPr>
            <a:normAutofit fontScale="92500" lnSpcReduction="20000"/>
          </a:bodyPr>
          <a:lstStyle/>
          <a:p>
            <a:pPr marL="228600" lvl="0" indent="-228600" defTabSz="914400">
              <a:spcBef>
                <a:spcPts val="1000"/>
              </a:spcBef>
            </a:pPr>
            <a:r>
              <a:rPr lang="en-US" sz="2800" b="1" dirty="0">
                <a:solidFill>
                  <a:prstClr val="black"/>
                </a:solidFill>
              </a:rPr>
              <a:t>	</a:t>
            </a:r>
            <a:r>
              <a:rPr lang="en-US" b="1" dirty="0">
                <a:solidFill>
                  <a:prstClr val="black"/>
                </a:solidFill>
              </a:rPr>
              <a:t>1710 Statute of Queen Anne </a:t>
            </a:r>
          </a:p>
          <a:p>
            <a:pPr marL="228600" lvl="0" indent="-228600" defTabSz="914400">
              <a:spcBef>
                <a:spcPts val="1000"/>
              </a:spcBef>
            </a:pPr>
            <a:r>
              <a:rPr lang="en-US" b="1" dirty="0">
                <a:solidFill>
                  <a:prstClr val="black"/>
                </a:solidFill>
              </a:rPr>
              <a:t>	1790 First US Copyright Act</a:t>
            </a:r>
          </a:p>
          <a:p>
            <a:pPr marL="228600" lvl="0" indent="-228600" defTabSz="914400">
              <a:spcBef>
                <a:spcPts val="1000"/>
              </a:spcBef>
            </a:pPr>
            <a:r>
              <a:rPr lang="en-US" b="1" dirty="0">
                <a:solidFill>
                  <a:prstClr val="black"/>
                </a:solidFill>
              </a:rPr>
              <a:t>	1909 Copyright Act</a:t>
            </a:r>
          </a:p>
          <a:p>
            <a:pPr marL="228600" lvl="0" indent="-228600" defTabSz="914400">
              <a:spcBef>
                <a:spcPts val="1000"/>
              </a:spcBef>
            </a:pPr>
            <a:r>
              <a:rPr lang="en-US" b="1" dirty="0">
                <a:solidFill>
                  <a:prstClr val="black"/>
                </a:solidFill>
              </a:rPr>
              <a:t>	1974 Copyright Act</a:t>
            </a:r>
          </a:p>
          <a:p>
            <a:pPr marL="228600" lvl="0" indent="-228600" defTabSz="914400">
              <a:spcBef>
                <a:spcPts val="1000"/>
              </a:spcBef>
            </a:pPr>
            <a:r>
              <a:rPr lang="en-US" b="1" dirty="0">
                <a:solidFill>
                  <a:prstClr val="black"/>
                </a:solidFill>
              </a:rPr>
              <a:t>	1998 Digital Millennium Copyright Act 	(DMCA)</a:t>
            </a:r>
          </a:p>
          <a:p>
            <a:pPr marL="228600" indent="-228600" defTabSz="914400">
              <a:spcBef>
                <a:spcPts val="1000"/>
              </a:spcBef>
            </a:pPr>
            <a:r>
              <a:rPr lang="en-US" b="1" dirty="0">
                <a:solidFill>
                  <a:prstClr val="black"/>
                </a:solidFill>
              </a:rPr>
              <a:t>	2018 Music Modernization Act</a:t>
            </a:r>
          </a:p>
          <a:p>
            <a:pPr marL="228600" lvl="0" indent="-228600" defTabSz="914400">
              <a:spcBef>
                <a:spcPts val="1000"/>
              </a:spcBef>
            </a:pPr>
            <a:endParaRPr lang="en-US" sz="2800" b="1" dirty="0">
              <a:solidFill>
                <a:prstClr val="black"/>
              </a:solidFill>
            </a:endParaRPr>
          </a:p>
        </p:txBody>
      </p:sp>
      <p:pic>
        <p:nvPicPr>
          <p:cNvPr id="7" name="Picture 6">
            <a:extLst>
              <a:ext uri="{FF2B5EF4-FFF2-40B4-BE49-F238E27FC236}">
                <a16:creationId xmlns:a16="http://schemas.microsoft.com/office/drawing/2014/main" xmlns="" id="{9304E3BA-DEA5-AB43-B28B-3CFF092F9245}"/>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79022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prstClr val="black"/>
                </a:solidFill>
              </a:rPr>
              <a:t>Subject Matter of Copyright </a:t>
            </a:r>
            <a:endParaRPr lang="en-US" dirty="0"/>
          </a:p>
        </p:txBody>
      </p:sp>
      <p:sp>
        <p:nvSpPr>
          <p:cNvPr id="3" name="Content Placeholder 2"/>
          <p:cNvSpPr>
            <a:spLocks noGrp="1"/>
          </p:cNvSpPr>
          <p:nvPr>
            <p:ph idx="1"/>
          </p:nvPr>
        </p:nvSpPr>
        <p:spPr/>
        <p:txBody>
          <a:bodyPr>
            <a:normAutofit/>
          </a:bodyPr>
          <a:lstStyle/>
          <a:p>
            <a:r>
              <a:rPr lang="en-US" sz="2400" b="1" dirty="0"/>
              <a:t>(a) Copyright protection subsists…in original works of authorship fixed in any tangible medium of expression, now known or later developed, from which they can be perceived, reproduced, or otherwise communicated, either directly or with the aid of a machine or device. </a:t>
            </a:r>
          </a:p>
          <a:p>
            <a:endParaRPr lang="en-US" sz="2400" dirty="0"/>
          </a:p>
          <a:p>
            <a:r>
              <a:rPr lang="en-US" sz="2400" b="1" dirty="0"/>
              <a:t>(b) In no case does copyright protection for an original work of authorship extend to any idea, procedure, process, system, method of operation, concept, principle, or discovery, regardless of the form in which it is described, explained, illustrated, or embodied in such work.</a:t>
            </a:r>
            <a:endParaRPr lang="en-US" sz="2400" dirty="0"/>
          </a:p>
          <a:p>
            <a:endParaRPr lang="en-US" dirty="0"/>
          </a:p>
        </p:txBody>
      </p:sp>
      <p:pic>
        <p:nvPicPr>
          <p:cNvPr id="6" name="Picture 5">
            <a:extLst>
              <a:ext uri="{FF2B5EF4-FFF2-40B4-BE49-F238E27FC236}">
                <a16:creationId xmlns:a16="http://schemas.microsoft.com/office/drawing/2014/main" xmlns="" id="{D418C681-642F-5D44-B6F5-DE65E0FB3D8F}"/>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13518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Works of authorship include the following categories:</a:t>
            </a:r>
            <a:endParaRPr lang="en-US" dirty="0"/>
          </a:p>
        </p:txBody>
      </p:sp>
      <p:sp>
        <p:nvSpPr>
          <p:cNvPr id="3" name="Content Placeholder 2"/>
          <p:cNvSpPr>
            <a:spLocks noGrp="1"/>
          </p:cNvSpPr>
          <p:nvPr>
            <p:ph idx="1"/>
          </p:nvPr>
        </p:nvSpPr>
        <p:spPr>
          <a:xfrm>
            <a:off x="628650" y="2037347"/>
            <a:ext cx="7886700" cy="3705727"/>
          </a:xfrm>
        </p:spPr>
        <p:txBody>
          <a:bodyPr>
            <a:normAutofit lnSpcReduction="10000"/>
          </a:bodyPr>
          <a:lstStyle/>
          <a:p>
            <a:r>
              <a:rPr lang="en-US" sz="2400" b="1" dirty="0"/>
              <a:t>(1) Literary works (computer code);</a:t>
            </a:r>
            <a:endParaRPr lang="en-US" sz="2400" dirty="0"/>
          </a:p>
          <a:p>
            <a:r>
              <a:rPr lang="en-US" sz="2400" b="1" dirty="0"/>
              <a:t>(2) Musical works, including any accompanying words;</a:t>
            </a:r>
            <a:endParaRPr lang="en-US" sz="2400" dirty="0"/>
          </a:p>
          <a:p>
            <a:r>
              <a:rPr lang="en-US" sz="2400" b="1" dirty="0"/>
              <a:t>(3) Dramatic works, including any accompanying music;</a:t>
            </a:r>
            <a:endParaRPr lang="en-US" sz="2400" dirty="0"/>
          </a:p>
          <a:p>
            <a:r>
              <a:rPr lang="en-US" sz="2400" b="1" dirty="0"/>
              <a:t>(4) Pantomimes and choreographic works;</a:t>
            </a:r>
            <a:endParaRPr lang="en-US" sz="2400" dirty="0"/>
          </a:p>
          <a:p>
            <a:r>
              <a:rPr lang="en-US" sz="2400" b="1" dirty="0"/>
              <a:t>(5) Pictorial, graphic, and sculptural works;</a:t>
            </a:r>
            <a:endParaRPr lang="en-US" sz="2400" dirty="0"/>
          </a:p>
          <a:p>
            <a:r>
              <a:rPr lang="en-US" sz="2400" b="1" dirty="0"/>
              <a:t>(6) Motion pictures and other audiovisual works (digital games);</a:t>
            </a:r>
            <a:endParaRPr lang="en-US" sz="2400" dirty="0"/>
          </a:p>
          <a:p>
            <a:r>
              <a:rPr lang="en-US" sz="2400" b="1" dirty="0"/>
              <a:t>(7) Sound recordings; and</a:t>
            </a:r>
            <a:endParaRPr lang="en-US" sz="2400" dirty="0"/>
          </a:p>
          <a:p>
            <a:r>
              <a:rPr lang="en-US" sz="2400" b="1" dirty="0"/>
              <a:t>(8) Architectural works.</a:t>
            </a:r>
            <a:endParaRPr lang="en-US" sz="2400" dirty="0"/>
          </a:p>
          <a:p>
            <a:endParaRPr lang="en-US" dirty="0"/>
          </a:p>
        </p:txBody>
      </p:sp>
      <p:pic>
        <p:nvPicPr>
          <p:cNvPr id="6" name="Picture 5">
            <a:extLst>
              <a:ext uri="{FF2B5EF4-FFF2-40B4-BE49-F238E27FC236}">
                <a16:creationId xmlns:a16="http://schemas.microsoft.com/office/drawing/2014/main" xmlns="" id="{465A32CE-A2DD-5E4D-9684-27B5A91669D8}"/>
              </a:ext>
            </a:extLst>
          </p:cNvPr>
          <p:cNvPicPr>
            <a:picLocks noChangeAspect="1"/>
          </p:cNvPicPr>
          <p:nvPr/>
        </p:nvPicPr>
        <p:blipFill>
          <a:blip r:embed="rId2"/>
          <a:stretch>
            <a:fillRect/>
          </a:stretch>
        </p:blipFill>
        <p:spPr>
          <a:xfrm>
            <a:off x="7825700" y="5611490"/>
            <a:ext cx="1168400" cy="1080370"/>
          </a:xfrm>
          <a:prstGeom prst="rect">
            <a:avLst/>
          </a:prstGeom>
          <a:effectLst>
            <a:glow rad="127000">
              <a:srgbClr val="F7662A"/>
            </a:glow>
          </a:effectLst>
        </p:spPr>
      </p:pic>
    </p:spTree>
    <p:extLst>
      <p:ext uri="{BB962C8B-B14F-4D97-AF65-F5344CB8AC3E}">
        <p14:creationId xmlns:p14="http://schemas.microsoft.com/office/powerpoint/2010/main" val="38260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11983</TotalTime>
  <Words>1693</Words>
  <Application>Microsoft Office PowerPoint</Application>
  <PresentationFormat>On-screen Show (4:3)</PresentationFormat>
  <Paragraphs>456</Paragraphs>
  <Slides>69</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69</vt:i4>
      </vt:variant>
    </vt:vector>
  </HeadingPairs>
  <TitlesOfParts>
    <vt:vector size="83" baseType="lpstr">
      <vt:lpstr>ＭＳ Ｐゴシック</vt:lpstr>
      <vt:lpstr>Arial</vt:lpstr>
      <vt:lpstr>Average</vt:lpstr>
      <vt:lpstr>Book Antiqua</vt:lpstr>
      <vt:lpstr>Calibri</vt:lpstr>
      <vt:lpstr>Calibri Light</vt:lpstr>
      <vt:lpstr>franklin-gothic-urw</vt:lpstr>
      <vt:lpstr>Gill Sans</vt:lpstr>
      <vt:lpstr>Osaka</vt:lpstr>
      <vt:lpstr>Oswald</vt:lpstr>
      <vt:lpstr>Times New Roman</vt:lpstr>
      <vt:lpstr>Wingdings</vt:lpstr>
      <vt:lpstr>Office Theme</vt:lpstr>
      <vt:lpstr>Slate</vt:lpstr>
      <vt:lpstr>Tuesday Next Talks</vt:lpstr>
      <vt:lpstr>INTELLECTUAL PROPERTY BOOT CAMP</vt:lpstr>
      <vt:lpstr>Why Are There IP Rights?</vt:lpstr>
      <vt:lpstr>IP Rights Are a Social Contract</vt:lpstr>
      <vt:lpstr>Species of Intellectual Property</vt:lpstr>
      <vt:lpstr>COPYRIGHT</vt:lpstr>
      <vt:lpstr>COPYRIGHT BY LAW</vt:lpstr>
      <vt:lpstr>Subject Matter of Copyright </vt:lpstr>
      <vt:lpstr>Works of authorship include the following categories:</vt:lpstr>
      <vt:lpstr>WHAT RIGHTS DOES COPYRIGHT PROTECT?</vt:lpstr>
      <vt:lpstr>WHEN DOES A COPYRIGHT COME INTO EXISTENCE?</vt:lpstr>
      <vt:lpstr>COPYRIGHT NOTICES:</vt:lpstr>
      <vt:lpstr>TRANSFER OF RIGHTS</vt:lpstr>
      <vt:lpstr>LICENSES:</vt:lpstr>
      <vt:lpstr>ANCILLARY RIGHTS</vt:lpstr>
      <vt:lpstr>INFRINGEMENT</vt:lpstr>
      <vt:lpstr>Substantially Similar </vt:lpstr>
      <vt:lpstr>PowerPoint Presentation</vt:lpstr>
      <vt:lpstr>FORTNITE DANCE VIDEO</vt:lpstr>
      <vt:lpstr>EASILY INFRINGED AREAS</vt:lpstr>
      <vt:lpstr>COPYRIGHT REGISTRATION</vt:lpstr>
      <vt:lpstr>COPYRIGHT ENFORCEMENT</vt:lpstr>
      <vt:lpstr>FAIR USE: Misunderstood Doctrine</vt:lpstr>
      <vt:lpstr>Demonstrating  Your Game Outside of Class</vt:lpstr>
      <vt:lpstr>“TRANSFORMATIVE” Use:</vt:lpstr>
      <vt:lpstr>Cariou v. Prince:  35 photo images into collages</vt:lpstr>
      <vt:lpstr>PowerPoint Presentation</vt:lpstr>
      <vt:lpstr>PowerPoint Presentation</vt:lpstr>
      <vt:lpstr> “WORK MADE FOR HIRE”  </vt:lpstr>
      <vt:lpstr>ENUMERATED TYPES OF                           WORKS MADE FOR HIRE</vt:lpstr>
      <vt:lpstr>OPEN SOURCE</vt:lpstr>
      <vt:lpstr>DIGITAL MILLENNIUM COPYRIGHT ACT (DMCA)</vt:lpstr>
      <vt:lpstr>VISUAL ARTS</vt:lpstr>
      <vt:lpstr>MUSIC</vt:lpstr>
      <vt:lpstr>MUSIC (cont’d)</vt:lpstr>
      <vt:lpstr>MUSIC MODERIZATION ACT</vt:lpstr>
      <vt:lpstr>PowerPoint Presentation</vt:lpstr>
      <vt:lpstr>DOLBY LABS</vt:lpstr>
      <vt:lpstr>TRADEMARK</vt:lpstr>
      <vt:lpstr>TRADEMARK</vt:lpstr>
      <vt:lpstr>TRADEMARK</vt:lpstr>
      <vt:lpstr>TRADEMARK</vt:lpstr>
      <vt:lpstr>SERVICE MARK</vt:lpstr>
      <vt:lpstr>CERTIFICATION MARK</vt:lpstr>
      <vt:lpstr>COLLECTIVE MARK</vt:lpstr>
      <vt:lpstr>ADVANTAGES OF  US FEDERAL REGISTRTATION</vt:lpstr>
      <vt:lpstr>FURTHER ADVANTAGES OF  US FEDERAL REGISTRATATION</vt:lpstr>
      <vt:lpstr>TRADE SECRETS</vt:lpstr>
      <vt:lpstr>  SOMETIMES A COMPANY’S MOST VALUABLE ASSET </vt:lpstr>
      <vt:lpstr>   WHAT IS A TRADE SECRET?  </vt:lpstr>
      <vt:lpstr>  DURATION OF A TRADE SECRET  </vt:lpstr>
      <vt:lpstr>  HOW TO PROTECT TRADE SECRETS?  </vt:lpstr>
      <vt:lpstr>  HOW ARE TRADE SECRETS DIFFERENT FROM PATENTS OR COPYRIGHTS?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Humboldt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Domnie</dc:creator>
  <cp:lastModifiedBy>SBDC Local Acct</cp:lastModifiedBy>
  <cp:revision>189</cp:revision>
  <cp:lastPrinted>2013-05-05T23:03:17Z</cp:lastPrinted>
  <dcterms:created xsi:type="dcterms:W3CDTF">2013-05-28T22:17:21Z</dcterms:created>
  <dcterms:modified xsi:type="dcterms:W3CDTF">2019-11-12T22:44:16Z</dcterms:modified>
</cp:coreProperties>
</file>