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6" r:id="rId1"/>
    <p:sldMasterId id="2147483717" r:id="rId2"/>
    <p:sldMasterId id="2147483718" r:id="rId3"/>
    <p:sldMasterId id="2147483719" r:id="rId4"/>
    <p:sldMasterId id="2147483720" r:id="rId5"/>
  </p:sldMasterIdLst>
  <p:notesMasterIdLst>
    <p:notesMasterId r:id="rId49"/>
  </p:notesMasterIdLst>
  <p:sldIdLst>
    <p:sldId id="295"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6" r:id="rId46"/>
    <p:sldId id="297" r:id="rId47"/>
    <p:sldId id="299" r:id="rId48"/>
  </p:sldIdLst>
  <p:sldSz cx="9144000" cy="5143500" type="screen16x9"/>
  <p:notesSz cx="6858000" cy="9144000"/>
  <p:embeddedFontLst>
    <p:embeddedFont>
      <p:font typeface="Open Sans" panose="020B0604020202020204" charset="0"/>
      <p:regular r:id="rId50"/>
      <p:bold r:id="rId51"/>
      <p:italic r:id="rId52"/>
      <p:boldItalic r:id="rId53"/>
    </p:embeddedFont>
    <p:embeddedFont>
      <p:font typeface="Roboto" panose="020B0604020202020204" charset="0"/>
      <p:regular r:id="rId54"/>
      <p:bold r:id="rId55"/>
      <p:italic r:id="rId56"/>
      <p:boldItalic r:id="rId57"/>
    </p:embeddedFont>
    <p:embeddedFont>
      <p:font typeface="Roboto Slab" panose="020B0604020202020204" charset="0"/>
      <p:regular r:id="rId58"/>
      <p:bold r:id="rId59"/>
    </p:embeddedFont>
    <p:embeddedFont>
      <p:font typeface="Calibri" panose="020F0502020204030204" pitchFamily="34" charset="0"/>
      <p:regular r:id="rId60"/>
      <p:bold r:id="rId61"/>
      <p:italic r:id="rId62"/>
      <p:boldItalic r:id="rId63"/>
    </p:embeddedFont>
    <p:embeddedFont>
      <p:font typeface="Candara" panose="020E0502030303020204" pitchFamily="34" charset="0"/>
      <p:regular r:id="rId64"/>
      <p:bold r:id="rId65"/>
      <p:italic r:id="rId66"/>
      <p:boldItalic r:id="rId67"/>
    </p:embeddedFont>
    <p:embeddedFont>
      <p:font typeface="Roboto Slab Light" panose="020B0604020202020204" charset="0"/>
      <p:regular r:id="rId68"/>
      <p:bold r:id="rId69"/>
    </p:embeddedFont>
    <p:embeddedFont>
      <p:font typeface="Oswald"/>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0" d="100"/>
          <a:sy n="160" d="100"/>
        </p:scale>
        <p:origin x="1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a:p>
        </p:txBody>
      </p:sp>
    </p:spTree>
    <p:extLst>
      <p:ext uri="{BB962C8B-B14F-4D97-AF65-F5344CB8AC3E}">
        <p14:creationId xmlns:p14="http://schemas.microsoft.com/office/powerpoint/2010/main" val="30754035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inkwithgoogle.com/data-gallery/detail/finding-local-business-information-through-sear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ybo.com/verifymybusine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ybo.com/downloads/verification-benefits.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gybo.com/search-listing-researc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nsumerbarometer.com/en/graph-builder/?question=N38&amp;filter=country*:austria,belgium,bulgaria,croatia,czech_republic,denmark,estonia,finland,france,germany,greece,hungary,ireland,italy,latvia,lithuania,netherlands,norway,poland,portugal,romania,russia,serbia,slovakia,slovenia,spain,sweden,switzerland,united_kingdom,ukraine,india,indonesia,brazil,mexico,united_states,canada,japan,australi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google.com/busines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dwords.googleblog.com/2015/10/2015-holiday-trends-shopping-moments.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thinkwithgoogle.com/consumer-insights/holiday-shopping-trends-2015/"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rive.google.com/open?id=1HxtDxgbfmmR7PKTCkxu48HKHn8pn6Cm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ybo.com/busine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Welcome! [</a:t>
            </a:r>
            <a:r>
              <a:rPr lang="en-US" sz="1200">
                <a:solidFill>
                  <a:schemeClr val="dk1"/>
                </a:solidFill>
                <a:highlight>
                  <a:srgbClr val="FFFF00"/>
                </a:highlight>
                <a:latin typeface="Open Sans"/>
                <a:ea typeface="Open Sans"/>
                <a:cs typeface="Open Sans"/>
                <a:sym typeface="Open Sans"/>
              </a:rPr>
              <a:t>Introduce yourself and give brief overview of your qualifications</a:t>
            </a:r>
            <a:r>
              <a:rPr lang="en-US"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It’s important that a business’s information appears—and appears correctly— when people search online.</a:t>
            </a:r>
            <a:endParaRPr sz="1200" baseline="30000">
              <a:solidFill>
                <a:schemeClr val="dk1"/>
              </a:solidFill>
              <a:highlight>
                <a:schemeClr val="lt1"/>
              </a:highlight>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Research shows that 80% </a:t>
            </a:r>
            <a:r>
              <a:rPr lang="en-US" sz="1200">
                <a:solidFill>
                  <a:schemeClr val="dk1"/>
                </a:solidFill>
                <a:highlight>
                  <a:schemeClr val="lt1"/>
                </a:highlight>
                <a:latin typeface="Open Sans"/>
                <a:ea typeface="Open Sans"/>
                <a:cs typeface="Open Sans"/>
                <a:sym typeface="Open Sans"/>
              </a:rPr>
              <a:t>of consumers used a search engine when looking for information about local businesses.</a:t>
            </a:r>
            <a:r>
              <a:rPr lang="en-US" sz="1200" baseline="30000">
                <a:solidFill>
                  <a:schemeClr val="dk1"/>
                </a:solidFill>
                <a:highlight>
                  <a:schemeClr val="lt1"/>
                </a:highlight>
                <a:latin typeface="Open Sans"/>
                <a:ea typeface="Open Sans"/>
                <a:cs typeface="Open Sans"/>
                <a:sym typeface="Open Sans"/>
              </a:rPr>
              <a:t>1</a:t>
            </a:r>
            <a:endParaRPr sz="1200" baseline="30000">
              <a:solidFill>
                <a:schemeClr val="dk1"/>
              </a:solidFill>
              <a:highlight>
                <a:schemeClr val="lt1"/>
              </a:highlight>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highlight>
                  <a:schemeClr val="lt1"/>
                </a:highlight>
                <a:latin typeface="Open Sans"/>
                <a:ea typeface="Open Sans"/>
                <a:cs typeface="Open Sans"/>
                <a:sym typeface="Open Sans"/>
              </a:rPr>
              <a:t>And, businesses that are online grow 40% faster and are twice as likely to create jobs.</a:t>
            </a:r>
            <a:r>
              <a:rPr lang="en-US" sz="1200" baseline="30000">
                <a:solidFill>
                  <a:schemeClr val="dk1"/>
                </a:solidFill>
                <a:highlight>
                  <a:schemeClr val="lt1"/>
                </a:highlight>
                <a:latin typeface="Open Sans"/>
                <a:ea typeface="Open Sans"/>
                <a:cs typeface="Open Sans"/>
                <a:sym typeface="Open Sans"/>
              </a:rPr>
              <a:t>2</a:t>
            </a:r>
            <a:endParaRPr sz="1200">
              <a:solidFill>
                <a:schemeClr val="dk1"/>
              </a:solidFill>
              <a:highlight>
                <a:schemeClr val="lt1"/>
              </a:highlight>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This workshop will explain how to create or claim your local business listing using Google My Business. </a:t>
            </a:r>
            <a:endParaRPr sz="1200">
              <a:solidFill>
                <a:schemeClr val="dk1"/>
              </a:solidFill>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Once this verification process is complete, you can manage your information as it appears across Google Search and Maps, and help potential customers find important information, including phone numbers, hours of operation, and driving directions.</a:t>
            </a:r>
            <a:endParaRPr sz="1200">
              <a:solidFill>
                <a:schemeClr val="dk1"/>
              </a:solidFill>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Let’s get started.</a:t>
            </a:r>
            <a:endParaRPr sz="1200">
              <a:solidFill>
                <a:schemeClr val="dk1"/>
              </a:solidFill>
              <a:latin typeface="Open Sans"/>
              <a:ea typeface="Open Sans"/>
              <a:cs typeface="Open Sans"/>
              <a:sym typeface="Open Sans"/>
            </a:endParaRPr>
          </a:p>
          <a:p>
            <a:pPr marL="171450" lvl="0" indent="-95250" rtl="0">
              <a:lnSpc>
                <a:spcPct val="115000"/>
              </a:lnSpc>
              <a:spcBef>
                <a:spcPts val="0"/>
              </a:spcBef>
              <a:spcAft>
                <a:spcPts val="0"/>
              </a:spcAft>
              <a:buClr>
                <a:schemeClr val="dk1"/>
              </a:buClr>
              <a:buSzPts val="1200"/>
              <a:buFont typeface="Arial"/>
              <a:buNone/>
            </a:pPr>
            <a:endParaRPr sz="1200">
              <a:solidFill>
                <a:schemeClr val="dk1"/>
              </a:solidFill>
              <a:latin typeface="Open Sans"/>
              <a:ea typeface="Open Sans"/>
              <a:cs typeface="Open Sans"/>
              <a:sym typeface="Open Sans"/>
            </a:endParaRPr>
          </a:p>
          <a:p>
            <a:pPr marL="171450" lvl="0" indent="-171450" rtl="0">
              <a:lnSpc>
                <a:spcPct val="115000"/>
              </a:lnSpc>
              <a:spcBef>
                <a:spcPts val="0"/>
              </a:spcBef>
              <a:spcAft>
                <a:spcPts val="0"/>
              </a:spcAft>
              <a:buClr>
                <a:schemeClr val="dk1"/>
              </a:buClr>
              <a:buFont typeface="Arial"/>
              <a:buNone/>
            </a:pPr>
            <a:r>
              <a:rPr lang="en-US" sz="1200" b="1">
                <a:solidFill>
                  <a:schemeClr val="dk1"/>
                </a:solidFill>
                <a:latin typeface="Open Sans"/>
                <a:ea typeface="Open Sans"/>
                <a:cs typeface="Open Sans"/>
                <a:sym typeface="Open Sans"/>
              </a:rPr>
              <a:t>***</a:t>
            </a:r>
            <a:endParaRPr sz="1200" b="1">
              <a:solidFill>
                <a:schemeClr val="dk1"/>
              </a:solidFill>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AutoNum type="arabicPeriod"/>
            </a:pPr>
            <a:r>
              <a:rPr lang="en-US" sz="1200" u="sng">
                <a:solidFill>
                  <a:schemeClr val="accent5"/>
                </a:solidFill>
                <a:latin typeface="Open Sans"/>
                <a:ea typeface="Open Sans"/>
                <a:cs typeface="Open Sans"/>
                <a:sym typeface="Open Sans"/>
                <a:hlinkClick r:id="rId3"/>
              </a:rPr>
              <a:t>The Consumer Barometer Survey, 2014/2015</a:t>
            </a:r>
            <a:r>
              <a:rPr lang="en-US"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AutoNum type="arabicPeriod"/>
            </a:pPr>
            <a:r>
              <a:rPr lang="en-US" sz="1200">
                <a:solidFill>
                  <a:schemeClr val="dk1"/>
                </a:solidFill>
                <a:latin typeface="Open Sans"/>
                <a:ea typeface="Open Sans"/>
                <a:cs typeface="Open Sans"/>
                <a:sym typeface="Open Sans"/>
              </a:rPr>
              <a:t>Source: BCG Report, The Connected World: The $4.2 Trillion Opportunity, March 2012</a:t>
            </a:r>
            <a:endParaRPr/>
          </a:p>
        </p:txBody>
      </p:sp>
    </p:spTree>
    <p:extLst>
      <p:ext uri="{BB962C8B-B14F-4D97-AF65-F5344CB8AC3E}">
        <p14:creationId xmlns:p14="http://schemas.microsoft.com/office/powerpoint/2010/main" val="115544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 see a list of businesses, scan the results to see if yours appears.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it does, click on it. This skips you ahead one step.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won’t enter business details you’ll immediately be asked to “Confirm your business.”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Don’t worry if you want to make changes to your information - I’ll show you how to do that within Google My Business after you’ve confirmed the listing.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the business </a:t>
            </a:r>
            <a:r>
              <a:rPr lang="en-US" b="1">
                <a:latin typeface="Open Sans"/>
                <a:ea typeface="Open Sans"/>
                <a:cs typeface="Open Sans"/>
                <a:sym typeface="Open Sans"/>
              </a:rPr>
              <a:t>doesn’t</a:t>
            </a:r>
            <a:r>
              <a:rPr lang="en-US">
                <a:latin typeface="Open Sans"/>
                <a:ea typeface="Open Sans"/>
                <a:cs typeface="Open Sans"/>
                <a:sym typeface="Open Sans"/>
              </a:rPr>
              <a:t> appear in the list— or you don’t see any options listed— click the link labeled “Let me enter the full business details.”</a:t>
            </a:r>
            <a:endParaRPr>
              <a:latin typeface="Open Sans"/>
              <a:ea typeface="Open Sans"/>
              <a:cs typeface="Open Sans"/>
              <a:sym typeface="Open Sans"/>
            </a:endParaRPr>
          </a:p>
          <a:p>
            <a:pPr marL="0" marR="0" lvl="0" indent="0" algn="l" rtl="0">
              <a:spcBef>
                <a:spcPts val="0"/>
              </a:spcBef>
              <a:spcAft>
                <a:spcPts val="0"/>
              </a:spcAft>
              <a:buNone/>
            </a:pPr>
            <a:endParaRPr/>
          </a:p>
        </p:txBody>
      </p:sp>
      <p:sp>
        <p:nvSpPr>
          <p:cNvPr id="451" name="Shape 45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921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7" name="Shape 467"/>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 you clicked “Let me enter the full business details” you will see this page that asks you to enter your business information.</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Now you’ll enter information about the business.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Pay attention to spelling and capitalization - this is what potential customers could see across Google.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Here are a few guidelines:</a:t>
            </a:r>
            <a:endParaRPr b="1" strike="sngStrike">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 business name must match the legal name. Nicknames, slogans, geographical landmarks, cross streets (etc.) should not be included. If a business has multiple locations, do not add location differentiators unless they’re part of the legal name.  Do not enter the name in all capital letters unless that's the official business name.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Enter the complete, official street address for the business.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Please don’t include extra details, like cross-streets or nearby landmarks.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add suite or office numbers on the separate address line.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PO Boxes are not allowed.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also need to select a category for the business.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Start by thinking of a category you’d like to use, then type in a few letters to see what options appear below.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must choose an existing category - you can’t edit or create them.</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It’s OK if you can’t find the perfect category, just choose something close. </a:t>
            </a:r>
            <a:endParaRPr>
              <a:latin typeface="Open Sans"/>
              <a:ea typeface="Open Sans"/>
              <a:cs typeface="Open Sans"/>
              <a:sym typeface="Open Sans"/>
            </a:endParaRPr>
          </a:p>
          <a:p>
            <a:pPr marL="0" marR="0" lvl="0" indent="0" algn="l" rtl="0">
              <a:spcBef>
                <a:spcPts val="0"/>
              </a:spcBef>
              <a:spcAft>
                <a:spcPts val="0"/>
              </a:spcAft>
              <a:buClr>
                <a:schemeClr val="dk1"/>
              </a:buClr>
              <a:buFont typeface="Arial"/>
              <a:buNone/>
            </a:pPr>
            <a:endParaRPr>
              <a:latin typeface="Open Sans"/>
              <a:ea typeface="Open Sans"/>
              <a:cs typeface="Open Sans"/>
              <a:sym typeface="Open Sans"/>
            </a:endParaRPr>
          </a:p>
          <a:p>
            <a:pPr marL="0" lvl="0" indent="0" rtl="0">
              <a:lnSpc>
                <a:spcPct val="115000"/>
              </a:lnSpc>
              <a:spcBef>
                <a:spcPts val="0"/>
              </a:spcBef>
              <a:spcAft>
                <a:spcPts val="0"/>
              </a:spcAft>
              <a:buClr>
                <a:srgbClr val="000000"/>
              </a:buClr>
              <a:buSzPts val="1100"/>
              <a:buFont typeface="Arial"/>
              <a:buNone/>
            </a:pPr>
            <a:r>
              <a:rPr lang="en-US" b="1">
                <a:solidFill>
                  <a:srgbClr val="FF0000"/>
                </a:solidFill>
                <a:latin typeface="Open Sans"/>
                <a:ea typeface="Open Sans"/>
                <a:cs typeface="Open Sans"/>
                <a:sym typeface="Open Sans"/>
              </a:rPr>
              <a:t>NOTES FOR PRESENTER: </a:t>
            </a:r>
            <a:endParaRPr b="1">
              <a:solidFill>
                <a:srgbClr val="FF0000"/>
              </a:solidFill>
              <a:latin typeface="Open Sans"/>
              <a:ea typeface="Open Sans"/>
              <a:cs typeface="Open Sans"/>
              <a:sym typeface="Open Sans"/>
            </a:endParaRPr>
          </a:p>
          <a:p>
            <a:pPr marL="457200" lvl="0" indent="-317500" rtl="0">
              <a:lnSpc>
                <a:spcPct val="115000"/>
              </a:lnSpc>
              <a:spcBef>
                <a:spcPts val="0"/>
              </a:spcBef>
              <a:spcAft>
                <a:spcPts val="0"/>
              </a:spcAft>
              <a:buClr>
                <a:srgbClr val="FF0000"/>
              </a:buClr>
              <a:buSzPts val="1400"/>
              <a:buFont typeface="Open Sans"/>
              <a:buChar char="●"/>
            </a:pPr>
            <a:r>
              <a:rPr lang="en-US">
                <a:solidFill>
                  <a:srgbClr val="FF0000"/>
                </a:solidFill>
                <a:latin typeface="Open Sans"/>
                <a:ea typeface="Open Sans"/>
                <a:cs typeface="Open Sans"/>
                <a:sym typeface="Open Sans"/>
              </a:rPr>
              <a:t>Businesses that use PO boxes and cannot receive mail at their physical address cannot be verified via the Trusted Verifier App. Instead, submit verification requests at: </a:t>
            </a:r>
            <a:r>
              <a:rPr lang="en-US" u="sng">
                <a:solidFill>
                  <a:srgbClr val="FF0000"/>
                </a:solidFill>
                <a:latin typeface="Open Sans"/>
                <a:ea typeface="Open Sans"/>
                <a:cs typeface="Open Sans"/>
                <a:sym typeface="Open Sans"/>
                <a:hlinkClick r:id="rId3"/>
              </a:rPr>
              <a:t>www.gybo.com/verifymybusiness</a:t>
            </a:r>
            <a:r>
              <a:rPr lang="en-US">
                <a:solidFill>
                  <a:srgbClr val="FF0000"/>
                </a:solidFill>
                <a:latin typeface="Open Sans"/>
                <a:ea typeface="Open Sans"/>
                <a:cs typeface="Open Sans"/>
                <a:sym typeface="Open Sans"/>
              </a:rPr>
              <a:t>. These listings must be manually approved by Google.</a:t>
            </a:r>
            <a:endParaRPr>
              <a:solidFill>
                <a:srgbClr val="FF0000"/>
              </a:solidFill>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p:txBody>
      </p:sp>
      <p:sp>
        <p:nvSpPr>
          <p:cNvPr id="468" name="Shape 46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535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Many local service-area businesses operate out of private homes.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These businesses can still appear on Google Maps without displaying the address or driving directions.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Here’s how you do it.</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At the bottom of the page, look for the section labeled, “I deliver goods and services to my customers at their location.”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Check the radio button labeled “Yes.”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Now you’ll set a service area.</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define the service area by adding cities and ZIP codes, or specifying a radius.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Keep in mind that the service area is intended for a local presence on Google Maps.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It’s not a way to advertise the business nationwide or worldwide.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Even if the business ships products or offers services anywhere, the radius should reflect a local area.</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Google does not have an official recommendation for the size of a service area—it depends.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For example, in a densely populated area, like NYC, the radius might be 5 miles.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In a rural area, the radius might be 100 miles.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Choose a distance that makes sense for your business.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the business has a service area </a:t>
            </a:r>
            <a:r>
              <a:rPr lang="en-US" b="1">
                <a:latin typeface="Open Sans"/>
                <a:ea typeface="Open Sans"/>
                <a:cs typeface="Open Sans"/>
                <a:sym typeface="Open Sans"/>
              </a:rPr>
              <a:t>and </a:t>
            </a:r>
            <a:r>
              <a:rPr lang="en-US">
                <a:latin typeface="Open Sans"/>
                <a:ea typeface="Open Sans"/>
                <a:cs typeface="Open Sans"/>
                <a:sym typeface="Open Sans"/>
              </a:rPr>
              <a:t>a storefront open to customers, check the box labeled “I also serve customers at my business address.”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This allows the address </a:t>
            </a:r>
            <a:r>
              <a:rPr lang="en-US" b="1">
                <a:latin typeface="Open Sans"/>
                <a:ea typeface="Open Sans"/>
                <a:cs typeface="Open Sans"/>
                <a:sym typeface="Open Sans"/>
              </a:rPr>
              <a:t>and</a:t>
            </a:r>
            <a:r>
              <a:rPr lang="en-US">
                <a:latin typeface="Open Sans"/>
                <a:ea typeface="Open Sans"/>
                <a:cs typeface="Open Sans"/>
                <a:sym typeface="Open Sans"/>
              </a:rPr>
              <a:t> the service area to appear on Google Maps.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When you’re done, click “Continue” to go to the next step.</a:t>
            </a:r>
            <a:endParaRPr>
              <a:latin typeface="Open Sans"/>
              <a:ea typeface="Open Sans"/>
              <a:cs typeface="Open Sans"/>
              <a:sym typeface="Open Sans"/>
            </a:endParaRPr>
          </a:p>
          <a:p>
            <a:pPr marL="0" marR="0" lvl="0" indent="0" algn="l" rtl="0">
              <a:spcBef>
                <a:spcPts val="0"/>
              </a:spcBef>
              <a:spcAft>
                <a:spcPts val="0"/>
              </a:spcAft>
              <a:buNone/>
            </a:pPr>
            <a:endParaRPr>
              <a:latin typeface="Open Sans"/>
              <a:ea typeface="Open Sans"/>
              <a:cs typeface="Open Sans"/>
              <a:sym typeface="Open Sans"/>
            </a:endParaRPr>
          </a:p>
        </p:txBody>
      </p:sp>
      <p:sp>
        <p:nvSpPr>
          <p:cNvPr id="485" name="Shape 48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66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4" name="Shape 50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Now, review the information carefully.</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Click the back button to make any corrections.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Review Google’s Terms of Service by clicking on the hyperlink</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everything looks good, check the box to indicate that you are authorized to manage the business information and agree to Google’s Terms of Service.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Then, click “Continue.”</a:t>
            </a:r>
            <a:endParaRPr>
              <a:latin typeface="Open Sans"/>
              <a:ea typeface="Open Sans"/>
              <a:cs typeface="Open Sans"/>
              <a:sym typeface="Open Sans"/>
            </a:endParaRPr>
          </a:p>
          <a:p>
            <a:pPr marL="0" lvl="0" indent="0" rtl="0">
              <a:spcBef>
                <a:spcPts val="0"/>
              </a:spcBef>
              <a:spcAft>
                <a:spcPts val="0"/>
              </a:spcAft>
              <a:buNone/>
            </a:pPr>
            <a:endParaRPr>
              <a:latin typeface="Open Sans"/>
              <a:ea typeface="Open Sans"/>
              <a:cs typeface="Open Sans"/>
              <a:sym typeface="Open Sans"/>
            </a:endParaRPr>
          </a:p>
          <a:p>
            <a:pPr marL="0" marR="0" lvl="0" indent="0" algn="l" rtl="0">
              <a:spcBef>
                <a:spcPts val="0"/>
              </a:spcBef>
              <a:spcAft>
                <a:spcPts val="0"/>
              </a:spcAft>
              <a:buNone/>
            </a:pPr>
            <a:endParaRPr>
              <a:latin typeface="Open Sans"/>
              <a:ea typeface="Open Sans"/>
              <a:cs typeface="Open Sans"/>
              <a:sym typeface="Open Sans"/>
            </a:endParaRPr>
          </a:p>
        </p:txBody>
      </p:sp>
      <p:sp>
        <p:nvSpPr>
          <p:cNvPr id="505" name="Shape 50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79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1" name="Shape 52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Step 5: This starts the verification process, to confirm the business location and your authorization to manage the listing.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Verification options will appear.</a:t>
            </a:r>
            <a:br>
              <a:rPr lang="en-US">
                <a:latin typeface="Open Sans"/>
                <a:ea typeface="Open Sans"/>
                <a:cs typeface="Open Sans"/>
                <a:sym typeface="Open Sans"/>
              </a:rPr>
            </a:br>
            <a:endParaRPr>
              <a:latin typeface="Open Sans"/>
              <a:ea typeface="Open Sans"/>
              <a:cs typeface="Open Sans"/>
              <a:sym typeface="Open Sans"/>
            </a:endParaRPr>
          </a:p>
          <a:p>
            <a:pPr marL="0" lvl="0" indent="0" rtl="0">
              <a:lnSpc>
                <a:spcPct val="115000"/>
              </a:lnSpc>
              <a:spcBef>
                <a:spcPts val="0"/>
              </a:spcBef>
              <a:spcAft>
                <a:spcPts val="0"/>
              </a:spcAft>
              <a:buNone/>
            </a:pPr>
            <a:r>
              <a:rPr lang="en-US" b="1">
                <a:solidFill>
                  <a:srgbClr val="FF0000"/>
                </a:solidFill>
                <a:latin typeface="Open Sans"/>
                <a:ea typeface="Open Sans"/>
                <a:cs typeface="Open Sans"/>
                <a:sym typeface="Open Sans"/>
              </a:rPr>
              <a:t>IF PRESENTER HAS ACCESS TO TRUSTED VERIFIER APP: </a:t>
            </a:r>
            <a:r>
              <a:rPr lang="en-US">
                <a:latin typeface="Open Sans"/>
                <a:ea typeface="Open Sans"/>
                <a:cs typeface="Open Sans"/>
                <a:sym typeface="Open Sans"/>
              </a:rPr>
              <a:t/>
            </a:r>
            <a:br>
              <a:rPr lang="en-US">
                <a:latin typeface="Open Sans"/>
                <a:ea typeface="Open Sans"/>
                <a:cs typeface="Open Sans"/>
                <a:sym typeface="Open Sans"/>
              </a:rPr>
            </a:b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Attending this workshop provides an option available exclusively through Google’s Trusted Verifier program.</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If you have access to the “In Person” verification option; </a:t>
            </a:r>
            <a:r>
              <a:rPr lang="en-US" b="1">
                <a:latin typeface="Open Sans"/>
                <a:ea typeface="Open Sans"/>
                <a:cs typeface="Open Sans"/>
                <a:sym typeface="Open Sans"/>
              </a:rPr>
              <a:t>AND</a:t>
            </a:r>
            <a:r>
              <a:rPr lang="en-US">
                <a:latin typeface="Open Sans"/>
                <a:ea typeface="Open Sans"/>
                <a:cs typeface="Open Sans"/>
                <a:sym typeface="Open Sans"/>
              </a:rPr>
              <a:t> you have one or more of the following </a:t>
            </a:r>
            <a:r>
              <a:rPr lang="en-US" b="1">
                <a:latin typeface="Open Sans"/>
                <a:ea typeface="Open Sans"/>
                <a:cs typeface="Open Sans"/>
                <a:sym typeface="Open Sans"/>
              </a:rPr>
              <a:t>original</a:t>
            </a:r>
            <a:r>
              <a:rPr lang="en-US">
                <a:latin typeface="Open Sans"/>
                <a:ea typeface="Open Sans"/>
                <a:cs typeface="Open Sans"/>
                <a:sym typeface="Open Sans"/>
              </a:rPr>
              <a:t> documents you are eligible:</a:t>
            </a:r>
            <a:endParaRPr>
              <a:latin typeface="Open Sans"/>
              <a:ea typeface="Open Sans"/>
              <a:cs typeface="Open Sans"/>
              <a:sym typeface="Open Sans"/>
            </a:endParaRPr>
          </a:p>
          <a:p>
            <a:pPr marL="914400" lvl="1" indent="-304800" rtl="0">
              <a:lnSpc>
                <a:spcPct val="115000"/>
              </a:lnSpc>
              <a:spcBef>
                <a:spcPts val="0"/>
              </a:spcBef>
              <a:spcAft>
                <a:spcPts val="0"/>
              </a:spcAft>
              <a:buClr>
                <a:schemeClr val="dk1"/>
              </a:buClr>
              <a:buSzPts val="1200"/>
              <a:buFont typeface="Open Sans"/>
              <a:buChar char="○"/>
            </a:pPr>
            <a:r>
              <a:rPr lang="en-US" b="1">
                <a:highlight>
                  <a:schemeClr val="lt1"/>
                </a:highlight>
                <a:latin typeface="Open Sans"/>
                <a:ea typeface="Open Sans"/>
                <a:cs typeface="Open Sans"/>
                <a:sym typeface="Open Sans"/>
              </a:rPr>
              <a:t>Utility bill(s)</a:t>
            </a:r>
            <a:endParaRPr b="1">
              <a:highlight>
                <a:schemeClr val="lt1"/>
              </a:highlight>
              <a:latin typeface="Open Sans"/>
              <a:ea typeface="Open Sans"/>
              <a:cs typeface="Open Sans"/>
              <a:sym typeface="Open Sans"/>
            </a:endParaRPr>
          </a:p>
          <a:p>
            <a:pPr marL="914400" lvl="1" indent="-304800" rtl="0">
              <a:lnSpc>
                <a:spcPct val="115000"/>
              </a:lnSpc>
              <a:spcBef>
                <a:spcPts val="0"/>
              </a:spcBef>
              <a:spcAft>
                <a:spcPts val="0"/>
              </a:spcAft>
              <a:buClr>
                <a:schemeClr val="dk1"/>
              </a:buClr>
              <a:buSzPts val="1200"/>
              <a:buFont typeface="Open Sans"/>
              <a:buChar char="○"/>
            </a:pPr>
            <a:r>
              <a:rPr lang="en-US" b="1">
                <a:highlight>
                  <a:schemeClr val="lt1"/>
                </a:highlight>
                <a:latin typeface="Open Sans"/>
                <a:ea typeface="Open Sans"/>
                <a:cs typeface="Open Sans"/>
                <a:sym typeface="Open Sans"/>
              </a:rPr>
              <a:t>Tax letter(s)</a:t>
            </a:r>
            <a:endParaRPr b="1">
              <a:highlight>
                <a:schemeClr val="lt1"/>
              </a:highlight>
              <a:latin typeface="Open Sans"/>
              <a:ea typeface="Open Sans"/>
              <a:cs typeface="Open Sans"/>
              <a:sym typeface="Open Sans"/>
            </a:endParaRPr>
          </a:p>
          <a:p>
            <a:pPr marL="914400" lvl="1" indent="-304800" rtl="0">
              <a:lnSpc>
                <a:spcPct val="115000"/>
              </a:lnSpc>
              <a:spcBef>
                <a:spcPts val="0"/>
              </a:spcBef>
              <a:spcAft>
                <a:spcPts val="0"/>
              </a:spcAft>
              <a:buClr>
                <a:schemeClr val="dk1"/>
              </a:buClr>
              <a:buSzPts val="1200"/>
              <a:buFont typeface="Open Sans"/>
              <a:buChar char="○"/>
            </a:pPr>
            <a:r>
              <a:rPr lang="en-US" b="1">
                <a:highlight>
                  <a:schemeClr val="lt1"/>
                </a:highlight>
                <a:latin typeface="Open Sans"/>
                <a:ea typeface="Open Sans"/>
                <a:cs typeface="Open Sans"/>
                <a:sym typeface="Open Sans"/>
              </a:rPr>
              <a:t>Business registration certificate(s)</a:t>
            </a:r>
            <a:endParaRPr b="1">
              <a:highlight>
                <a:schemeClr val="lt1"/>
              </a:highlight>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highlight>
                  <a:schemeClr val="lt1"/>
                </a:highlight>
                <a:latin typeface="Open Sans"/>
                <a:ea typeface="Open Sans"/>
                <a:cs typeface="Open Sans"/>
                <a:sym typeface="Open Sans"/>
              </a:rPr>
              <a:t>The documents must show the business name and address.</a:t>
            </a:r>
            <a:endParaRPr>
              <a:highlight>
                <a:schemeClr val="lt1"/>
              </a:highlight>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If you have one of these documents in-hand, doubleclick the sentence that says “How would you like to get your verification code?”</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A dialog box will appear with an “In person” option. Click the button labeled</a:t>
            </a:r>
            <a:r>
              <a:rPr lang="en-US" b="1">
                <a:latin typeface="Open Sans"/>
                <a:ea typeface="Open Sans"/>
                <a:cs typeface="Open Sans"/>
                <a:sym typeface="Open Sans"/>
              </a:rPr>
              <a:t> “Verify”</a:t>
            </a:r>
            <a:r>
              <a:rPr lang="en-US">
                <a:latin typeface="Open Sans"/>
                <a:ea typeface="Open Sans"/>
                <a:cs typeface="Open Sans"/>
                <a:sym typeface="Open Sans"/>
              </a:rPr>
              <a:t> next to the “In person” option.</a:t>
            </a:r>
            <a:endParaRPr>
              <a:latin typeface="Open Sans"/>
              <a:ea typeface="Open Sans"/>
              <a:cs typeface="Open Sans"/>
              <a:sym typeface="Open Sans"/>
            </a:endParaRPr>
          </a:p>
          <a:p>
            <a:pPr marL="0" lvl="0" indent="0" rtl="0">
              <a:lnSpc>
                <a:spcPct val="115000"/>
              </a:lnSpc>
              <a:spcBef>
                <a:spcPts val="0"/>
              </a:spcBef>
              <a:spcAft>
                <a:spcPts val="0"/>
              </a:spcAft>
              <a:buSzPts val="1100"/>
              <a:buNone/>
            </a:pPr>
            <a:endParaRPr>
              <a:latin typeface="Open Sans"/>
              <a:ea typeface="Open Sans"/>
              <a:cs typeface="Open Sans"/>
              <a:sym typeface="Open Sans"/>
            </a:endParaRPr>
          </a:p>
          <a:p>
            <a:pPr marL="0" lvl="0" indent="0" rtl="0">
              <a:lnSpc>
                <a:spcPct val="115000"/>
              </a:lnSpc>
              <a:spcBef>
                <a:spcPts val="0"/>
              </a:spcBef>
              <a:spcAft>
                <a:spcPts val="0"/>
              </a:spcAft>
              <a:buNone/>
            </a:pPr>
            <a:r>
              <a:rPr lang="en-US" b="1">
                <a:solidFill>
                  <a:srgbClr val="FF0000"/>
                </a:solidFill>
                <a:latin typeface="Open Sans"/>
                <a:ea typeface="Open Sans"/>
                <a:cs typeface="Open Sans"/>
                <a:sym typeface="Open Sans"/>
              </a:rPr>
              <a:t>IF PRESENTER DOES NOT HAVE ACCESS TO TRUSTED VERIFIER APP: </a:t>
            </a:r>
            <a:r>
              <a:rPr lang="en-US">
                <a:latin typeface="Open Sans"/>
                <a:ea typeface="Open Sans"/>
                <a:cs typeface="Open Sans"/>
                <a:sym typeface="Open Sans"/>
              </a:rPr>
              <a:t/>
            </a:r>
            <a:br>
              <a:rPr lang="en-US">
                <a:latin typeface="Open Sans"/>
                <a:ea typeface="Open Sans"/>
                <a:cs typeface="Open Sans"/>
                <a:sym typeface="Open Sans"/>
              </a:rPr>
            </a:b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Attending this workshop provides an option available exclusively through Google’s Official City Partners Program.</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You do NOT need to request a postcard, because we will verify you another way.</a:t>
            </a:r>
            <a:endParaRPr>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a:latin typeface="Open Sans"/>
                <a:ea typeface="Open Sans"/>
                <a:cs typeface="Open Sans"/>
                <a:sym typeface="Open Sans"/>
              </a:rPr>
              <a:t>Click the link labeled “Verify later.”</a:t>
            </a:r>
            <a:endParaRPr>
              <a:latin typeface="Open Sans"/>
              <a:ea typeface="Open Sans"/>
              <a:cs typeface="Open Sans"/>
              <a:sym typeface="Open Sans"/>
            </a:endParaRPr>
          </a:p>
          <a:p>
            <a:pPr marL="0" lvl="0" indent="0" rtl="0">
              <a:lnSpc>
                <a:spcPct val="115000"/>
              </a:lnSpc>
              <a:spcBef>
                <a:spcPts val="0"/>
              </a:spcBef>
              <a:spcAft>
                <a:spcPts val="0"/>
              </a:spcAft>
              <a:buSzPts val="1100"/>
              <a:buNone/>
            </a:pPr>
            <a:endParaRPr>
              <a:latin typeface="Open Sans"/>
              <a:ea typeface="Open Sans"/>
              <a:cs typeface="Open Sans"/>
              <a:sym typeface="Open Sans"/>
            </a:endParaRPr>
          </a:p>
          <a:p>
            <a:pPr marL="0" lvl="0" indent="0" rtl="0">
              <a:lnSpc>
                <a:spcPct val="115000"/>
              </a:lnSpc>
              <a:spcBef>
                <a:spcPts val="0"/>
              </a:spcBef>
              <a:spcAft>
                <a:spcPts val="0"/>
              </a:spcAft>
              <a:buSzPts val="1100"/>
              <a:buNone/>
            </a:pPr>
            <a:endParaRPr>
              <a:latin typeface="Open Sans"/>
              <a:ea typeface="Open Sans"/>
              <a:cs typeface="Open Sans"/>
              <a:sym typeface="Open Sans"/>
            </a:endParaRPr>
          </a:p>
          <a:p>
            <a:pPr marL="0" lvl="0" indent="0" rtl="0">
              <a:lnSpc>
                <a:spcPct val="115000"/>
              </a:lnSpc>
              <a:spcBef>
                <a:spcPts val="0"/>
              </a:spcBef>
              <a:spcAft>
                <a:spcPts val="0"/>
              </a:spcAft>
              <a:buSzPts val="1100"/>
              <a:buNone/>
            </a:pPr>
            <a:r>
              <a:rPr lang="en-US" b="1">
                <a:solidFill>
                  <a:srgbClr val="FF0000"/>
                </a:solidFill>
                <a:latin typeface="Open Sans"/>
                <a:ea typeface="Open Sans"/>
                <a:cs typeface="Open Sans"/>
                <a:sym typeface="Open Sans"/>
              </a:rPr>
              <a:t>NOTES FOR TRUSTED VERIFIER/ SPEAKER:</a:t>
            </a:r>
            <a:endParaRPr b="1">
              <a:solidFill>
                <a:srgbClr val="FF0000"/>
              </a:solidFill>
              <a:latin typeface="Open Sans"/>
              <a:ea typeface="Open Sans"/>
              <a:cs typeface="Open Sans"/>
              <a:sym typeface="Open Sans"/>
            </a:endParaRPr>
          </a:p>
          <a:p>
            <a:pPr marL="0" lvl="0" indent="0" rtl="0">
              <a:lnSpc>
                <a:spcPct val="115000"/>
              </a:lnSpc>
              <a:spcBef>
                <a:spcPts val="0"/>
              </a:spcBef>
              <a:spcAft>
                <a:spcPts val="0"/>
              </a:spcAft>
              <a:buSzPts val="1100"/>
              <a:buNone/>
            </a:pP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Some businesses may not qualify for Instant Verification and the “In person” option will be unavailable. In this case, you can offer access to the Expedited Verification option, which is covered in an upcoming slide in this presentation.</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Trusted Verifier MUST be familiar with the acceptable types of documents.</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Copies are </a:t>
            </a:r>
            <a:r>
              <a:rPr lang="en-US" b="1">
                <a:solidFill>
                  <a:srgbClr val="FF0000"/>
                </a:solidFill>
                <a:latin typeface="Open Sans"/>
                <a:ea typeface="Open Sans"/>
                <a:cs typeface="Open Sans"/>
                <a:sym typeface="Open Sans"/>
              </a:rPr>
              <a:t>NOT</a:t>
            </a:r>
            <a:r>
              <a:rPr lang="en-US">
                <a:solidFill>
                  <a:srgbClr val="FF0000"/>
                </a:solidFill>
                <a:latin typeface="Open Sans"/>
                <a:ea typeface="Open Sans"/>
                <a:cs typeface="Open Sans"/>
                <a:sym typeface="Open Sans"/>
              </a:rPr>
              <a:t> acceptable, all documents must be original.</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Business cards are </a:t>
            </a:r>
            <a:r>
              <a:rPr lang="en-US" b="1">
                <a:solidFill>
                  <a:srgbClr val="FF0000"/>
                </a:solidFill>
                <a:latin typeface="Open Sans"/>
                <a:ea typeface="Open Sans"/>
                <a:cs typeface="Open Sans"/>
                <a:sym typeface="Open Sans"/>
              </a:rPr>
              <a:t>NOT</a:t>
            </a:r>
            <a:r>
              <a:rPr lang="en-US">
                <a:solidFill>
                  <a:srgbClr val="FF0000"/>
                </a:solidFill>
                <a:latin typeface="Open Sans"/>
                <a:ea typeface="Open Sans"/>
                <a:cs typeface="Open Sans"/>
                <a:sym typeface="Open Sans"/>
              </a:rPr>
              <a:t> sufficient for verification with the Trusted Verifier app.</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In the absence of required documentation, you should not verify the business using Trusted Verifier. However, the business owner can request verification from the other available methods when applicable: postcard mail verification, phone verification, and Google Search Console verification.</a:t>
            </a:r>
            <a:endParaRPr>
              <a:solidFill>
                <a:srgbClr val="FF0000"/>
              </a:solidFill>
              <a:latin typeface="Open Sans"/>
              <a:ea typeface="Open Sans"/>
              <a:cs typeface="Open Sans"/>
              <a:sym typeface="Open Sans"/>
            </a:endParaRPr>
          </a:p>
          <a:p>
            <a:pPr marL="0" lvl="0" indent="0" rtl="0">
              <a:spcBef>
                <a:spcPts val="0"/>
              </a:spcBef>
              <a:spcAft>
                <a:spcPts val="0"/>
              </a:spcAft>
              <a:buSzPts val="1200"/>
              <a:buNone/>
            </a:pPr>
            <a:endParaRPr>
              <a:latin typeface="Open Sans"/>
              <a:ea typeface="Open Sans"/>
              <a:cs typeface="Open Sans"/>
              <a:sym typeface="Open Sans"/>
            </a:endParaRPr>
          </a:p>
          <a:p>
            <a:pPr marL="0" marR="0" lvl="0" indent="0" algn="l" rtl="0">
              <a:spcBef>
                <a:spcPts val="0"/>
              </a:spcBef>
              <a:spcAft>
                <a:spcPts val="0"/>
              </a:spcAft>
              <a:buNone/>
            </a:pPr>
            <a:endParaRPr/>
          </a:p>
        </p:txBody>
      </p:sp>
      <p:sp>
        <p:nvSpPr>
          <p:cNvPr id="522" name="Shape 52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48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7" name="Shape 54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b="1">
                <a:solidFill>
                  <a:srgbClr val="FF0000"/>
                </a:solidFill>
                <a:latin typeface="Open Sans"/>
                <a:ea typeface="Open Sans"/>
                <a:cs typeface="Open Sans"/>
                <a:sym typeface="Open Sans"/>
              </a:rPr>
              <a:t>IF PRESENTER HAS ACCESS TO TRUSTED VERIFIER APP: </a:t>
            </a:r>
            <a:endParaRPr b="1">
              <a:solidFill>
                <a:srgbClr val="FF0000"/>
              </a:solidFill>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After clicking “Verify” you should see a QR code.</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Please stay on this screen until an Official City Partner with the Trusted Verifier app comes around scan your barcode.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 Trusted Verifier needs to review the documents you brought to the session to confirm your business name, location, and your authorization to manage it.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 don’t have one of these documents with you today, again, no worries. We can still help you verify your business another way.</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Let’s assume you have the required documentation and everything looks good.</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Once the Trusted Verifier scans your barcode, click “Done.”</a:t>
            </a:r>
            <a:br>
              <a:rPr lang="en-US">
                <a:latin typeface="Open Sans"/>
                <a:ea typeface="Open Sans"/>
                <a:cs typeface="Open Sans"/>
                <a:sym typeface="Open Sans"/>
              </a:rPr>
            </a:br>
            <a:r>
              <a:rPr lang="en-US">
                <a:latin typeface="Open Sans"/>
                <a:ea typeface="Open Sans"/>
                <a:cs typeface="Open Sans"/>
                <a:sym typeface="Open Sans"/>
              </a:rPr>
              <a:t/>
            </a:r>
            <a:br>
              <a:rPr lang="en-US">
                <a:latin typeface="Open Sans"/>
                <a:ea typeface="Open Sans"/>
                <a:cs typeface="Open Sans"/>
                <a:sym typeface="Open Sans"/>
              </a:rPr>
            </a:br>
            <a:endParaRPr>
              <a:latin typeface="Open Sans"/>
              <a:ea typeface="Open Sans"/>
              <a:cs typeface="Open Sans"/>
              <a:sym typeface="Open Sans"/>
            </a:endParaRPr>
          </a:p>
          <a:p>
            <a:pPr marL="0" lvl="0" indent="0" rtl="0">
              <a:lnSpc>
                <a:spcPct val="115000"/>
              </a:lnSpc>
              <a:spcBef>
                <a:spcPts val="0"/>
              </a:spcBef>
              <a:spcAft>
                <a:spcPts val="0"/>
              </a:spcAft>
              <a:buNone/>
            </a:pPr>
            <a:r>
              <a:rPr lang="en-US" b="1">
                <a:solidFill>
                  <a:srgbClr val="FF0000"/>
                </a:solidFill>
                <a:latin typeface="Open Sans"/>
                <a:ea typeface="Open Sans"/>
                <a:cs typeface="Open Sans"/>
                <a:sym typeface="Open Sans"/>
              </a:rPr>
              <a:t>NOTES FOR SPEAKER:</a:t>
            </a:r>
            <a:endParaRPr>
              <a:latin typeface="Open Sans"/>
              <a:ea typeface="Open Sans"/>
              <a:cs typeface="Open Sans"/>
              <a:sym typeface="Open Sans"/>
            </a:endParaRPr>
          </a:p>
          <a:p>
            <a:pPr marL="457200" lvl="0" indent="-317500" rtl="0">
              <a:spcBef>
                <a:spcPts val="0"/>
              </a:spcBef>
              <a:spcAft>
                <a:spcPts val="0"/>
              </a:spcAft>
              <a:buClr>
                <a:srgbClr val="FF0000"/>
              </a:buClr>
              <a:buSzPts val="1400"/>
              <a:buFont typeface="Open Sans"/>
              <a:buChar char="●"/>
            </a:pPr>
            <a:r>
              <a:rPr lang="en-US">
                <a:solidFill>
                  <a:srgbClr val="FF0000"/>
                </a:solidFill>
                <a:latin typeface="Open Sans"/>
                <a:ea typeface="Open Sans"/>
                <a:cs typeface="Open Sans"/>
                <a:sym typeface="Open Sans"/>
              </a:rPr>
              <a:t>Once the QR code is read and the verification has completed (Verified icon), or is in progress (clock icon), the user will click on the “Done” button in the window displaying the QR code. In the next window, the user will click on Continue.</a:t>
            </a:r>
            <a:endParaRPr>
              <a:solidFill>
                <a:srgbClr val="FF0000"/>
              </a:solidFill>
              <a:latin typeface="Open Sans"/>
              <a:ea typeface="Open Sans"/>
              <a:cs typeface="Open Sans"/>
              <a:sym typeface="Open Sans"/>
            </a:endParaRPr>
          </a:p>
          <a:p>
            <a:pPr marL="457200" lvl="0" indent="-317500" rtl="0">
              <a:spcBef>
                <a:spcPts val="0"/>
              </a:spcBef>
              <a:spcAft>
                <a:spcPts val="0"/>
              </a:spcAft>
              <a:buClr>
                <a:srgbClr val="FF0000"/>
              </a:buClr>
              <a:buSzPts val="1400"/>
              <a:buFont typeface="Open Sans"/>
              <a:buChar char="●"/>
            </a:pPr>
            <a:r>
              <a:rPr lang="en-US">
                <a:solidFill>
                  <a:srgbClr val="FF0000"/>
                </a:solidFill>
                <a:latin typeface="Open Sans"/>
                <a:ea typeface="Open Sans"/>
                <a:cs typeface="Open Sans"/>
                <a:sym typeface="Open Sans"/>
              </a:rPr>
              <a:t>If the listing has been successfully verified and has the Verified icon in the Trusted Verifier application, the user can go to their Google My Business page and confirm it displays the business as verified. </a:t>
            </a:r>
            <a:endParaRPr>
              <a:latin typeface="Open Sans"/>
              <a:ea typeface="Open Sans"/>
              <a:cs typeface="Open Sans"/>
              <a:sym typeface="Open Sans"/>
            </a:endParaRPr>
          </a:p>
        </p:txBody>
      </p:sp>
      <p:sp>
        <p:nvSpPr>
          <p:cNvPr id="548" name="Shape 5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490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564" name="Shape 56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If you do not have verification document with you, here’s another way to verify your business: the expedited form</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access the form at gybo.com/onthemap</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US" b="1">
                <a:latin typeface="Open Sans"/>
                <a:ea typeface="Open Sans"/>
                <a:cs typeface="Open Sans"/>
                <a:sym typeface="Open Sans"/>
              </a:rPr>
              <a:t>Make sure that the Google username is the same email address you signed in with to create the listing. You must enter the complete email address.</a:t>
            </a:r>
            <a:endParaRPr b="1">
              <a:latin typeface="Open Sans"/>
              <a:ea typeface="Open Sans"/>
              <a:cs typeface="Open Sans"/>
              <a:sym typeface="Open Sans"/>
            </a:endParaRPr>
          </a:p>
        </p:txBody>
      </p:sp>
      <p:sp>
        <p:nvSpPr>
          <p:cNvPr id="565" name="Shape 565"/>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Font typeface="Arial"/>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74420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Font typeface="Open Sans"/>
              <a:buChar char="●"/>
            </a:pPr>
            <a:r>
              <a:rPr lang="en-US">
                <a:latin typeface="Open Sans"/>
                <a:ea typeface="Open Sans"/>
                <a:cs typeface="Open Sans"/>
                <a:sym typeface="Open Sans"/>
              </a:rPr>
              <a:t>Let’s take a look inside Google My Business to see what you can do.</a:t>
            </a:r>
            <a:endParaRPr>
              <a:latin typeface="Open Sans"/>
              <a:ea typeface="Open Sans"/>
              <a:cs typeface="Open Sans"/>
              <a:sym typeface="Open Sans"/>
            </a:endParaRPr>
          </a:p>
          <a:p>
            <a:pPr marL="0" lvl="0" indent="0" rtl="0">
              <a:spcBef>
                <a:spcPts val="0"/>
              </a:spcBef>
              <a:spcAft>
                <a:spcPts val="0"/>
              </a:spcAft>
              <a:buNone/>
            </a:pPr>
            <a:endParaRPr b="1">
              <a:solidFill>
                <a:srgbClr val="222222"/>
              </a:solidFill>
              <a:latin typeface="Open Sans"/>
              <a:ea typeface="Open Sans"/>
              <a:cs typeface="Open Sans"/>
              <a:sym typeface="Open Sans"/>
            </a:endParaRPr>
          </a:p>
        </p:txBody>
      </p:sp>
      <p:sp>
        <p:nvSpPr>
          <p:cNvPr id="577" name="Shape 57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2838670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2" name="Shape 58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SzPts val="1200"/>
              <a:buFont typeface="Open Sans"/>
              <a:buChar char="●"/>
            </a:pPr>
            <a:r>
              <a:rPr lang="en-US" i="0" u="none" strike="noStrike" cap="none">
                <a:solidFill>
                  <a:srgbClr val="000000"/>
                </a:solidFill>
                <a:latin typeface="Open Sans"/>
                <a:ea typeface="Open Sans"/>
                <a:cs typeface="Open Sans"/>
                <a:sym typeface="Open Sans"/>
              </a:rPr>
              <a:t>This is the Google My Business dashboard</a:t>
            </a:r>
            <a:r>
              <a:rPr lang="en-US">
                <a:solidFill>
                  <a:srgbClr val="000000"/>
                </a:solidFill>
                <a:latin typeface="Open Sans"/>
                <a:ea typeface="Open Sans"/>
                <a:cs typeface="Open Sans"/>
                <a:sym typeface="Open Sans"/>
              </a:rPr>
              <a:t>, where you can review and manage your business info.</a:t>
            </a:r>
            <a:endParaRPr>
              <a:solidFill>
                <a:srgbClr val="000000"/>
              </a:solidFill>
              <a:latin typeface="Open Sans"/>
              <a:ea typeface="Open Sans"/>
              <a:cs typeface="Open Sans"/>
              <a:sym typeface="Open Sans"/>
            </a:endParaRPr>
          </a:p>
          <a:p>
            <a:pPr marL="457200" lvl="0" indent="-304800" rtl="0">
              <a:spcBef>
                <a:spcPts val="0"/>
              </a:spcBef>
              <a:spcAft>
                <a:spcPts val="0"/>
              </a:spcAft>
              <a:buSzPts val="1200"/>
              <a:buFont typeface="Open Sans"/>
              <a:buChar char="●"/>
            </a:pPr>
            <a:r>
              <a:rPr lang="en-US">
                <a:solidFill>
                  <a:srgbClr val="000000"/>
                </a:solidFill>
                <a:latin typeface="Open Sans"/>
                <a:ea typeface="Open Sans"/>
                <a:cs typeface="Open Sans"/>
                <a:sym typeface="Open Sans"/>
              </a:rPr>
              <a:t>It’s critical to keep your address, hours, and other business information accurate and up-to-date because people look to Google to 2x find that info. </a:t>
            </a:r>
            <a:endParaRPr b="1">
              <a:solidFill>
                <a:srgbClr val="000000"/>
              </a:solidFill>
              <a:latin typeface="Open Sans"/>
              <a:ea typeface="Open Sans"/>
              <a:cs typeface="Open Sans"/>
              <a:sym typeface="Open Sans"/>
            </a:endParaRPr>
          </a:p>
          <a:p>
            <a:pPr marL="457200" lvl="0" indent="-304800" rtl="0">
              <a:spcBef>
                <a:spcPts val="0"/>
              </a:spcBef>
              <a:spcAft>
                <a:spcPts val="0"/>
              </a:spcAft>
              <a:buSzPts val="1200"/>
              <a:buFont typeface="Open Sans"/>
              <a:buChar char="●"/>
            </a:pPr>
            <a:r>
              <a:rPr lang="en-US">
                <a:solidFill>
                  <a:srgbClr val="000000"/>
                </a:solidFill>
                <a:latin typeface="Open Sans"/>
                <a:ea typeface="Open Sans"/>
                <a:cs typeface="Open Sans"/>
                <a:sym typeface="Open Sans"/>
              </a:rPr>
              <a:t>Keep your listing well-maintained by adding all the business info you can, including hours of operations and photos. Encourage happy customers to leave reviews, and respond to them via Google My Business.</a:t>
            </a:r>
            <a:endParaRPr>
              <a:solidFill>
                <a:srgbClr val="000000"/>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US">
                <a:latin typeface="Open Sans"/>
                <a:ea typeface="Open Sans"/>
                <a:cs typeface="Open Sans"/>
                <a:sym typeface="Open Sans"/>
              </a:rPr>
              <a:t>Some business categories offer the option to add additional information, like links to restaurant menus and the option to make reservations. Check your listing to see what’s available.</a:t>
            </a:r>
            <a:endParaRPr>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US" sz="1200" i="0" u="none" strike="noStrike" cap="none">
                <a:solidFill>
                  <a:schemeClr val="dk1"/>
                </a:solidFill>
                <a:latin typeface="Open Sans"/>
                <a:ea typeface="Open Sans"/>
                <a:cs typeface="Open Sans"/>
                <a:sym typeface="Open Sans"/>
              </a:rPr>
              <a:t>In the center area you can see the information you entered when you created the listing a few moments ago</a:t>
            </a:r>
            <a:r>
              <a:rPr lang="en-US">
                <a:latin typeface="Open Sans"/>
                <a:ea typeface="Open Sans"/>
                <a:cs typeface="Open Sans"/>
                <a:sym typeface="Open Sans"/>
              </a:rPr>
              <a:t>.</a:t>
            </a:r>
            <a:endParaRPr>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US" sz="1200" i="0" u="none" strike="noStrike" cap="none">
                <a:solidFill>
                  <a:schemeClr val="dk1"/>
                </a:solidFill>
                <a:latin typeface="Open Sans"/>
                <a:ea typeface="Open Sans"/>
                <a:cs typeface="Open Sans"/>
                <a:sym typeface="Open Sans"/>
              </a:rPr>
              <a:t>To make changes, click the “Edit” button or “</a:t>
            </a:r>
            <a:r>
              <a:rPr lang="en-US">
                <a:latin typeface="Open Sans"/>
                <a:ea typeface="Open Sans"/>
                <a:cs typeface="Open Sans"/>
                <a:sym typeface="Open Sans"/>
              </a:rPr>
              <a:t>Info</a:t>
            </a:r>
            <a:r>
              <a:rPr lang="en-US" sz="1200" i="0" u="none" strike="noStrike" cap="none">
                <a:solidFill>
                  <a:schemeClr val="dk1"/>
                </a:solidFill>
                <a:latin typeface="Open Sans"/>
                <a:ea typeface="Open Sans"/>
                <a:cs typeface="Open Sans"/>
                <a:sym typeface="Open Sans"/>
              </a:rPr>
              <a:t>” link in </a:t>
            </a:r>
            <a:r>
              <a:rPr lang="en-US">
                <a:latin typeface="Open Sans"/>
                <a:ea typeface="Open Sans"/>
                <a:cs typeface="Open Sans"/>
                <a:sym typeface="Open Sans"/>
              </a:rPr>
              <a:t>the side</a:t>
            </a:r>
            <a:r>
              <a:rPr lang="en-US" sz="1200" i="0" u="none" strike="noStrike" cap="none">
                <a:solidFill>
                  <a:schemeClr val="dk1"/>
                </a:solidFill>
                <a:latin typeface="Open Sans"/>
                <a:ea typeface="Open Sans"/>
                <a:cs typeface="Open Sans"/>
                <a:sym typeface="Open Sans"/>
              </a:rPr>
              <a:t> navigation.</a:t>
            </a:r>
            <a:endParaRPr>
              <a:latin typeface="Open Sans"/>
              <a:ea typeface="Open Sans"/>
              <a:cs typeface="Open Sans"/>
              <a:sym typeface="Open Sans"/>
            </a:endParaRPr>
          </a:p>
          <a:p>
            <a:pPr marL="0" marR="0" lvl="0" indent="0" algn="l" rtl="0">
              <a:spcBef>
                <a:spcPts val="0"/>
              </a:spcBef>
              <a:spcAft>
                <a:spcPts val="0"/>
              </a:spcAft>
              <a:buNone/>
            </a:pPr>
            <a:endParaRPr>
              <a:latin typeface="Open Sans"/>
              <a:ea typeface="Open Sans"/>
              <a:cs typeface="Open Sans"/>
              <a:sym typeface="Open Sans"/>
            </a:endParaRPr>
          </a:p>
          <a:p>
            <a:pPr marL="0" marR="0" lvl="0" indent="0" algn="l" rtl="0">
              <a:spcBef>
                <a:spcPts val="0"/>
              </a:spcBef>
              <a:spcAft>
                <a:spcPts val="0"/>
              </a:spcAft>
              <a:buNone/>
            </a:pPr>
            <a:r>
              <a:rPr lang="en-US">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0"/>
              </a:spcBef>
              <a:spcAft>
                <a:spcPts val="0"/>
              </a:spcAft>
              <a:buNone/>
            </a:pPr>
            <a:endParaRPr>
              <a:solidFill>
                <a:srgbClr val="000000"/>
              </a:solidFill>
              <a:latin typeface="Open Sans"/>
              <a:ea typeface="Open Sans"/>
              <a:cs typeface="Open Sans"/>
              <a:sym typeface="Open Sans"/>
            </a:endParaRPr>
          </a:p>
          <a:p>
            <a:pPr marL="457200" lvl="0" indent="-304800" rtl="0">
              <a:spcBef>
                <a:spcPts val="0"/>
              </a:spcBef>
              <a:spcAft>
                <a:spcPts val="0"/>
              </a:spcAft>
              <a:buSzPts val="1200"/>
              <a:buFont typeface="Open Sans"/>
              <a:buAutoNum type="arabicPeriod"/>
            </a:pPr>
            <a:r>
              <a:rPr lang="en-US">
                <a:solidFill>
                  <a:srgbClr val="000000"/>
                </a:solidFill>
                <a:highlight>
                  <a:schemeClr val="lt1"/>
                </a:highlight>
                <a:latin typeface="Open Sans"/>
                <a:ea typeface="Open Sans"/>
                <a:cs typeface="Open Sans"/>
                <a:sym typeface="Open Sans"/>
              </a:rPr>
              <a:t>Google/Oxera, </a:t>
            </a:r>
            <a:r>
              <a:rPr lang="en-US" u="sng">
                <a:solidFill>
                  <a:srgbClr val="000000"/>
                </a:solidFill>
                <a:highlight>
                  <a:schemeClr val="lt1"/>
                </a:highlight>
                <a:latin typeface="Open Sans"/>
                <a:ea typeface="Open Sans"/>
                <a:cs typeface="Open Sans"/>
                <a:sym typeface="Open Sans"/>
                <a:hlinkClick r:id="rId3"/>
              </a:rPr>
              <a:t>The Benefits of Complete Business Listings</a:t>
            </a:r>
            <a:r>
              <a:rPr lang="en-US">
                <a:solidFill>
                  <a:srgbClr val="000000"/>
                </a:solidFill>
                <a:highlight>
                  <a:schemeClr val="lt1"/>
                </a:highlight>
                <a:latin typeface="Open Sans"/>
                <a:ea typeface="Open Sans"/>
                <a:cs typeface="Open Sans"/>
                <a:sym typeface="Open Sans"/>
              </a:rPr>
              <a:t>, Dec 2014</a:t>
            </a:r>
            <a:endParaRPr>
              <a:solidFill>
                <a:srgbClr val="000000"/>
              </a:solidFill>
              <a:latin typeface="Open Sans"/>
              <a:ea typeface="Open Sans"/>
              <a:cs typeface="Open Sans"/>
              <a:sym typeface="Open Sans"/>
            </a:endParaRPr>
          </a:p>
          <a:p>
            <a:pPr marL="457200" lvl="0" indent="-304800" rtl="0">
              <a:spcBef>
                <a:spcPts val="0"/>
              </a:spcBef>
              <a:spcAft>
                <a:spcPts val="0"/>
              </a:spcAft>
              <a:buSzPts val="1200"/>
              <a:buFont typeface="Open Sans"/>
              <a:buAutoNum type="arabicPeriod"/>
            </a:pPr>
            <a:r>
              <a:rPr lang="en-US">
                <a:solidFill>
                  <a:srgbClr val="000000"/>
                </a:solidFill>
                <a:highlight>
                  <a:schemeClr val="lt1"/>
                </a:highlight>
                <a:latin typeface="Open Sans"/>
                <a:ea typeface="Open Sans"/>
                <a:cs typeface="Open Sans"/>
                <a:sym typeface="Open Sans"/>
              </a:rPr>
              <a:t>Ipsos MORI, </a:t>
            </a:r>
            <a:r>
              <a:rPr lang="en-US" u="sng">
                <a:solidFill>
                  <a:srgbClr val="000000"/>
                </a:solidFill>
                <a:highlight>
                  <a:schemeClr val="lt1"/>
                </a:highlight>
                <a:latin typeface="Open Sans"/>
                <a:ea typeface="Open Sans"/>
                <a:cs typeface="Open Sans"/>
                <a:sym typeface="Open Sans"/>
                <a:hlinkClick r:id="rId4"/>
              </a:rPr>
              <a:t>Impact of Search Listings for Local Businesses</a:t>
            </a:r>
            <a:r>
              <a:rPr lang="en-US">
                <a:solidFill>
                  <a:srgbClr val="000000"/>
                </a:solidFill>
                <a:highlight>
                  <a:schemeClr val="lt1"/>
                </a:highlight>
                <a:latin typeface="Open Sans"/>
                <a:ea typeface="Open Sans"/>
                <a:cs typeface="Open Sans"/>
                <a:sym typeface="Open Sans"/>
              </a:rPr>
              <a:t>, Aug 2014</a:t>
            </a:r>
            <a:endParaRPr>
              <a:solidFill>
                <a:srgbClr val="000000"/>
              </a:solidFill>
              <a:latin typeface="Open Sans"/>
              <a:ea typeface="Open Sans"/>
              <a:cs typeface="Open Sans"/>
              <a:sym typeface="Open Sans"/>
            </a:endParaRPr>
          </a:p>
          <a:p>
            <a:pPr marL="0" marR="0" lvl="0" indent="0" algn="l" rtl="0">
              <a:spcBef>
                <a:spcPts val="0"/>
              </a:spcBef>
              <a:spcAft>
                <a:spcPts val="0"/>
              </a:spcAft>
              <a:buNone/>
            </a:pPr>
            <a:endParaRPr>
              <a:latin typeface="Open Sans"/>
              <a:ea typeface="Open Sans"/>
              <a:cs typeface="Open Sans"/>
              <a:sym typeface="Open Sans"/>
            </a:endParaRPr>
          </a:p>
        </p:txBody>
      </p:sp>
      <p:sp>
        <p:nvSpPr>
          <p:cNvPr id="583" name="Shape 58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14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594" name="Shape 59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If you prefer to use your smartphone, you can also make updates with the free </a:t>
            </a:r>
            <a:r>
              <a:rPr lang="en-US" sz="1200" i="0" u="none" strike="noStrike" cap="none">
                <a:solidFill>
                  <a:schemeClr val="dk1"/>
                </a:solidFill>
                <a:latin typeface="Open Sans"/>
                <a:ea typeface="Open Sans"/>
                <a:cs typeface="Open Sans"/>
                <a:sym typeface="Open Sans"/>
              </a:rPr>
              <a:t>Google My Business</a:t>
            </a:r>
            <a:r>
              <a:rPr lang="en-US">
                <a:latin typeface="Open Sans"/>
                <a:ea typeface="Open Sans"/>
                <a:cs typeface="Open Sans"/>
                <a:sym typeface="Open Sans"/>
              </a:rPr>
              <a:t>,</a:t>
            </a:r>
            <a:r>
              <a:rPr lang="en-US" sz="1200" i="0" u="none" strike="noStrike" cap="none">
                <a:solidFill>
                  <a:schemeClr val="dk1"/>
                </a:solidFill>
                <a:latin typeface="Open Sans"/>
                <a:ea typeface="Open Sans"/>
                <a:cs typeface="Open Sans"/>
                <a:sym typeface="Open Sans"/>
              </a:rPr>
              <a:t> app available for Android and Apple devices.</a:t>
            </a:r>
            <a:endParaRPr>
              <a:latin typeface="Open Sans"/>
              <a:ea typeface="Open Sans"/>
              <a:cs typeface="Open Sans"/>
              <a:sym typeface="Open Sans"/>
            </a:endParaRPr>
          </a:p>
          <a:p>
            <a:pPr marL="171450" marR="0" lvl="0" indent="-171450" algn="l"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You can d</a:t>
            </a:r>
            <a:r>
              <a:rPr lang="en-US" sz="1200" i="0" u="none" strike="noStrike" cap="none">
                <a:solidFill>
                  <a:schemeClr val="dk1"/>
                </a:solidFill>
                <a:latin typeface="Open Sans"/>
                <a:ea typeface="Open Sans"/>
                <a:cs typeface="Open Sans"/>
                <a:sym typeface="Open Sans"/>
              </a:rPr>
              <a:t>ownload the app at Google Play (play.google.com) or the iTunes Store (apple.com/itunes)</a:t>
            </a:r>
            <a:endParaRPr>
              <a:latin typeface="Open Sans"/>
              <a:ea typeface="Open Sans"/>
              <a:cs typeface="Open Sans"/>
              <a:sym typeface="Open Sans"/>
            </a:endParaRPr>
          </a:p>
          <a:p>
            <a:pPr marL="171450" marR="0" lvl="0" indent="-9525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71450" marR="0" lvl="0" indent="-9525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95" name="Shape 595"/>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Font typeface="Arial"/>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00298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Take a look at this example, “Dandelion Chocolate” in San Francisco, California.</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see how their business details appear on this search engine results page.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Creating a business listing helps you control the details Google displays, so they’re up-to-date and consistent across Search and Maps.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It won’t guarantee that your business will appear in the search results, but it can help.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Google My Business doesn’t replace a business website, but it can help your listing stand out in the search results and on the Map, and send potential customers to your site.</a:t>
            </a:r>
            <a:endParaRPr b="1">
              <a:latin typeface="Open Sans"/>
              <a:ea typeface="Open Sans"/>
              <a:cs typeface="Open Sans"/>
              <a:sym typeface="Open Sans"/>
            </a:endParaRPr>
          </a:p>
          <a:p>
            <a:pPr marL="0" lvl="0" indent="0" rtl="0">
              <a:spcBef>
                <a:spcPts val="0"/>
              </a:spcBef>
              <a:spcAft>
                <a:spcPts val="0"/>
              </a:spcAft>
              <a:buNone/>
            </a:pPr>
            <a:endParaRPr/>
          </a:p>
        </p:txBody>
      </p:sp>
      <p:sp>
        <p:nvSpPr>
          <p:cNvPr id="341" name="Shape 34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303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8" name="Shape 60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latin typeface="Open Sans"/>
              <a:ea typeface="Open Sans"/>
              <a:cs typeface="Open Sans"/>
              <a:sym typeface="Open Sans"/>
            </a:endParaRPr>
          </a:p>
        </p:txBody>
      </p:sp>
      <p:sp>
        <p:nvSpPr>
          <p:cNvPr id="609" name="Shape 60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2480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8" name="Shape 61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spcBef>
                <a:spcPts val="0"/>
              </a:spcBef>
              <a:spcAft>
                <a:spcPts val="0"/>
              </a:spcAft>
              <a:buSzPts val="1400"/>
              <a:buFont typeface="Open Sans"/>
              <a:buChar char="●"/>
            </a:pPr>
            <a:r>
              <a:rPr lang="en-US">
                <a:latin typeface="Open Sans"/>
                <a:ea typeface="Open Sans"/>
                <a:cs typeface="Open Sans"/>
                <a:sym typeface="Open Sans"/>
              </a:rPr>
              <a:t>I’ve already mentioned adding business operating hours. </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You can edit them within the Google My Business dashboard.</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It’s important because </a:t>
            </a:r>
            <a:r>
              <a:rPr lang="en-US" b="1">
                <a:latin typeface="Open Sans"/>
                <a:ea typeface="Open Sans"/>
                <a:cs typeface="Open Sans"/>
                <a:sym typeface="Open Sans"/>
              </a:rPr>
              <a:t>40%</a:t>
            </a:r>
            <a:r>
              <a:rPr lang="en-US">
                <a:latin typeface="Open Sans"/>
                <a:ea typeface="Open Sans"/>
                <a:cs typeface="Open Sans"/>
                <a:sym typeface="Open Sans"/>
              </a:rPr>
              <a:t> of local business searchers want to find hours of operation.  Source: </a:t>
            </a:r>
            <a:r>
              <a:rPr lang="en-US" u="sng">
                <a:latin typeface="Open Sans"/>
                <a:ea typeface="Open Sans"/>
                <a:cs typeface="Open Sans"/>
                <a:sym typeface="Open Sans"/>
                <a:hlinkClick r:id="rId3"/>
              </a:rPr>
              <a:t>Google Consumer Barometer</a:t>
            </a:r>
            <a:r>
              <a:rPr lang="en-US">
                <a:latin typeface="Open Sans"/>
                <a:ea typeface="Open Sans"/>
                <a:cs typeface="Open Sans"/>
                <a:sym typeface="Open Sans"/>
              </a:rPr>
              <a:t>, April 2017</a:t>
            </a:r>
            <a:endParaRPr>
              <a:latin typeface="Open Sans"/>
              <a:ea typeface="Open Sans"/>
              <a:cs typeface="Open Sans"/>
              <a:sym typeface="Open Sans"/>
            </a:endParaRPr>
          </a:p>
          <a:p>
            <a:pPr marL="0" lvl="0" indent="0" rtl="0">
              <a:spcBef>
                <a:spcPts val="0"/>
              </a:spcBef>
              <a:spcAft>
                <a:spcPts val="0"/>
              </a:spcAft>
              <a:buNone/>
            </a:pP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And, if your</a:t>
            </a:r>
            <a:r>
              <a:rPr lang="en-US" sz="1200">
                <a:solidFill>
                  <a:schemeClr val="dk1"/>
                </a:solidFill>
                <a:latin typeface="Open Sans"/>
                <a:ea typeface="Open Sans"/>
                <a:cs typeface="Open Sans"/>
                <a:sym typeface="Open Sans"/>
              </a:rPr>
              <a:t> businesses ha</a:t>
            </a:r>
            <a:r>
              <a:rPr lang="en-US">
                <a:latin typeface="Open Sans"/>
                <a:ea typeface="Open Sans"/>
                <a:cs typeface="Open Sans"/>
                <a:sym typeface="Open Sans"/>
              </a:rPr>
              <a:t>s</a:t>
            </a:r>
            <a:r>
              <a:rPr lang="en-US" sz="1200">
                <a:solidFill>
                  <a:schemeClr val="dk1"/>
                </a:solidFill>
                <a:latin typeface="Open Sans"/>
                <a:ea typeface="Open Sans"/>
                <a:cs typeface="Open Sans"/>
                <a:sym typeface="Open Sans"/>
              </a:rPr>
              <a:t> special hours </a:t>
            </a:r>
            <a:r>
              <a:rPr lang="en-US">
                <a:latin typeface="Open Sans"/>
                <a:ea typeface="Open Sans"/>
                <a:cs typeface="Open Sans"/>
                <a:sym typeface="Open Sans"/>
              </a:rPr>
              <a:t>throughout the year (like for holidays when you’re closed, or extending hours), you can also specify particular dates and</a:t>
            </a:r>
            <a:r>
              <a:rPr lang="en-US" sz="1200">
                <a:solidFill>
                  <a:schemeClr val="dk1"/>
                </a:solidFill>
                <a:latin typeface="Open Sans"/>
                <a:ea typeface="Open Sans"/>
                <a:cs typeface="Open Sans"/>
                <a:sym typeface="Open Sans"/>
              </a:rPr>
              <a:t> </a:t>
            </a:r>
            <a:r>
              <a:rPr lang="en-US">
                <a:latin typeface="Open Sans"/>
                <a:ea typeface="Open Sans"/>
                <a:cs typeface="Open Sans"/>
                <a:sym typeface="Open Sans"/>
              </a:rPr>
              <a:t>help shoppers know </a:t>
            </a:r>
            <a:r>
              <a:rPr lang="en-US" sz="1200">
                <a:solidFill>
                  <a:schemeClr val="dk1"/>
                </a:solidFill>
                <a:latin typeface="Open Sans"/>
                <a:ea typeface="Open Sans"/>
                <a:cs typeface="Open Sans"/>
                <a:sym typeface="Open Sans"/>
              </a:rPr>
              <a:t>when you’re open for business.</a:t>
            </a:r>
            <a:endParaRPr sz="1200">
              <a:solidFill>
                <a:schemeClr val="dk1"/>
              </a:solidFill>
              <a:latin typeface="Open Sans"/>
              <a:ea typeface="Open Sans"/>
              <a:cs typeface="Open Sans"/>
              <a:sym typeface="Open Sans"/>
            </a:endParaRPr>
          </a:p>
          <a:p>
            <a:pPr marL="0" lvl="0" indent="0" rtl="0">
              <a:lnSpc>
                <a:spcPct val="115000"/>
              </a:lnSpc>
              <a:spcBef>
                <a:spcPts val="0"/>
              </a:spcBef>
              <a:spcAft>
                <a:spcPts val="0"/>
              </a:spcAft>
              <a:buNone/>
            </a:pPr>
            <a:endParaRPr>
              <a:solidFill>
                <a:srgbClr val="FF0000"/>
              </a:solidFill>
              <a:latin typeface="Roboto"/>
              <a:ea typeface="Roboto"/>
              <a:cs typeface="Roboto"/>
              <a:sym typeface="Roboto"/>
            </a:endParaRPr>
          </a:p>
        </p:txBody>
      </p:sp>
      <p:sp>
        <p:nvSpPr>
          <p:cNvPr id="619" name="Shape 61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0096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0" name="Shape 65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SzPts val="1200"/>
              <a:buFont typeface="Open Sans"/>
              <a:buChar char="●"/>
            </a:pPr>
            <a:r>
              <a:rPr lang="en-US">
                <a:solidFill>
                  <a:srgbClr val="000000"/>
                </a:solidFill>
                <a:latin typeface="Open Sans"/>
                <a:ea typeface="Open Sans"/>
                <a:cs typeface="Open Sans"/>
                <a:sym typeface="Open Sans"/>
              </a:rPr>
              <a:t>Adding business photo can </a:t>
            </a:r>
            <a:r>
              <a:rPr lang="en-US" i="0" u="none" strike="noStrike" cap="none">
                <a:solidFill>
                  <a:srgbClr val="000000"/>
                </a:solidFill>
                <a:latin typeface="Open Sans"/>
                <a:ea typeface="Open Sans"/>
                <a:cs typeface="Open Sans"/>
                <a:sym typeface="Open Sans"/>
              </a:rPr>
              <a:t>help your business </a:t>
            </a:r>
            <a:r>
              <a:rPr lang="en-US">
                <a:solidFill>
                  <a:srgbClr val="000000"/>
                </a:solidFill>
                <a:latin typeface="Open Sans"/>
                <a:ea typeface="Open Sans"/>
                <a:cs typeface="Open Sans"/>
                <a:sym typeface="Open Sans"/>
              </a:rPr>
              <a:t>listing stand out</a:t>
            </a:r>
            <a:r>
              <a:rPr lang="en-US" i="0" u="none" strike="noStrike" cap="none">
                <a:solidFill>
                  <a:srgbClr val="000000"/>
                </a:solidFill>
                <a:latin typeface="Open Sans"/>
                <a:ea typeface="Open Sans"/>
                <a:cs typeface="Open Sans"/>
                <a:sym typeface="Open Sans"/>
              </a:rPr>
              <a:t> </a:t>
            </a:r>
            <a:r>
              <a:rPr lang="en-US">
                <a:solidFill>
                  <a:srgbClr val="000000"/>
                </a:solidFill>
                <a:latin typeface="Open Sans"/>
                <a:ea typeface="Open Sans"/>
                <a:cs typeface="Open Sans"/>
                <a:sym typeface="Open Sans"/>
              </a:rPr>
              <a:t>on</a:t>
            </a:r>
            <a:r>
              <a:rPr lang="en-US" i="0" u="none" strike="noStrike" cap="none">
                <a:solidFill>
                  <a:srgbClr val="000000"/>
                </a:solidFill>
                <a:latin typeface="Open Sans"/>
                <a:ea typeface="Open Sans"/>
                <a:cs typeface="Open Sans"/>
                <a:sym typeface="Open Sans"/>
              </a:rPr>
              <a:t> Google. </a:t>
            </a:r>
            <a:endParaRPr>
              <a:solidFill>
                <a:srgbClr val="000000"/>
              </a:solidFill>
              <a:latin typeface="Open Sans"/>
              <a:ea typeface="Open Sans"/>
              <a:cs typeface="Open Sans"/>
              <a:sym typeface="Open Sans"/>
            </a:endParaRPr>
          </a:p>
          <a:p>
            <a:pPr marL="457200" marR="0" lvl="0" indent="-304800" algn="l" rtl="0">
              <a:spcBef>
                <a:spcPts val="0"/>
              </a:spcBef>
              <a:spcAft>
                <a:spcPts val="0"/>
              </a:spcAft>
              <a:buSzPts val="1200"/>
              <a:buFont typeface="Open Sans"/>
              <a:buChar char="●"/>
            </a:pPr>
            <a:r>
              <a:rPr lang="en-US">
                <a:solidFill>
                  <a:srgbClr val="000000"/>
                </a:solidFill>
                <a:latin typeface="Open Sans"/>
                <a:ea typeface="Open Sans"/>
                <a:cs typeface="Open Sans"/>
                <a:sym typeface="Open Sans"/>
              </a:rPr>
              <a:t>Please note that p</a:t>
            </a:r>
            <a:r>
              <a:rPr lang="en-US" i="0" u="none" strike="noStrike" cap="none">
                <a:solidFill>
                  <a:srgbClr val="000000"/>
                </a:solidFill>
                <a:latin typeface="Open Sans"/>
                <a:ea typeface="Open Sans"/>
                <a:cs typeface="Open Sans"/>
                <a:sym typeface="Open Sans"/>
              </a:rPr>
              <a:t>hotos can be added by both the business and customers. </a:t>
            </a:r>
            <a:r>
              <a:rPr lang="en-US">
                <a:solidFill>
                  <a:srgbClr val="000000"/>
                </a:solidFill>
                <a:latin typeface="Open Sans"/>
                <a:ea typeface="Open Sans"/>
                <a:cs typeface="Open Sans"/>
                <a:sym typeface="Open Sans"/>
              </a:rPr>
              <a:t> The photos you add in Google My Business will be eligible to show on Google after the business is verified.</a:t>
            </a:r>
            <a:endParaRPr>
              <a:solidFill>
                <a:srgbClr val="000000"/>
              </a:solidFill>
              <a:latin typeface="Open Sans"/>
              <a:ea typeface="Open Sans"/>
              <a:cs typeface="Open Sans"/>
              <a:sym typeface="Open Sans"/>
            </a:endParaRPr>
          </a:p>
          <a:p>
            <a:pPr marL="457200" marR="0" lvl="0" indent="-304800" algn="l" rtl="0">
              <a:spcBef>
                <a:spcPts val="0"/>
              </a:spcBef>
              <a:spcAft>
                <a:spcPts val="0"/>
              </a:spcAft>
              <a:buSzPts val="1200"/>
              <a:buFont typeface="Open Sans"/>
              <a:buChar char="●"/>
            </a:pPr>
            <a:r>
              <a:rPr lang="en-US">
                <a:solidFill>
                  <a:srgbClr val="000000"/>
                </a:solidFill>
                <a:latin typeface="Open Sans"/>
                <a:ea typeface="Open Sans"/>
                <a:cs typeface="Open Sans"/>
                <a:sym typeface="Open Sans"/>
              </a:rPr>
              <a:t>And, for businesses who want to show off their storefront, there is an option to “Add virtual tour.” This connects you to a site with information about hiring a Google Trusted Photographer to take a 3D tour of your business location and add to your listing.</a:t>
            </a:r>
            <a:endParaRPr>
              <a:solidFill>
                <a:srgbClr val="000000"/>
              </a:solidFill>
              <a:latin typeface="Open Sans"/>
              <a:ea typeface="Open Sans"/>
              <a:cs typeface="Open Sans"/>
              <a:sym typeface="Open Sans"/>
            </a:endParaRPr>
          </a:p>
          <a:p>
            <a:pPr marL="457200" marR="0" lvl="0" indent="-304800" algn="l" rtl="0">
              <a:spcBef>
                <a:spcPts val="0"/>
              </a:spcBef>
              <a:spcAft>
                <a:spcPts val="0"/>
              </a:spcAft>
              <a:buSzPts val="1200"/>
              <a:buFont typeface="Open Sans"/>
              <a:buChar char="●"/>
            </a:pPr>
            <a:r>
              <a:rPr lang="en-US" i="0" u="none" strike="noStrike" cap="none">
                <a:solidFill>
                  <a:srgbClr val="000000"/>
                </a:solidFill>
                <a:latin typeface="Open Sans"/>
                <a:ea typeface="Open Sans"/>
                <a:cs typeface="Open Sans"/>
                <a:sym typeface="Open Sans"/>
              </a:rPr>
              <a:t>Best practices for photos:</a:t>
            </a:r>
            <a:br>
              <a:rPr lang="en-US" i="0" u="none" strike="noStrike" cap="none">
                <a:solidFill>
                  <a:srgbClr val="000000"/>
                </a:solidFill>
                <a:latin typeface="Open Sans"/>
                <a:ea typeface="Open Sans"/>
                <a:cs typeface="Open Sans"/>
                <a:sym typeface="Open Sans"/>
              </a:rPr>
            </a:br>
            <a:endParaRPr i="0" u="none" strike="noStrike" cap="none">
              <a:solidFill>
                <a:srgbClr val="000000"/>
              </a:solidFill>
              <a:latin typeface="Open Sans"/>
              <a:ea typeface="Open Sans"/>
              <a:cs typeface="Open Sans"/>
              <a:sym typeface="Open Sans"/>
            </a:endParaRPr>
          </a:p>
          <a:p>
            <a:pPr marL="914400" marR="0" lvl="1" indent="-304800" algn="l" rtl="0">
              <a:spcBef>
                <a:spcPts val="0"/>
              </a:spcBef>
              <a:spcAft>
                <a:spcPts val="0"/>
              </a:spcAft>
              <a:buSzPts val="1200"/>
              <a:buFont typeface="Open Sans"/>
              <a:buChar char="○"/>
            </a:pPr>
            <a:r>
              <a:rPr lang="en-US" i="0" u="none" strike="noStrike" cap="none">
                <a:solidFill>
                  <a:srgbClr val="000000"/>
                </a:solidFill>
                <a:latin typeface="Open Sans"/>
                <a:ea typeface="Open Sans"/>
                <a:cs typeface="Open Sans"/>
                <a:sym typeface="Open Sans"/>
              </a:rPr>
              <a:t>Format: JPG/JPEG, PNG</a:t>
            </a:r>
            <a:endParaRPr>
              <a:solidFill>
                <a:srgbClr val="000000"/>
              </a:solidFill>
              <a:latin typeface="Open Sans"/>
              <a:ea typeface="Open Sans"/>
              <a:cs typeface="Open Sans"/>
              <a:sym typeface="Open Sans"/>
            </a:endParaRPr>
          </a:p>
          <a:p>
            <a:pPr marL="914400" marR="0" lvl="1" indent="-304800" algn="l" rtl="0">
              <a:spcBef>
                <a:spcPts val="0"/>
              </a:spcBef>
              <a:spcAft>
                <a:spcPts val="0"/>
              </a:spcAft>
              <a:buSzPts val="1200"/>
              <a:buFont typeface="Open Sans"/>
              <a:buChar char="○"/>
            </a:pPr>
            <a:r>
              <a:rPr lang="en-US" i="0" u="none" strike="noStrike" cap="none">
                <a:solidFill>
                  <a:srgbClr val="000000"/>
                </a:solidFill>
                <a:latin typeface="Open Sans"/>
                <a:ea typeface="Open Sans"/>
                <a:cs typeface="Open Sans"/>
                <a:sym typeface="Open Sans"/>
              </a:rPr>
              <a:t>Image File Size:  10KB -  5MB</a:t>
            </a:r>
            <a:endParaRPr>
              <a:solidFill>
                <a:srgbClr val="000000"/>
              </a:solidFill>
              <a:latin typeface="Open Sans"/>
              <a:ea typeface="Open Sans"/>
              <a:cs typeface="Open Sans"/>
              <a:sym typeface="Open Sans"/>
            </a:endParaRPr>
          </a:p>
          <a:p>
            <a:pPr marL="914400" marR="0" lvl="1" indent="-304800" algn="l" rtl="0">
              <a:spcBef>
                <a:spcPts val="0"/>
              </a:spcBef>
              <a:spcAft>
                <a:spcPts val="0"/>
              </a:spcAft>
              <a:buSzPts val="1200"/>
              <a:buFont typeface="Open Sans"/>
              <a:buChar char="○"/>
            </a:pPr>
            <a:r>
              <a:rPr lang="en-US" i="0" u="none" strike="noStrike" cap="none">
                <a:solidFill>
                  <a:srgbClr val="000000"/>
                </a:solidFill>
                <a:latin typeface="Open Sans"/>
                <a:ea typeface="Open Sans"/>
                <a:cs typeface="Open Sans"/>
                <a:sym typeface="Open Sans"/>
              </a:rPr>
              <a:t>Recommended minimum dimensions: 720px wide by 720 pixels high</a:t>
            </a:r>
            <a:endParaRPr>
              <a:solidFill>
                <a:srgbClr val="000000"/>
              </a:solidFill>
              <a:latin typeface="Open Sans"/>
              <a:ea typeface="Open Sans"/>
              <a:cs typeface="Open Sans"/>
              <a:sym typeface="Open Sans"/>
            </a:endParaRPr>
          </a:p>
          <a:p>
            <a:pPr marL="914400" marR="0" lvl="1" indent="-304800" algn="l" rtl="0">
              <a:spcBef>
                <a:spcPts val="0"/>
              </a:spcBef>
              <a:spcAft>
                <a:spcPts val="0"/>
              </a:spcAft>
              <a:buSzPts val="1200"/>
              <a:buFont typeface="Open Sans"/>
              <a:buChar char="○"/>
            </a:pPr>
            <a:r>
              <a:rPr lang="en-US" i="0" u="none" strike="noStrike" cap="none">
                <a:solidFill>
                  <a:srgbClr val="000000"/>
                </a:solidFill>
                <a:latin typeface="Open Sans"/>
                <a:ea typeface="Open Sans"/>
                <a:cs typeface="Open Sans"/>
                <a:sym typeface="Open Sans"/>
              </a:rPr>
              <a:t>Quality: The photo should be in-focus, well-lit, have no photoshop alterations, and no excessive use of filters. The image should represent reality.</a:t>
            </a:r>
            <a:endParaRPr>
              <a:solidFill>
                <a:srgbClr val="000000"/>
              </a:solidFill>
              <a:latin typeface="Open Sans"/>
              <a:ea typeface="Open Sans"/>
              <a:cs typeface="Open Sans"/>
              <a:sym typeface="Open Sans"/>
            </a:endParaRPr>
          </a:p>
        </p:txBody>
      </p:sp>
      <p:sp>
        <p:nvSpPr>
          <p:cNvPr id="651" name="Shape 65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0585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3" name="Shape 68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84150" rtl="0">
              <a:spcBef>
                <a:spcPts val="0"/>
              </a:spcBef>
              <a:spcAft>
                <a:spcPts val="0"/>
              </a:spcAft>
              <a:buClr>
                <a:schemeClr val="dk1"/>
              </a:buClr>
              <a:buSzPts val="1400"/>
              <a:buFont typeface="Open Sans"/>
              <a:buChar char="•"/>
            </a:pPr>
            <a:r>
              <a:rPr lang="en-US">
                <a:latin typeface="Open Sans"/>
                <a:ea typeface="Open Sans"/>
                <a:cs typeface="Open Sans"/>
                <a:sym typeface="Open Sans"/>
              </a:rPr>
              <a:t>Another way to help your listing stand out: adding “attributes,” optional details about your business. </a:t>
            </a:r>
            <a:endParaRPr>
              <a:latin typeface="Open Sans"/>
              <a:ea typeface="Open Sans"/>
              <a:cs typeface="Open Sans"/>
              <a:sym typeface="Open Sans"/>
            </a:endParaRPr>
          </a:p>
          <a:p>
            <a:pPr marL="171450" lvl="0" indent="-171450" rtl="0">
              <a:spcBef>
                <a:spcPts val="0"/>
              </a:spcBef>
              <a:spcAft>
                <a:spcPts val="0"/>
              </a:spcAft>
              <a:buClr>
                <a:schemeClr val="dk1"/>
              </a:buClr>
              <a:buSzPts val="1200"/>
              <a:buFont typeface="Open Sans"/>
              <a:buChar char="•"/>
            </a:pPr>
            <a:r>
              <a:rPr lang="en-US">
                <a:latin typeface="Open Sans"/>
                <a:ea typeface="Open Sans"/>
                <a:cs typeface="Open Sans"/>
                <a:sym typeface="Open Sans"/>
              </a:rPr>
              <a:t>To access attributes, click “Info” on the side navigation or the “Edit Info” button on the dashboard. </a:t>
            </a:r>
            <a:endParaRPr>
              <a:latin typeface="Open Sans"/>
              <a:ea typeface="Open Sans"/>
              <a:cs typeface="Open Sans"/>
              <a:sym typeface="Open Sans"/>
            </a:endParaRPr>
          </a:p>
          <a:p>
            <a:pPr marL="171450" lvl="0" indent="-171450" rtl="0">
              <a:spcBef>
                <a:spcPts val="0"/>
              </a:spcBef>
              <a:spcAft>
                <a:spcPts val="0"/>
              </a:spcAft>
              <a:buClr>
                <a:schemeClr val="dk1"/>
              </a:buClr>
              <a:buSzPts val="1200"/>
              <a:buFont typeface="Open Sans"/>
              <a:buChar char="•"/>
            </a:pPr>
            <a:r>
              <a:rPr lang="en-US">
                <a:latin typeface="Open Sans"/>
                <a:ea typeface="Open Sans"/>
                <a:cs typeface="Open Sans"/>
                <a:sym typeface="Open Sans"/>
              </a:rPr>
              <a:t>Look for the section labeled “Attributes” and click to edit.</a:t>
            </a:r>
            <a:endParaRPr>
              <a:latin typeface="Open Sans"/>
              <a:ea typeface="Open Sans"/>
              <a:cs typeface="Open Sans"/>
              <a:sym typeface="Open Sans"/>
            </a:endParaRPr>
          </a:p>
          <a:p>
            <a:pPr marL="171450" lvl="0" indent="-184150" rtl="0">
              <a:spcBef>
                <a:spcPts val="0"/>
              </a:spcBef>
              <a:spcAft>
                <a:spcPts val="0"/>
              </a:spcAft>
              <a:buClr>
                <a:schemeClr val="dk1"/>
              </a:buClr>
              <a:buSzPts val="1400"/>
              <a:buFont typeface="Open Sans"/>
              <a:buChar char="•"/>
            </a:pPr>
            <a:r>
              <a:rPr lang="en-US">
                <a:latin typeface="Open Sans"/>
                <a:ea typeface="Open Sans"/>
                <a:cs typeface="Open Sans"/>
                <a:sym typeface="Open Sans"/>
              </a:rPr>
              <a:t>You can see which attributes are available to your business; add them if you wish.</a:t>
            </a:r>
            <a:endParaRPr>
              <a:latin typeface="Open Sans"/>
              <a:ea typeface="Open Sans"/>
              <a:cs typeface="Open Sans"/>
              <a:sym typeface="Open Sans"/>
            </a:endParaRPr>
          </a:p>
          <a:p>
            <a:pPr marL="171450" lvl="0" indent="-171450" rtl="0">
              <a:spcBef>
                <a:spcPts val="0"/>
              </a:spcBef>
              <a:spcAft>
                <a:spcPts val="0"/>
              </a:spcAft>
              <a:buClr>
                <a:schemeClr val="dk1"/>
              </a:buClr>
              <a:buSzPts val="1200"/>
              <a:buFont typeface="Open Sans"/>
              <a:buChar char="•"/>
            </a:pPr>
            <a:r>
              <a:rPr lang="en-US">
                <a:latin typeface="Open Sans"/>
                <a:ea typeface="Open Sans"/>
                <a:cs typeface="Open Sans"/>
                <a:sym typeface="Open Sans"/>
              </a:rPr>
              <a:t>There is a wide range of attributes: some examples are: what payment types are accepted, whether gift wrapping is available, whether the location is wheelchair accessible, if the business identifies as LGBTQ-friendly, what type of ambience people can expect, etc..</a:t>
            </a:r>
            <a:endParaRPr>
              <a:latin typeface="Open Sans"/>
              <a:ea typeface="Open Sans"/>
              <a:cs typeface="Open Sans"/>
              <a:sym typeface="Open Sans"/>
            </a:endParaRPr>
          </a:p>
          <a:p>
            <a:pPr marL="171450" lvl="0" indent="-171450" rtl="0">
              <a:spcBef>
                <a:spcPts val="0"/>
              </a:spcBef>
              <a:spcAft>
                <a:spcPts val="0"/>
              </a:spcAft>
              <a:buClr>
                <a:schemeClr val="dk1"/>
              </a:buClr>
              <a:buSzPts val="1200"/>
              <a:buFont typeface="Open Sans"/>
              <a:buChar char="•"/>
            </a:pPr>
            <a:r>
              <a:rPr lang="en-US">
                <a:latin typeface="Open Sans"/>
                <a:ea typeface="Open Sans"/>
                <a:cs typeface="Open Sans"/>
                <a:sym typeface="Open Sans"/>
              </a:rPr>
              <a:t>The attributes you select may be visually highlighted in search results, helping your business info stand out even more.</a:t>
            </a:r>
            <a:endParaRPr>
              <a:latin typeface="Open Sans"/>
              <a:ea typeface="Open Sans"/>
              <a:cs typeface="Open Sans"/>
              <a:sym typeface="Open Sans"/>
            </a:endParaRPr>
          </a:p>
          <a:p>
            <a:pPr marL="171450" lvl="0" indent="-184150" rtl="0">
              <a:spcBef>
                <a:spcPts val="0"/>
              </a:spcBef>
              <a:spcAft>
                <a:spcPts val="0"/>
              </a:spcAft>
              <a:buClr>
                <a:schemeClr val="dk1"/>
              </a:buClr>
              <a:buSzPts val="1400"/>
              <a:buFont typeface="Open Sans"/>
              <a:buChar char="•"/>
            </a:pPr>
            <a:r>
              <a:rPr lang="en-US">
                <a:latin typeface="Open Sans"/>
                <a:ea typeface="Open Sans"/>
                <a:cs typeface="Open Sans"/>
                <a:sym typeface="Open Sans"/>
              </a:rPr>
              <a:t>Check back regularly to see if additional attributes are available for your listing.</a:t>
            </a:r>
            <a:endParaRPr>
              <a:latin typeface="Open Sans"/>
              <a:ea typeface="Open Sans"/>
              <a:cs typeface="Open Sans"/>
              <a:sym typeface="Open Sans"/>
            </a:endParaRPr>
          </a:p>
          <a:p>
            <a:pPr marL="0" lvl="0" indent="0" rtl="0">
              <a:spcBef>
                <a:spcPts val="0"/>
              </a:spcBef>
              <a:spcAft>
                <a:spcPts val="0"/>
              </a:spcAft>
              <a:buNone/>
            </a:pPr>
            <a:endParaRPr>
              <a:solidFill>
                <a:srgbClr val="000000"/>
              </a:solidFill>
              <a:latin typeface="Roboto"/>
              <a:ea typeface="Roboto"/>
              <a:cs typeface="Roboto"/>
              <a:sym typeface="Roboto"/>
            </a:endParaRPr>
          </a:p>
        </p:txBody>
      </p:sp>
      <p:sp>
        <p:nvSpPr>
          <p:cNvPr id="684" name="Shape 68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4723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4" name="Shape 70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One your Google My Business listing is verified, you have the option to read and respond to reviews about your business published on Google.</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Business owners often ask for advice about negative reviews —usually, “How can I remove them?”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Google won’t remove a review unless it violates a content policy.</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Instead, Google encourages business owners to respond.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Responses might explain a company policy, or thank happy customers for positive feedback.</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The timeliness and professionalism of responses demonstrates the business listens to customer feedback, and can positively influence potential customers.</a:t>
            </a:r>
            <a:endParaRPr>
              <a:solidFill>
                <a:srgbClr val="000000"/>
              </a:solidFill>
              <a:latin typeface="Roboto"/>
              <a:ea typeface="Roboto"/>
              <a:cs typeface="Roboto"/>
              <a:sym typeface="Roboto"/>
            </a:endParaRPr>
          </a:p>
        </p:txBody>
      </p:sp>
      <p:sp>
        <p:nvSpPr>
          <p:cNvPr id="705" name="Shape 70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6485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7" name="Shape 71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0"/>
              </a:spcBef>
              <a:spcAft>
                <a:spcPts val="0"/>
              </a:spcAft>
              <a:buSzPts val="1200"/>
              <a:buFont typeface="Open Sans"/>
              <a:buChar char="●"/>
            </a:pPr>
            <a:r>
              <a:rPr lang="en-US">
                <a:latin typeface="Open Sans"/>
                <a:ea typeface="Open Sans"/>
                <a:cs typeface="Open Sans"/>
                <a:sym typeface="Open Sans"/>
              </a:rPr>
              <a:t>Posts is a new feature of Google My Business that allows merchants to post live updates directly on their Google business listing. Posts allow you to communicate in new ways with potential customers, to share info, encourage reservations, promote an email newsletter, buy products, etc.</a:t>
            </a:r>
            <a:endParaRPr>
              <a:latin typeface="Open Sans"/>
              <a:ea typeface="Open Sans"/>
              <a:cs typeface="Open Sans"/>
              <a:sym typeface="Open Sans"/>
            </a:endParaRPr>
          </a:p>
          <a:p>
            <a:pPr marL="457200" lvl="0" indent="-304800" rtl="0">
              <a:lnSpc>
                <a:spcPct val="115000"/>
              </a:lnSpc>
              <a:spcBef>
                <a:spcPts val="0"/>
              </a:spcBef>
              <a:spcAft>
                <a:spcPts val="0"/>
              </a:spcAft>
              <a:buSzPts val="1200"/>
              <a:buFont typeface="Open Sans"/>
              <a:buChar char="●"/>
            </a:pPr>
            <a:r>
              <a:rPr lang="en-US">
                <a:latin typeface="Open Sans"/>
                <a:ea typeface="Open Sans"/>
                <a:cs typeface="Open Sans"/>
                <a:sym typeface="Open Sans"/>
              </a:rPr>
              <a:t>Posts appear in your Google listing on Search and Maps</a:t>
            </a:r>
            <a:endParaRPr>
              <a:latin typeface="Open Sans"/>
              <a:ea typeface="Open Sans"/>
              <a:cs typeface="Open Sans"/>
              <a:sym typeface="Open Sans"/>
            </a:endParaRPr>
          </a:p>
          <a:p>
            <a:pPr marL="457200" lvl="0" indent="-304800" rtl="0">
              <a:lnSpc>
                <a:spcPct val="115000"/>
              </a:lnSpc>
              <a:spcBef>
                <a:spcPts val="0"/>
              </a:spcBef>
              <a:spcAft>
                <a:spcPts val="0"/>
              </a:spcAft>
              <a:buSzPts val="1200"/>
              <a:buFont typeface="Open Sans"/>
              <a:buChar char="●"/>
            </a:pPr>
            <a:r>
              <a:rPr lang="en-US">
                <a:latin typeface="Open Sans"/>
                <a:ea typeface="Open Sans"/>
                <a:cs typeface="Open Sans"/>
                <a:sym typeface="Open Sans"/>
              </a:rPr>
              <a:t>Create posts from the Google My Business app or the web dashboard. </a:t>
            </a:r>
            <a:endParaRPr>
              <a:latin typeface="Open Sans"/>
              <a:ea typeface="Open Sans"/>
              <a:cs typeface="Open Sans"/>
              <a:sym typeface="Open Sans"/>
            </a:endParaRPr>
          </a:p>
          <a:p>
            <a:pPr marL="457200" lvl="0" indent="-304800" rtl="0">
              <a:lnSpc>
                <a:spcPct val="115000"/>
              </a:lnSpc>
              <a:spcBef>
                <a:spcPts val="0"/>
              </a:spcBef>
              <a:spcAft>
                <a:spcPts val="0"/>
              </a:spcAft>
              <a:buSzPts val="1200"/>
              <a:buFont typeface="Open Sans"/>
              <a:buChar char="●"/>
            </a:pPr>
            <a:r>
              <a:rPr lang="en-US">
                <a:latin typeface="Open Sans"/>
                <a:ea typeface="Open Sans"/>
                <a:cs typeface="Open Sans"/>
                <a:sym typeface="Open Sans"/>
              </a:rPr>
              <a:t>You can also see how posts are influencing potential customers by reviewing their activity from the Google My Business dashboard.</a:t>
            </a:r>
            <a:endParaRPr>
              <a:latin typeface="Open Sans"/>
              <a:ea typeface="Open Sans"/>
              <a:cs typeface="Open Sans"/>
              <a:sym typeface="Open Sans"/>
            </a:endParaRPr>
          </a:p>
          <a:p>
            <a:pPr marL="0" lvl="0" indent="0" rtl="0">
              <a:spcBef>
                <a:spcPts val="0"/>
              </a:spcBef>
              <a:spcAft>
                <a:spcPts val="0"/>
              </a:spcAft>
              <a:buNone/>
            </a:pPr>
            <a:endParaRPr>
              <a:latin typeface="Open Sans"/>
              <a:ea typeface="Open Sans"/>
              <a:cs typeface="Open Sans"/>
              <a:sym typeface="Open Sans"/>
            </a:endParaRPr>
          </a:p>
        </p:txBody>
      </p:sp>
      <p:sp>
        <p:nvSpPr>
          <p:cNvPr id="718" name="Shape 71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43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4" name="Shape 73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spcBef>
                <a:spcPts val="0"/>
              </a:spcBef>
              <a:spcAft>
                <a:spcPts val="0"/>
              </a:spcAft>
              <a:buClr>
                <a:srgbClr val="000000"/>
              </a:buClr>
              <a:buSzPts val="1400"/>
              <a:buFont typeface="Open Sans"/>
              <a:buChar char="●"/>
            </a:pPr>
            <a:r>
              <a:rPr lang="en-US">
                <a:solidFill>
                  <a:srgbClr val="000000"/>
                </a:solidFill>
                <a:highlight>
                  <a:srgbClr val="FFFFFF"/>
                </a:highlight>
                <a:latin typeface="Open Sans"/>
                <a:ea typeface="Open Sans"/>
                <a:cs typeface="Open Sans"/>
                <a:sym typeface="Open Sans"/>
              </a:rPr>
              <a:t>Google My Business allows you to chat directly with customers who find your business listing on Google Search. </a:t>
            </a:r>
            <a:endParaRPr>
              <a:solidFill>
                <a:srgbClr val="000000"/>
              </a:solidFill>
              <a:highlight>
                <a:srgbClr val="FFFFFF"/>
              </a:highlight>
              <a:latin typeface="Open Sans"/>
              <a:ea typeface="Open Sans"/>
              <a:cs typeface="Open Sans"/>
              <a:sym typeface="Open Sans"/>
            </a:endParaRPr>
          </a:p>
          <a:p>
            <a:pPr marL="457200" lvl="0" indent="-317500" rtl="0">
              <a:spcBef>
                <a:spcPts val="0"/>
              </a:spcBef>
              <a:spcAft>
                <a:spcPts val="0"/>
              </a:spcAft>
              <a:buClr>
                <a:srgbClr val="000000"/>
              </a:buClr>
              <a:buSzPts val="1400"/>
              <a:buFont typeface="Open Sans"/>
              <a:buChar char="●"/>
            </a:pPr>
            <a:r>
              <a:rPr lang="en-US">
                <a:solidFill>
                  <a:srgbClr val="000000"/>
                </a:solidFill>
                <a:highlight>
                  <a:srgbClr val="FFFFFF"/>
                </a:highlight>
                <a:latin typeface="Open Sans"/>
                <a:ea typeface="Open Sans"/>
                <a:cs typeface="Open Sans"/>
                <a:sym typeface="Open Sans"/>
              </a:rPr>
              <a:t>Responding to customers can help you answer their questions, tell your business’s story, and attract more people to your location.</a:t>
            </a:r>
            <a:endParaRPr>
              <a:solidFill>
                <a:srgbClr val="000000"/>
              </a:solidFill>
              <a:highlight>
                <a:srgbClr val="FFFFFF"/>
              </a:highlight>
              <a:latin typeface="Open Sans"/>
              <a:ea typeface="Open Sans"/>
              <a:cs typeface="Open Sans"/>
              <a:sym typeface="Open Sans"/>
            </a:endParaRPr>
          </a:p>
          <a:p>
            <a:pPr marL="457200" lvl="0" indent="-317500" rtl="0">
              <a:lnSpc>
                <a:spcPct val="115000"/>
              </a:lnSpc>
              <a:spcBef>
                <a:spcPts val="0"/>
              </a:spcBef>
              <a:spcAft>
                <a:spcPts val="0"/>
              </a:spcAft>
              <a:buClr>
                <a:srgbClr val="000000"/>
              </a:buClr>
              <a:buSzPts val="1400"/>
              <a:buFont typeface="Open Sans"/>
              <a:buChar char="●"/>
            </a:pPr>
            <a:r>
              <a:rPr lang="en-US">
                <a:solidFill>
                  <a:srgbClr val="000000"/>
                </a:solidFill>
                <a:highlight>
                  <a:srgbClr val="FFFFFF"/>
                </a:highlight>
                <a:latin typeface="Open Sans"/>
                <a:ea typeface="Open Sans"/>
                <a:cs typeface="Open Sans"/>
                <a:sym typeface="Open Sans"/>
              </a:rPr>
              <a:t>To turn on messaging with customers, sign in to Google My Business and look for the "Messaging" card in the </a:t>
            </a:r>
            <a:r>
              <a:rPr lang="en-US" b="1">
                <a:solidFill>
                  <a:srgbClr val="000000"/>
                </a:solidFill>
                <a:highlight>
                  <a:srgbClr val="FFFFFF"/>
                </a:highlight>
                <a:latin typeface="Open Sans"/>
                <a:ea typeface="Open Sans"/>
                <a:cs typeface="Open Sans"/>
                <a:sym typeface="Open Sans"/>
              </a:rPr>
              <a:t>Home </a:t>
            </a:r>
            <a:r>
              <a:rPr lang="en-US">
                <a:solidFill>
                  <a:srgbClr val="000000"/>
                </a:solidFill>
                <a:highlight>
                  <a:srgbClr val="FFFFFF"/>
                </a:highlight>
                <a:latin typeface="Open Sans"/>
                <a:ea typeface="Open Sans"/>
                <a:cs typeface="Open Sans"/>
                <a:sym typeface="Open Sans"/>
              </a:rPr>
              <a:t>menu.</a:t>
            </a:r>
            <a:endParaRPr>
              <a:solidFill>
                <a:srgbClr val="000000"/>
              </a:solidFill>
              <a:highlight>
                <a:srgbClr val="FFFFFF"/>
              </a:highlight>
              <a:latin typeface="Open Sans"/>
              <a:ea typeface="Open Sans"/>
              <a:cs typeface="Open Sans"/>
              <a:sym typeface="Open Sans"/>
            </a:endParaRPr>
          </a:p>
          <a:p>
            <a:pPr marL="0" lvl="0" indent="0" rtl="0">
              <a:spcBef>
                <a:spcPts val="900"/>
              </a:spcBef>
              <a:spcAft>
                <a:spcPts val="0"/>
              </a:spcAft>
              <a:buNone/>
            </a:pPr>
            <a:endParaRPr>
              <a:solidFill>
                <a:srgbClr val="000000"/>
              </a:solidFill>
              <a:highlight>
                <a:srgbClr val="FFFFFF"/>
              </a:highlight>
              <a:latin typeface="Open Sans"/>
              <a:ea typeface="Open Sans"/>
              <a:cs typeface="Open Sans"/>
              <a:sym typeface="Open Sans"/>
            </a:endParaRPr>
          </a:p>
        </p:txBody>
      </p:sp>
      <p:sp>
        <p:nvSpPr>
          <p:cNvPr id="735" name="Shape 73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2706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2" name="Shape 75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300"/>
              </a:spcBef>
              <a:spcAft>
                <a:spcPts val="0"/>
              </a:spcAft>
              <a:buClr>
                <a:srgbClr val="000000"/>
              </a:buClr>
              <a:buSzPts val="1200"/>
              <a:buFont typeface="Open Sans"/>
              <a:buChar char="●"/>
            </a:pPr>
            <a:r>
              <a:rPr lang="en-US">
                <a:solidFill>
                  <a:srgbClr val="000000"/>
                </a:solidFill>
                <a:highlight>
                  <a:srgbClr val="FFFFFF"/>
                </a:highlight>
                <a:latin typeface="Open Sans"/>
                <a:ea typeface="Open Sans"/>
                <a:cs typeface="Open Sans"/>
                <a:sym typeface="Open Sans"/>
              </a:rPr>
              <a:t>Make sure that you provide a phone number that can receive SMS messages and will be readily accessible for responding to customers. </a:t>
            </a:r>
            <a:endParaRPr>
              <a:solidFill>
                <a:srgbClr val="000000"/>
              </a:solidFill>
              <a:highlight>
                <a:srgbClr val="FFFFFF"/>
              </a:highlight>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highlight>
                  <a:srgbClr val="FFFFFF"/>
                </a:highlight>
                <a:latin typeface="Open Sans"/>
                <a:ea typeface="Open Sans"/>
                <a:cs typeface="Open Sans"/>
                <a:sym typeface="Open Sans"/>
              </a:rPr>
              <a:t>You can also use Google Allo, rather than SMS, to respond to messages. To start using Allo:</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Clr>
                <a:srgbClr val="000000"/>
              </a:buClr>
              <a:buSzPts val="1200"/>
              <a:buFont typeface="Open Sans"/>
              <a:buChar char="○"/>
            </a:pPr>
            <a:r>
              <a:rPr lang="en-US">
                <a:solidFill>
                  <a:srgbClr val="000000"/>
                </a:solidFill>
                <a:highlight>
                  <a:srgbClr val="FFFFFF"/>
                </a:highlight>
                <a:latin typeface="Open Sans"/>
                <a:ea typeface="Open Sans"/>
                <a:cs typeface="Open Sans"/>
                <a:sym typeface="Open Sans"/>
              </a:rPr>
              <a:t>Download Google Allo from the Android Play Store or iOS App Store. </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Clr>
                <a:srgbClr val="000000"/>
              </a:buClr>
              <a:buSzPts val="1200"/>
              <a:buFont typeface="Open Sans"/>
              <a:buChar char="○"/>
            </a:pPr>
            <a:r>
              <a:rPr lang="en-US">
                <a:solidFill>
                  <a:srgbClr val="000000"/>
                </a:solidFill>
                <a:highlight>
                  <a:srgbClr val="FFFFFF"/>
                </a:highlight>
                <a:latin typeface="Open Sans"/>
                <a:ea typeface="Open Sans"/>
                <a:cs typeface="Open Sans"/>
                <a:sym typeface="Open Sans"/>
              </a:rPr>
              <a:t>Register Allo with the same number you used to sign up for messaging on Google My Business. </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Clr>
                <a:srgbClr val="000000"/>
              </a:buClr>
              <a:buSzPts val="1200"/>
              <a:buFont typeface="Open Sans"/>
              <a:buChar char="○"/>
            </a:pPr>
            <a:r>
              <a:rPr lang="en-US">
                <a:solidFill>
                  <a:srgbClr val="000000"/>
                </a:solidFill>
                <a:highlight>
                  <a:srgbClr val="FFFFFF"/>
                </a:highlight>
                <a:latin typeface="Open Sans"/>
                <a:ea typeface="Open Sans"/>
                <a:cs typeface="Open Sans"/>
                <a:sym typeface="Open Sans"/>
              </a:rPr>
              <a:t>Messages will start to appear on Google Allo instead of SMS.</a:t>
            </a:r>
            <a:endParaRPr>
              <a:solidFill>
                <a:srgbClr val="000000"/>
              </a:solidFill>
              <a:highlight>
                <a:srgbClr val="FFFFFF"/>
              </a:highlight>
              <a:latin typeface="Open Sans"/>
              <a:ea typeface="Open Sans"/>
              <a:cs typeface="Open Sans"/>
              <a:sym typeface="Open Sans"/>
            </a:endParaRPr>
          </a:p>
          <a:p>
            <a:pPr marL="0" lvl="0" indent="0" rtl="0">
              <a:spcBef>
                <a:spcPts val="900"/>
              </a:spcBef>
              <a:spcAft>
                <a:spcPts val="0"/>
              </a:spcAft>
              <a:buNone/>
            </a:pPr>
            <a:endParaRPr>
              <a:solidFill>
                <a:srgbClr val="000000"/>
              </a:solidFill>
              <a:latin typeface="Open Sans"/>
              <a:ea typeface="Open Sans"/>
              <a:cs typeface="Open Sans"/>
              <a:sym typeface="Open Sans"/>
            </a:endParaRPr>
          </a:p>
          <a:p>
            <a:pPr marL="0" lvl="0" indent="0" rtl="0">
              <a:spcBef>
                <a:spcPts val="0"/>
              </a:spcBef>
              <a:spcAft>
                <a:spcPts val="0"/>
              </a:spcAft>
              <a:buNone/>
            </a:pPr>
            <a:r>
              <a:rPr lang="en-US" b="1">
                <a:solidFill>
                  <a:srgbClr val="000000"/>
                </a:solidFill>
                <a:latin typeface="Open Sans"/>
                <a:ea typeface="Open Sans"/>
                <a:cs typeface="Open Sans"/>
                <a:sym typeface="Open Sans"/>
              </a:rPr>
              <a:t>Things to keep in mind:</a:t>
            </a:r>
            <a:br>
              <a:rPr lang="en-US" b="1">
                <a:solidFill>
                  <a:srgbClr val="000000"/>
                </a:solidFill>
                <a:latin typeface="Open Sans"/>
                <a:ea typeface="Open Sans"/>
                <a:cs typeface="Open Sans"/>
                <a:sym typeface="Open Sans"/>
              </a:rPr>
            </a:br>
            <a:endParaRPr b="1">
              <a:solidFill>
                <a:srgbClr val="000000"/>
              </a:solidFill>
              <a:latin typeface="Open Sans"/>
              <a:ea typeface="Open Sans"/>
              <a:cs typeface="Open Sans"/>
              <a:sym typeface="Open Sans"/>
            </a:endParaRPr>
          </a:p>
          <a:p>
            <a:pPr marL="457200" lvl="0" indent="-304800" rtl="0">
              <a:lnSpc>
                <a:spcPct val="115000"/>
              </a:lnSpc>
              <a:spcBef>
                <a:spcPts val="300"/>
              </a:spcBef>
              <a:spcAft>
                <a:spcPts val="0"/>
              </a:spcAft>
              <a:buSzPts val="1200"/>
              <a:buFont typeface="Open Sans"/>
              <a:buChar char="●"/>
            </a:pPr>
            <a:r>
              <a:rPr lang="en-US">
                <a:highlight>
                  <a:srgbClr val="FFFFFF"/>
                </a:highlight>
                <a:latin typeface="Open Sans"/>
                <a:ea typeface="Open Sans"/>
                <a:cs typeface="Open Sans"/>
                <a:sym typeface="Open Sans"/>
              </a:rPr>
              <a:t>When customers message you, they’ll see your average response time. (You can see this time on the “Messaging” card in the </a:t>
            </a:r>
            <a:r>
              <a:rPr lang="en-US" b="1">
                <a:highlight>
                  <a:srgbClr val="FFFFFF"/>
                </a:highlight>
                <a:latin typeface="Open Sans"/>
                <a:ea typeface="Open Sans"/>
                <a:cs typeface="Open Sans"/>
                <a:sym typeface="Open Sans"/>
              </a:rPr>
              <a:t>Home</a:t>
            </a:r>
            <a:r>
              <a:rPr lang="en-US">
                <a:highlight>
                  <a:srgbClr val="FFFFFF"/>
                </a:highlight>
                <a:latin typeface="Open Sans"/>
                <a:ea typeface="Open Sans"/>
                <a:cs typeface="Open Sans"/>
                <a:sym typeface="Open Sans"/>
              </a:rPr>
              <a:t> menu.)</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SzPts val="1200"/>
              <a:buFont typeface="Open Sans"/>
              <a:buChar char="●"/>
            </a:pPr>
            <a:r>
              <a:rPr lang="en-US" b="1">
                <a:solidFill>
                  <a:srgbClr val="000000"/>
                </a:solidFill>
                <a:highlight>
                  <a:srgbClr val="FFFFFF"/>
                </a:highlight>
                <a:latin typeface="Open Sans"/>
                <a:ea typeface="Open Sans"/>
                <a:cs typeface="Open Sans"/>
                <a:sym typeface="Open Sans"/>
              </a:rPr>
              <a:t>Avoid sensitive content. </a:t>
            </a:r>
            <a:r>
              <a:rPr lang="en-US">
                <a:solidFill>
                  <a:srgbClr val="000000"/>
                </a:solidFill>
                <a:highlight>
                  <a:srgbClr val="FFFFFF"/>
                </a:highlight>
                <a:latin typeface="Open Sans"/>
                <a:ea typeface="Open Sans"/>
                <a:cs typeface="Open Sans"/>
                <a:sym typeface="Open Sans"/>
              </a:rPr>
              <a:t>Make sure that you don’t provide or request sensitive information during a chat with customers.</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SzPts val="1200"/>
              <a:buFont typeface="Open Sans"/>
              <a:buChar char="○"/>
            </a:pPr>
            <a:r>
              <a:rPr lang="en-US">
                <a:solidFill>
                  <a:srgbClr val="000000"/>
                </a:solidFill>
                <a:highlight>
                  <a:srgbClr val="FFFFFF"/>
                </a:highlight>
                <a:latin typeface="Open Sans"/>
                <a:ea typeface="Open Sans"/>
                <a:cs typeface="Open Sans"/>
                <a:sym typeface="Open Sans"/>
              </a:rPr>
              <a:t>Sensitive information includes, but is not limited to:</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SzPts val="1200"/>
              <a:buFont typeface="Open Sans"/>
              <a:buChar char="○"/>
            </a:pPr>
            <a:r>
              <a:rPr lang="en-US">
                <a:solidFill>
                  <a:srgbClr val="000000"/>
                </a:solidFill>
                <a:highlight>
                  <a:srgbClr val="FFFFFF"/>
                </a:highlight>
                <a:latin typeface="Open Sans"/>
                <a:ea typeface="Open Sans"/>
                <a:cs typeface="Open Sans"/>
                <a:sym typeface="Open Sans"/>
              </a:rPr>
              <a:t>Credit card numbers</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SzPts val="1200"/>
              <a:buFont typeface="Open Sans"/>
              <a:buChar char="○"/>
            </a:pPr>
            <a:r>
              <a:rPr lang="en-US">
                <a:solidFill>
                  <a:srgbClr val="000000"/>
                </a:solidFill>
                <a:highlight>
                  <a:srgbClr val="FFFFFF"/>
                </a:highlight>
                <a:latin typeface="Open Sans"/>
                <a:ea typeface="Open Sans"/>
                <a:cs typeface="Open Sans"/>
                <a:sym typeface="Open Sans"/>
              </a:rPr>
              <a:t>Social Security or other government identification numbers</a:t>
            </a:r>
            <a:endParaRPr>
              <a:solidFill>
                <a:srgbClr val="000000"/>
              </a:solidFill>
              <a:highlight>
                <a:srgbClr val="FFFFFF"/>
              </a:highlight>
              <a:latin typeface="Open Sans"/>
              <a:ea typeface="Open Sans"/>
              <a:cs typeface="Open Sans"/>
              <a:sym typeface="Open Sans"/>
            </a:endParaRPr>
          </a:p>
          <a:p>
            <a:pPr marL="914400" lvl="1" indent="-304800" rtl="0">
              <a:lnSpc>
                <a:spcPct val="115000"/>
              </a:lnSpc>
              <a:spcBef>
                <a:spcPts val="0"/>
              </a:spcBef>
              <a:spcAft>
                <a:spcPts val="0"/>
              </a:spcAft>
              <a:buSzPts val="1200"/>
              <a:buFont typeface="Open Sans"/>
              <a:buChar char="○"/>
            </a:pPr>
            <a:r>
              <a:rPr lang="en-US">
                <a:solidFill>
                  <a:srgbClr val="000000"/>
                </a:solidFill>
                <a:highlight>
                  <a:srgbClr val="FFFFFF"/>
                </a:highlight>
                <a:latin typeface="Open Sans"/>
                <a:ea typeface="Open Sans"/>
                <a:cs typeface="Open Sans"/>
                <a:sym typeface="Open Sans"/>
              </a:rPr>
              <a:t>Login credentials, like passwords</a:t>
            </a:r>
            <a:endParaRPr>
              <a:solidFill>
                <a:srgbClr val="000000"/>
              </a:solidFill>
              <a:highlight>
                <a:srgbClr val="FFFFFF"/>
              </a:highlight>
              <a:latin typeface="Open Sans"/>
              <a:ea typeface="Open Sans"/>
              <a:cs typeface="Open Sans"/>
              <a:sym typeface="Open Sans"/>
            </a:endParaRPr>
          </a:p>
          <a:p>
            <a:pPr marL="457200" lvl="0" indent="-317500" rtl="0">
              <a:lnSpc>
                <a:spcPct val="115000"/>
              </a:lnSpc>
              <a:spcBef>
                <a:spcPts val="0"/>
              </a:spcBef>
              <a:spcAft>
                <a:spcPts val="0"/>
              </a:spcAft>
              <a:buClr>
                <a:srgbClr val="000000"/>
              </a:buClr>
              <a:buSzPts val="1400"/>
              <a:buFont typeface="Open Sans"/>
              <a:buChar char="●"/>
            </a:pPr>
            <a:r>
              <a:rPr lang="en-US">
                <a:highlight>
                  <a:srgbClr val="FFFFFF"/>
                </a:highlight>
                <a:latin typeface="Open Sans"/>
                <a:ea typeface="Open Sans"/>
                <a:cs typeface="Open Sans"/>
                <a:sym typeface="Open Sans"/>
              </a:rPr>
              <a:t>When using SMB messaging, standard message and data rates may apply.</a:t>
            </a:r>
            <a:endParaRPr>
              <a:highlight>
                <a:srgbClr val="FFFFFF"/>
              </a:highlight>
              <a:latin typeface="Open Sans"/>
              <a:ea typeface="Open Sans"/>
              <a:cs typeface="Open Sans"/>
              <a:sym typeface="Open Sans"/>
            </a:endParaRPr>
          </a:p>
          <a:p>
            <a:pPr marL="457200" lvl="0" indent="-317500" rtl="0">
              <a:lnSpc>
                <a:spcPct val="115000"/>
              </a:lnSpc>
              <a:spcBef>
                <a:spcPts val="0"/>
              </a:spcBef>
              <a:spcAft>
                <a:spcPts val="0"/>
              </a:spcAft>
              <a:buClr>
                <a:srgbClr val="000000"/>
              </a:buClr>
              <a:buSzPts val="1400"/>
              <a:buFont typeface="Open Sans"/>
              <a:buChar char="●"/>
            </a:pPr>
            <a:r>
              <a:rPr lang="en-US">
                <a:solidFill>
                  <a:srgbClr val="000000"/>
                </a:solidFill>
                <a:highlight>
                  <a:srgbClr val="FFFFFF"/>
                </a:highlight>
                <a:latin typeface="Open Sans"/>
                <a:ea typeface="Open Sans"/>
                <a:cs typeface="Open Sans"/>
                <a:sym typeface="Open Sans"/>
              </a:rPr>
              <a:t>You can turn messaging on and off at any time.</a:t>
            </a:r>
            <a:endParaRPr>
              <a:solidFill>
                <a:srgbClr val="000000"/>
              </a:solidFill>
              <a:highlight>
                <a:srgbClr val="FFFFFF"/>
              </a:highlight>
              <a:latin typeface="Open Sans"/>
              <a:ea typeface="Open Sans"/>
              <a:cs typeface="Open Sans"/>
              <a:sym typeface="Open Sans"/>
            </a:endParaRPr>
          </a:p>
          <a:p>
            <a:pPr marL="0" lvl="0" indent="0" rtl="0">
              <a:lnSpc>
                <a:spcPct val="115000"/>
              </a:lnSpc>
              <a:spcBef>
                <a:spcPts val="1200"/>
              </a:spcBef>
              <a:spcAft>
                <a:spcPts val="900"/>
              </a:spcAft>
              <a:buClr>
                <a:schemeClr val="dk1"/>
              </a:buClr>
              <a:buSzPts val="1100"/>
              <a:buFont typeface="Arial"/>
              <a:buNone/>
            </a:pPr>
            <a:endParaRPr>
              <a:solidFill>
                <a:srgbClr val="000000"/>
              </a:solidFill>
              <a:latin typeface="Open Sans"/>
              <a:ea typeface="Open Sans"/>
              <a:cs typeface="Open Sans"/>
              <a:sym typeface="Open Sans"/>
            </a:endParaRPr>
          </a:p>
        </p:txBody>
      </p:sp>
      <p:sp>
        <p:nvSpPr>
          <p:cNvPr id="753" name="Shape 75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47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7" name="Shape 77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7647"/>
              </a:lnSpc>
              <a:spcBef>
                <a:spcPts val="0"/>
              </a:spcBef>
              <a:spcAft>
                <a:spcPts val="0"/>
              </a:spcAft>
              <a:buClr>
                <a:srgbClr val="212121"/>
              </a:buClr>
              <a:buSzPts val="1200"/>
              <a:buFont typeface="Open Sans"/>
              <a:buChar char="●"/>
            </a:pPr>
            <a:r>
              <a:rPr lang="en-US">
                <a:solidFill>
                  <a:srgbClr val="212121"/>
                </a:solidFill>
                <a:latin typeface="Open Sans"/>
                <a:ea typeface="Open Sans"/>
                <a:cs typeface="Open Sans"/>
                <a:sym typeface="Open Sans"/>
              </a:rPr>
              <a:t>Another feature available for verified listings: Insights reports.</a:t>
            </a:r>
            <a:endParaRPr>
              <a:solidFill>
                <a:srgbClr val="212121"/>
              </a:solidFill>
              <a:latin typeface="Open Sans"/>
              <a:ea typeface="Open Sans"/>
              <a:cs typeface="Open Sans"/>
              <a:sym typeface="Open Sans"/>
            </a:endParaRPr>
          </a:p>
          <a:p>
            <a:pPr marL="457200" lvl="0" indent="-304800" rtl="0">
              <a:lnSpc>
                <a:spcPct val="117647"/>
              </a:lnSpc>
              <a:spcBef>
                <a:spcPts val="0"/>
              </a:spcBef>
              <a:spcAft>
                <a:spcPts val="0"/>
              </a:spcAft>
              <a:buClr>
                <a:srgbClr val="212121"/>
              </a:buClr>
              <a:buSzPts val="1200"/>
              <a:buFont typeface="Open Sans"/>
              <a:buChar char="●"/>
            </a:pPr>
            <a:r>
              <a:rPr lang="en-US">
                <a:solidFill>
                  <a:srgbClr val="212121"/>
                </a:solidFill>
                <a:highlight>
                  <a:srgbClr val="FFFFFF"/>
                </a:highlight>
                <a:latin typeface="Open Sans"/>
                <a:ea typeface="Open Sans"/>
                <a:cs typeface="Open Sans"/>
                <a:sym typeface="Open Sans"/>
              </a:rPr>
              <a:t>Insights shows you how people found your business listing on the web. </a:t>
            </a:r>
            <a:endParaRPr>
              <a:solidFill>
                <a:srgbClr val="212121"/>
              </a:solidFill>
              <a:highlight>
                <a:srgbClr val="FFFFFF"/>
              </a:highlight>
              <a:latin typeface="Open Sans"/>
              <a:ea typeface="Open Sans"/>
              <a:cs typeface="Open Sans"/>
              <a:sym typeface="Open Sans"/>
            </a:endParaRPr>
          </a:p>
          <a:p>
            <a:pPr marL="457200" lvl="0" indent="-304800" rtl="0">
              <a:lnSpc>
                <a:spcPct val="117647"/>
              </a:lnSpc>
              <a:spcBef>
                <a:spcPts val="0"/>
              </a:spcBef>
              <a:spcAft>
                <a:spcPts val="0"/>
              </a:spcAft>
              <a:buClr>
                <a:srgbClr val="212121"/>
              </a:buClr>
              <a:buSzPts val="1200"/>
              <a:buFont typeface="Open Sans"/>
              <a:buChar char="●"/>
            </a:pPr>
            <a:r>
              <a:rPr lang="en-US">
                <a:solidFill>
                  <a:srgbClr val="212121"/>
                </a:solidFill>
                <a:highlight>
                  <a:srgbClr val="FFFFFF"/>
                </a:highlight>
                <a:latin typeface="Open Sans"/>
                <a:ea typeface="Open Sans"/>
                <a:cs typeface="Open Sans"/>
                <a:sym typeface="Open Sans"/>
              </a:rPr>
              <a:t>The reports focus on </a:t>
            </a:r>
            <a:r>
              <a:rPr lang="en-US" i="1">
                <a:solidFill>
                  <a:srgbClr val="212121"/>
                </a:solidFill>
                <a:highlight>
                  <a:srgbClr val="FFFFFF"/>
                </a:highlight>
                <a:latin typeface="Open Sans"/>
                <a:ea typeface="Open Sans"/>
                <a:cs typeface="Open Sans"/>
                <a:sym typeface="Open Sans"/>
              </a:rPr>
              <a:t>how</a:t>
            </a:r>
            <a:r>
              <a:rPr lang="en-US">
                <a:solidFill>
                  <a:srgbClr val="212121"/>
                </a:solidFill>
                <a:highlight>
                  <a:srgbClr val="FFFFFF"/>
                </a:highlight>
                <a:latin typeface="Open Sans"/>
                <a:ea typeface="Open Sans"/>
                <a:cs typeface="Open Sans"/>
                <a:sym typeface="Open Sans"/>
              </a:rPr>
              <a:t> customers use Search and Maps to find your listing, and </a:t>
            </a:r>
            <a:r>
              <a:rPr lang="en-US" i="1">
                <a:solidFill>
                  <a:srgbClr val="212121"/>
                </a:solidFill>
                <a:highlight>
                  <a:srgbClr val="FFFFFF"/>
                </a:highlight>
                <a:latin typeface="Open Sans"/>
                <a:ea typeface="Open Sans"/>
                <a:cs typeface="Open Sans"/>
                <a:sym typeface="Open Sans"/>
              </a:rPr>
              <a:t>what</a:t>
            </a:r>
            <a:r>
              <a:rPr lang="en-US">
                <a:solidFill>
                  <a:srgbClr val="212121"/>
                </a:solidFill>
                <a:highlight>
                  <a:srgbClr val="FFFFFF"/>
                </a:highlight>
                <a:latin typeface="Open Sans"/>
                <a:ea typeface="Open Sans"/>
                <a:cs typeface="Open Sans"/>
                <a:sym typeface="Open Sans"/>
              </a:rPr>
              <a:t> they do once they find it. </a:t>
            </a:r>
            <a:endParaRPr>
              <a:solidFill>
                <a:srgbClr val="212121"/>
              </a:solidFill>
              <a:highlight>
                <a:srgbClr val="FFFFFF"/>
              </a:highlight>
              <a:latin typeface="Open Sans"/>
              <a:ea typeface="Open Sans"/>
              <a:cs typeface="Open Sans"/>
              <a:sym typeface="Open Sans"/>
            </a:endParaRPr>
          </a:p>
          <a:p>
            <a:pPr marL="457200" lvl="0" indent="-304800" rtl="0">
              <a:lnSpc>
                <a:spcPct val="115000"/>
              </a:lnSpc>
              <a:spcBef>
                <a:spcPts val="0"/>
              </a:spcBef>
              <a:spcAft>
                <a:spcPts val="0"/>
              </a:spcAft>
              <a:buClr>
                <a:srgbClr val="212121"/>
              </a:buClr>
              <a:buSzPts val="1200"/>
              <a:buFont typeface="Open Sans"/>
              <a:buChar char="●"/>
            </a:pPr>
            <a:r>
              <a:rPr lang="en-US">
                <a:solidFill>
                  <a:srgbClr val="212121"/>
                </a:solidFill>
                <a:highlight>
                  <a:srgbClr val="FFFFFF"/>
                </a:highlight>
                <a:latin typeface="Open Sans"/>
                <a:ea typeface="Open Sans"/>
                <a:cs typeface="Open Sans"/>
                <a:sym typeface="Open Sans"/>
              </a:rPr>
              <a:t>Insights consists of six sections, each of which gives you a different way to understand how customers interact with your listing:</a:t>
            </a:r>
            <a:endParaRPr>
              <a:solidFill>
                <a:srgbClr val="212121"/>
              </a:solidFill>
              <a:highlight>
                <a:srgbClr val="FFFFFF"/>
              </a:highlight>
              <a:latin typeface="Open Sans"/>
              <a:ea typeface="Open Sans"/>
              <a:cs typeface="Open Sans"/>
              <a:sym typeface="Open Sans"/>
            </a:endParaRPr>
          </a:p>
          <a:p>
            <a:pPr marL="0" lvl="0" indent="0" rtl="0">
              <a:lnSpc>
                <a:spcPct val="115000"/>
              </a:lnSpc>
              <a:spcBef>
                <a:spcPts val="900"/>
              </a:spcBef>
              <a:spcAft>
                <a:spcPts val="0"/>
              </a:spcAft>
              <a:buNone/>
            </a:pPr>
            <a:endParaRPr>
              <a:solidFill>
                <a:srgbClr val="212121"/>
              </a:solidFill>
              <a:highlight>
                <a:srgbClr val="FFFFFF"/>
              </a:highlight>
              <a:latin typeface="Open Sans"/>
              <a:ea typeface="Open Sans"/>
              <a:cs typeface="Open Sans"/>
              <a:sym typeface="Open Sans"/>
            </a:endParaRPr>
          </a:p>
          <a:p>
            <a:pPr marL="914400" lvl="0" indent="-304800" rtl="0">
              <a:lnSpc>
                <a:spcPct val="115000"/>
              </a:lnSpc>
              <a:spcBef>
                <a:spcPts val="900"/>
              </a:spcBef>
              <a:spcAft>
                <a:spcPts val="0"/>
              </a:spcAft>
              <a:buClr>
                <a:srgbClr val="212121"/>
              </a:buClr>
              <a:buSzPts val="1200"/>
              <a:buFont typeface="Open Sans"/>
              <a:buAutoNum type="arabicPeriod"/>
            </a:pPr>
            <a:r>
              <a:rPr lang="en-US">
                <a:solidFill>
                  <a:srgbClr val="212121"/>
                </a:solidFill>
                <a:highlight>
                  <a:srgbClr val="FFFFFF"/>
                </a:highlight>
                <a:latin typeface="Open Sans"/>
                <a:ea typeface="Open Sans"/>
                <a:cs typeface="Open Sans"/>
                <a:sym typeface="Open Sans"/>
              </a:rPr>
              <a:t>How customers found your listing: it shows how many customers found you in a “Direct” search (in other words, they searched for your business name or address) versus a “Discovery” search (they searched for a category, product, or service, and your listing appeared).</a:t>
            </a:r>
            <a:endParaRPr>
              <a:solidFill>
                <a:srgbClr val="212121"/>
              </a:solidFill>
              <a:highlight>
                <a:srgbClr val="FFFFFF"/>
              </a:highlight>
              <a:latin typeface="Open Sans"/>
              <a:ea typeface="Open Sans"/>
              <a:cs typeface="Open Sans"/>
              <a:sym typeface="Open Sans"/>
            </a:endParaRPr>
          </a:p>
          <a:p>
            <a:pPr marL="914400" lvl="0" indent="-304800" rtl="0">
              <a:lnSpc>
                <a:spcPct val="115000"/>
              </a:lnSpc>
              <a:spcBef>
                <a:spcPts val="0"/>
              </a:spcBef>
              <a:spcAft>
                <a:spcPts val="0"/>
              </a:spcAft>
              <a:buClr>
                <a:srgbClr val="212121"/>
              </a:buClr>
              <a:buSzPts val="1200"/>
              <a:buFont typeface="Open Sans"/>
              <a:buAutoNum type="arabicPeriod"/>
            </a:pPr>
            <a:r>
              <a:rPr lang="en-US">
                <a:solidFill>
                  <a:srgbClr val="212121"/>
                </a:solidFill>
                <a:highlight>
                  <a:srgbClr val="FFFFFF"/>
                </a:highlight>
                <a:latin typeface="Open Sans"/>
                <a:ea typeface="Open Sans"/>
                <a:cs typeface="Open Sans"/>
                <a:sym typeface="Open Sans"/>
              </a:rPr>
              <a:t>Where customers found you on Google: Google Search or Google Maps. </a:t>
            </a:r>
            <a:endParaRPr>
              <a:solidFill>
                <a:srgbClr val="212121"/>
              </a:solidFill>
              <a:highlight>
                <a:srgbClr val="FFFFFF"/>
              </a:highlight>
              <a:latin typeface="Open Sans"/>
              <a:ea typeface="Open Sans"/>
              <a:cs typeface="Open Sans"/>
              <a:sym typeface="Open Sans"/>
            </a:endParaRPr>
          </a:p>
          <a:p>
            <a:pPr marL="914400" lvl="0" indent="-304800" rtl="0">
              <a:lnSpc>
                <a:spcPct val="115000"/>
              </a:lnSpc>
              <a:spcBef>
                <a:spcPts val="0"/>
              </a:spcBef>
              <a:spcAft>
                <a:spcPts val="0"/>
              </a:spcAft>
              <a:buClr>
                <a:srgbClr val="212121"/>
              </a:buClr>
              <a:buSzPts val="1200"/>
              <a:buFont typeface="Open Sans"/>
              <a:buAutoNum type="arabicPeriod"/>
            </a:pPr>
            <a:r>
              <a:rPr lang="en-US">
                <a:solidFill>
                  <a:srgbClr val="212121"/>
                </a:solidFill>
                <a:highlight>
                  <a:srgbClr val="FFFFFF"/>
                </a:highlight>
                <a:latin typeface="Open Sans"/>
                <a:ea typeface="Open Sans"/>
                <a:cs typeface="Open Sans"/>
                <a:sym typeface="Open Sans"/>
              </a:rPr>
              <a:t>Actions: what searchers did once they found your listing on Google. The actions include: Visiting your website; Requesting directions; Calling you; Viewing photos</a:t>
            </a:r>
            <a:endParaRPr>
              <a:solidFill>
                <a:srgbClr val="212121"/>
              </a:solidFill>
              <a:highlight>
                <a:srgbClr val="FFFFFF"/>
              </a:highlight>
              <a:latin typeface="Open Sans"/>
              <a:ea typeface="Open Sans"/>
              <a:cs typeface="Open Sans"/>
              <a:sym typeface="Open Sans"/>
            </a:endParaRPr>
          </a:p>
          <a:p>
            <a:pPr marL="914400" lvl="0" indent="-304800" rtl="0">
              <a:lnSpc>
                <a:spcPct val="115000"/>
              </a:lnSpc>
              <a:spcBef>
                <a:spcPts val="0"/>
              </a:spcBef>
              <a:spcAft>
                <a:spcPts val="0"/>
              </a:spcAft>
              <a:buClr>
                <a:srgbClr val="212121"/>
              </a:buClr>
              <a:buSzPts val="1200"/>
              <a:buFont typeface="Open Sans"/>
              <a:buAutoNum type="arabicPeriod"/>
            </a:pPr>
            <a:r>
              <a:rPr lang="en-US">
                <a:solidFill>
                  <a:srgbClr val="212121"/>
                </a:solidFill>
                <a:highlight>
                  <a:srgbClr val="FFFFFF"/>
                </a:highlight>
                <a:latin typeface="Open Sans"/>
                <a:ea typeface="Open Sans"/>
                <a:cs typeface="Open Sans"/>
                <a:sym typeface="Open Sans"/>
              </a:rPr>
              <a:t>Where on the map people request driving directions to your business. You’ll see your location pinned on the map, and a heat map that shows the most popular places from which people ask Google Maps for driving directions to your address.</a:t>
            </a:r>
            <a:endParaRPr>
              <a:solidFill>
                <a:srgbClr val="212121"/>
              </a:solidFill>
              <a:highlight>
                <a:srgbClr val="FFFFFF"/>
              </a:highlight>
              <a:latin typeface="Open Sans"/>
              <a:ea typeface="Open Sans"/>
              <a:cs typeface="Open Sans"/>
              <a:sym typeface="Open Sans"/>
            </a:endParaRPr>
          </a:p>
          <a:p>
            <a:pPr marL="914400" lvl="0" indent="-304800" rtl="0">
              <a:lnSpc>
                <a:spcPct val="115000"/>
              </a:lnSpc>
              <a:spcBef>
                <a:spcPts val="0"/>
              </a:spcBef>
              <a:spcAft>
                <a:spcPts val="0"/>
              </a:spcAft>
              <a:buClr>
                <a:srgbClr val="212121"/>
              </a:buClr>
              <a:buSzPts val="1200"/>
              <a:buFont typeface="Open Sans"/>
              <a:buAutoNum type="arabicPeriod"/>
            </a:pPr>
            <a:r>
              <a:rPr lang="en-US">
                <a:solidFill>
                  <a:srgbClr val="212121"/>
                </a:solidFill>
                <a:highlight>
                  <a:srgbClr val="FFFFFF"/>
                </a:highlight>
                <a:latin typeface="Open Sans"/>
                <a:ea typeface="Open Sans"/>
                <a:cs typeface="Open Sans"/>
                <a:sym typeface="Open Sans"/>
              </a:rPr>
              <a:t>When and how often searchers called your business via your Google business  listing on Google. You  can  view trends by “Day of week” or “Time of day.”</a:t>
            </a:r>
            <a:endParaRPr>
              <a:solidFill>
                <a:srgbClr val="212121"/>
              </a:solidFill>
              <a:highlight>
                <a:srgbClr val="FFFFFF"/>
              </a:highlight>
              <a:latin typeface="Open Sans"/>
              <a:ea typeface="Open Sans"/>
              <a:cs typeface="Open Sans"/>
              <a:sym typeface="Open Sans"/>
            </a:endParaRPr>
          </a:p>
          <a:p>
            <a:pPr marL="914400" lvl="0" indent="-304800" rtl="0">
              <a:lnSpc>
                <a:spcPct val="115000"/>
              </a:lnSpc>
              <a:spcBef>
                <a:spcPts val="0"/>
              </a:spcBef>
              <a:spcAft>
                <a:spcPts val="0"/>
              </a:spcAft>
              <a:buClr>
                <a:srgbClr val="212121"/>
              </a:buClr>
              <a:buSzPts val="1200"/>
              <a:buFont typeface="Open Sans"/>
              <a:buAutoNum type="arabicPeriod"/>
            </a:pPr>
            <a:r>
              <a:rPr lang="en-US">
                <a:solidFill>
                  <a:srgbClr val="212121"/>
                </a:solidFill>
                <a:highlight>
                  <a:srgbClr val="FFFFFF"/>
                </a:highlight>
                <a:latin typeface="Open Sans"/>
                <a:ea typeface="Open Sans"/>
                <a:cs typeface="Open Sans"/>
                <a:sym typeface="Open Sans"/>
              </a:rPr>
              <a:t>The number of photos associated with your listing, and how often they’re viewed compared to photos of businesses similar to yours. </a:t>
            </a:r>
            <a:endParaRPr>
              <a:solidFill>
                <a:srgbClr val="212121"/>
              </a:solidFill>
              <a:highlight>
                <a:srgbClr val="FFFFFF"/>
              </a:highlight>
              <a:latin typeface="Open Sans"/>
              <a:ea typeface="Open Sans"/>
              <a:cs typeface="Open Sans"/>
              <a:sym typeface="Open Sans"/>
            </a:endParaRPr>
          </a:p>
        </p:txBody>
      </p:sp>
      <p:sp>
        <p:nvSpPr>
          <p:cNvPr id="778" name="Shape 77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1689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0" name="Shape 79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The owner of the business listing can invite other people to manage the information.</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Incidentally, inviting another person gives them access to this Google My Business listing, but </a:t>
            </a:r>
            <a:r>
              <a:rPr lang="en-US" b="1">
                <a:latin typeface="Open Sans"/>
                <a:ea typeface="Open Sans"/>
                <a:cs typeface="Open Sans"/>
                <a:sym typeface="Open Sans"/>
              </a:rPr>
              <a:t>not</a:t>
            </a:r>
            <a:r>
              <a:rPr lang="en-US">
                <a:latin typeface="Open Sans"/>
                <a:ea typeface="Open Sans"/>
                <a:cs typeface="Open Sans"/>
                <a:sym typeface="Open Sans"/>
              </a:rPr>
              <a:t> any other Google products you might use, like Gmail. In other words, they can’t read your email.</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To add a manager, click “Users” from the left side navigation.</a:t>
            </a:r>
            <a:endParaRPr>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a:latin typeface="Open Sans"/>
                <a:ea typeface="Open Sans"/>
                <a:cs typeface="Open Sans"/>
                <a:sym typeface="Open Sans"/>
              </a:rPr>
              <a:t>Click the icon of the people at the top right corner.</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Now, add the email addresses of the managers you’d like to invite.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There are four access levels: Owner (that’s you, unless your transfer ownership); Co-owners, Managers (they can do almost everything owners can do, except delete the listing or transfer ownership); and Communications Managers (they have more limited access to the business listing).</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When you’re done, click “Invite” to send an email to the new page managers. Once they open the email and accept the invitation, you will see them listed as authorized managers.</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As the owner, can you revoke access to the business listing or transfer ownership.</a:t>
            </a:r>
            <a:endParaRPr sz="1100">
              <a:latin typeface="Arial"/>
              <a:ea typeface="Arial"/>
              <a:cs typeface="Arial"/>
              <a:sym typeface="Arial"/>
            </a:endParaRPr>
          </a:p>
          <a:p>
            <a:pPr marL="171450" lvl="0" indent="-95250" rtl="0">
              <a:spcBef>
                <a:spcPts val="0"/>
              </a:spcBef>
              <a:spcAft>
                <a:spcPts val="0"/>
              </a:spcAft>
              <a:buClr>
                <a:schemeClr val="dk1"/>
              </a:buClr>
              <a:buSzPts val="1200"/>
              <a:buFont typeface="Arial"/>
              <a:buNone/>
            </a:pPr>
            <a:endParaRPr/>
          </a:p>
          <a:p>
            <a:pPr marL="171450" marR="0" lvl="0" indent="-95250" algn="l" rtl="0">
              <a:spcBef>
                <a:spcPts val="0"/>
              </a:spcBef>
              <a:spcAft>
                <a:spcPts val="0"/>
              </a:spcAft>
              <a:buClr>
                <a:schemeClr val="dk1"/>
              </a:buClr>
              <a:buSzPts val="1200"/>
              <a:buFont typeface="Arial"/>
              <a:buNone/>
            </a:pPr>
            <a:endParaRPr/>
          </a:p>
        </p:txBody>
      </p:sp>
      <p:sp>
        <p:nvSpPr>
          <p:cNvPr id="791" name="Shape 79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11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spcBef>
                <a:spcPts val="0"/>
              </a:spcBef>
              <a:spcAft>
                <a:spcPts val="0"/>
              </a:spcAft>
              <a:buSzPts val="1400"/>
              <a:buFont typeface="Open Sans"/>
              <a:buChar char="●"/>
            </a:pPr>
            <a:r>
              <a:rPr lang="en-US">
                <a:latin typeface="Open Sans"/>
                <a:ea typeface="Open Sans"/>
                <a:cs typeface="Open Sans"/>
                <a:sym typeface="Open Sans"/>
              </a:rPr>
              <a:t>People visit 1.5 billion destinations every month related to their Google Searches. Source: Google Data, Mar. 2016.</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People are searching locally: there are billions of local searches made monthly, and  more than 30% of all mobile searches are related to location (1) SOURCE: Google internal data, Jan 2017</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Businesses with storefronts open to customers—and those that meet with customers in local service areas—can appear on Google Maps.</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These listings help searchers find businesses nearby.</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Google Maps also considers other factors, like relevancy, distance, and prominence. </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Relevancy is how well a business listing matches a search. If your listing is detailed and up-to-date, Google is more likely to show it for relevant searches.</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Distance is just like it sounds: how close is the business to the searcher, or the area specified? </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And, prominence is gauged by how well-known the business is, based on information Google can find across the web.</a:t>
            </a:r>
            <a:endParaRPr>
              <a:latin typeface="Open Sans"/>
              <a:ea typeface="Open Sans"/>
              <a:cs typeface="Open Sans"/>
              <a:sym typeface="Open Sans"/>
            </a:endParaRPr>
          </a:p>
        </p:txBody>
      </p:sp>
      <p:sp>
        <p:nvSpPr>
          <p:cNvPr id="350" name="Shape 35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8931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rtl="0">
              <a:lnSpc>
                <a:spcPct val="115000"/>
              </a:lnSpc>
              <a:spcBef>
                <a:spcPts val="0"/>
              </a:spcBef>
              <a:spcAft>
                <a:spcPts val="0"/>
              </a:spcAft>
              <a:buClr>
                <a:schemeClr val="dk1"/>
              </a:buClr>
              <a:buSzPts val="1400"/>
              <a:buFont typeface="Open Sans"/>
              <a:buChar char="●"/>
            </a:pPr>
            <a:r>
              <a:rPr lang="en-US" sz="1200">
                <a:solidFill>
                  <a:schemeClr val="dk1"/>
                </a:solidFill>
                <a:latin typeface="Open Sans"/>
                <a:ea typeface="Open Sans"/>
                <a:cs typeface="Open Sans"/>
                <a:sym typeface="Open Sans"/>
              </a:rPr>
              <a:t>Google My Business includes the option to create a free, simple website, generated with the info from the business listing.</a:t>
            </a:r>
            <a:endParaRPr sz="1200">
              <a:solidFill>
                <a:schemeClr val="dk1"/>
              </a:solidFill>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sz="1200">
                <a:solidFill>
                  <a:schemeClr val="dk1"/>
                </a:solidFill>
                <a:latin typeface="Open Sans"/>
                <a:ea typeface="Open Sans"/>
                <a:cs typeface="Open Sans"/>
                <a:sym typeface="Open Sans"/>
              </a:rPr>
              <a:t>It’s a great starting point to being online, perfect for small businesses who do not yet have a web presence.</a:t>
            </a:r>
            <a:endParaRPr sz="1200">
              <a:solidFill>
                <a:schemeClr val="dk1"/>
              </a:solidFill>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sz="1200">
                <a:solidFill>
                  <a:schemeClr val="dk1"/>
                </a:solidFill>
                <a:latin typeface="Open Sans"/>
                <a:ea typeface="Open Sans"/>
                <a:cs typeface="Open Sans"/>
                <a:sym typeface="Open Sans"/>
              </a:rPr>
              <a:t>Creating a website with Google My Business takes about five minutes.</a:t>
            </a:r>
            <a:endParaRPr sz="1200">
              <a:solidFill>
                <a:schemeClr val="dk1"/>
              </a:solidFill>
              <a:latin typeface="Open Sans"/>
              <a:ea typeface="Open Sans"/>
              <a:cs typeface="Open Sans"/>
              <a:sym typeface="Open Sans"/>
            </a:endParaRPr>
          </a:p>
          <a:p>
            <a:pPr marL="457200" lvl="0" indent="-317500" rtl="0">
              <a:spcBef>
                <a:spcPts val="0"/>
              </a:spcBef>
              <a:spcAft>
                <a:spcPts val="0"/>
              </a:spcAft>
              <a:buClr>
                <a:schemeClr val="dk1"/>
              </a:buClr>
              <a:buSzPts val="1400"/>
              <a:buFont typeface="Open Sans"/>
              <a:buChar char="●"/>
            </a:pPr>
            <a:r>
              <a:rPr lang="en-US" sz="1200">
                <a:solidFill>
                  <a:schemeClr val="dk1"/>
                </a:solidFill>
                <a:latin typeface="Open Sans"/>
                <a:ea typeface="Open Sans"/>
                <a:cs typeface="Open Sans"/>
                <a:sym typeface="Open Sans"/>
              </a:rPr>
              <a:t>There are three steps to creating a website with Google My Business.</a:t>
            </a:r>
            <a:endParaRPr sz="1200">
              <a:solidFill>
                <a:schemeClr val="dk1"/>
              </a:solidFill>
              <a:latin typeface="Open Sans"/>
              <a:ea typeface="Open Sans"/>
              <a:cs typeface="Open Sans"/>
              <a:sym typeface="Open Sans"/>
            </a:endParaRPr>
          </a:p>
          <a:p>
            <a:pPr marL="0" lvl="0" indent="0" rtl="0">
              <a:spcBef>
                <a:spcPts val="0"/>
              </a:spcBef>
              <a:spcAft>
                <a:spcPts val="0"/>
              </a:spcAft>
              <a:buFont typeface="Arial"/>
              <a:buNone/>
            </a:pPr>
            <a:endParaRPr sz="1200">
              <a:solidFill>
                <a:schemeClr val="dk1"/>
              </a:solidFill>
              <a:latin typeface="Open Sans"/>
              <a:ea typeface="Open Sans"/>
              <a:cs typeface="Open Sans"/>
              <a:sym typeface="Open Sans"/>
            </a:endParaRPr>
          </a:p>
          <a:p>
            <a:pPr marL="914400" lvl="0" indent="-317500" rtl="0">
              <a:spcBef>
                <a:spcPts val="0"/>
              </a:spcBef>
              <a:spcAft>
                <a:spcPts val="0"/>
              </a:spcAft>
              <a:buClr>
                <a:schemeClr val="dk1"/>
              </a:buClr>
              <a:buSzPts val="1400"/>
              <a:buFont typeface="Open Sans"/>
              <a:buAutoNum type="arabicPeriod"/>
            </a:pPr>
            <a:r>
              <a:rPr lang="en-US" sz="1200">
                <a:solidFill>
                  <a:schemeClr val="dk1"/>
                </a:solidFill>
                <a:latin typeface="Open Sans"/>
                <a:ea typeface="Open Sans"/>
                <a:cs typeface="Open Sans"/>
                <a:sym typeface="Open Sans"/>
              </a:rPr>
              <a:t>Click “website” in the left side navigation and the info from the business listing will be used to generate the website.</a:t>
            </a:r>
            <a:endParaRPr sz="1200">
              <a:solidFill>
                <a:schemeClr val="dk1"/>
              </a:solidFill>
              <a:latin typeface="Open Sans"/>
              <a:ea typeface="Open Sans"/>
              <a:cs typeface="Open Sans"/>
              <a:sym typeface="Open Sans"/>
            </a:endParaRPr>
          </a:p>
          <a:p>
            <a:pPr marL="914400" lvl="0" indent="-317500" rtl="0">
              <a:spcBef>
                <a:spcPts val="0"/>
              </a:spcBef>
              <a:spcAft>
                <a:spcPts val="0"/>
              </a:spcAft>
              <a:buClr>
                <a:schemeClr val="dk1"/>
              </a:buClr>
              <a:buSzPts val="1400"/>
              <a:buFont typeface="Open Sans"/>
              <a:buAutoNum type="arabicPeriod"/>
            </a:pPr>
            <a:r>
              <a:rPr lang="en-US" sz="1200">
                <a:solidFill>
                  <a:schemeClr val="dk1"/>
                </a:solidFill>
                <a:latin typeface="Open Sans"/>
                <a:ea typeface="Open Sans"/>
                <a:cs typeface="Open Sans"/>
                <a:sym typeface="Open Sans"/>
              </a:rPr>
              <a:t>You have the option to customize some elements of the site, including the theme, text, and photos.</a:t>
            </a:r>
            <a:endParaRPr sz="1200">
              <a:solidFill>
                <a:schemeClr val="dk1"/>
              </a:solidFill>
              <a:latin typeface="Open Sans"/>
              <a:ea typeface="Open Sans"/>
              <a:cs typeface="Open Sans"/>
              <a:sym typeface="Open Sans"/>
            </a:endParaRPr>
          </a:p>
          <a:p>
            <a:pPr marL="914400" lvl="0" indent="-317500" rtl="0">
              <a:spcBef>
                <a:spcPts val="0"/>
              </a:spcBef>
              <a:spcAft>
                <a:spcPts val="0"/>
              </a:spcAft>
              <a:buClr>
                <a:schemeClr val="dk1"/>
              </a:buClr>
              <a:buSzPts val="1400"/>
              <a:buFont typeface="Open Sans"/>
              <a:buAutoNum type="arabicPeriod"/>
            </a:pPr>
            <a:r>
              <a:rPr lang="en-US" sz="1200">
                <a:solidFill>
                  <a:schemeClr val="dk1"/>
                </a:solidFill>
                <a:latin typeface="Open Sans"/>
                <a:ea typeface="Open Sans"/>
                <a:cs typeface="Open Sans"/>
                <a:sym typeface="Open Sans"/>
              </a:rPr>
              <a:t>When you’re ready to go live, click the Publish button.</a:t>
            </a:r>
            <a:endParaRPr sz="1200">
              <a:solidFill>
                <a:schemeClr val="dk1"/>
              </a:solidFill>
              <a:latin typeface="Open Sans"/>
              <a:ea typeface="Open Sans"/>
              <a:cs typeface="Open Sans"/>
              <a:sym typeface="Open Sans"/>
            </a:endParaRPr>
          </a:p>
          <a:p>
            <a:pPr marL="0" lvl="0" indent="0" rtl="0">
              <a:spcBef>
                <a:spcPts val="0"/>
              </a:spcBef>
              <a:spcAft>
                <a:spcPts val="0"/>
              </a:spcAft>
              <a:buFont typeface="Arial"/>
              <a:buNone/>
            </a:pPr>
            <a:endParaRPr sz="1200">
              <a:solidFill>
                <a:schemeClr val="dk1"/>
              </a:solidFill>
              <a:latin typeface="Open Sans"/>
              <a:ea typeface="Open Sans"/>
              <a:cs typeface="Open Sans"/>
              <a:sym typeface="Open Sans"/>
            </a:endParaRPr>
          </a:p>
          <a:p>
            <a:pPr marL="457200" lvl="0" indent="-317500" rtl="0">
              <a:spcBef>
                <a:spcPts val="0"/>
              </a:spcBef>
              <a:spcAft>
                <a:spcPts val="0"/>
              </a:spcAft>
              <a:buClr>
                <a:schemeClr val="dk1"/>
              </a:buClr>
              <a:buSzPts val="1400"/>
              <a:buFont typeface="Open Sans"/>
              <a:buChar char="●"/>
            </a:pPr>
            <a:r>
              <a:rPr lang="en-US" sz="1200">
                <a:solidFill>
                  <a:schemeClr val="dk1"/>
                </a:solidFill>
                <a:latin typeface="Open Sans"/>
                <a:ea typeface="Open Sans"/>
                <a:cs typeface="Open Sans"/>
                <a:sym typeface="Open Sans"/>
              </a:rPr>
              <a:t>Let’s take a look.</a:t>
            </a:r>
            <a:endParaRPr>
              <a:latin typeface="Open Sans"/>
              <a:ea typeface="Open Sans"/>
              <a:cs typeface="Open Sans"/>
              <a:sym typeface="Open Sans"/>
            </a:endParaRPr>
          </a:p>
        </p:txBody>
      </p:sp>
      <p:sp>
        <p:nvSpPr>
          <p:cNvPr id="819" name="Shape 81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436475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4" name="Shape 824"/>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spcBef>
                <a:spcPts val="0"/>
              </a:spcBef>
              <a:spcAft>
                <a:spcPts val="0"/>
              </a:spcAft>
              <a:buSzPts val="1400"/>
              <a:buFont typeface="Open Sans"/>
              <a:buChar char="●"/>
            </a:pPr>
            <a:r>
              <a:rPr lang="en-US">
                <a:solidFill>
                  <a:srgbClr val="000000"/>
                </a:solidFill>
                <a:latin typeface="Open Sans"/>
                <a:ea typeface="Open Sans"/>
                <a:cs typeface="Open Sans"/>
                <a:sym typeface="Open Sans"/>
              </a:rPr>
              <a:t>Step #1: </a:t>
            </a:r>
            <a:r>
              <a:rPr lang="en-US">
                <a:latin typeface="Open Sans"/>
                <a:ea typeface="Open Sans"/>
                <a:cs typeface="Open Sans"/>
                <a:sym typeface="Open Sans"/>
              </a:rPr>
              <a:t> click “Website” in the left side navigation.</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solidFill>
                  <a:srgbClr val="000000"/>
                </a:solidFill>
                <a:latin typeface="Open Sans"/>
                <a:ea typeface="Open Sans"/>
                <a:cs typeface="Open Sans"/>
                <a:sym typeface="Open Sans"/>
              </a:rPr>
              <a:t>Business info is used to create the site.</a:t>
            </a:r>
            <a:endParaRPr>
              <a:solidFill>
                <a:srgbClr val="000000"/>
              </a:solidFill>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p:txBody>
      </p:sp>
      <p:sp>
        <p:nvSpPr>
          <p:cNvPr id="825" name="Shape 82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455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1" name="Shape 841"/>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will see a preview of your website.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To make edits, click the items in the left menu.</a:t>
            </a:r>
            <a:endParaRPr>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 first option is to edit the “theme” of the website.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Themes change the color palette and fonts for your site.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Choose the theme that best matches the personality of your business.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When you’re done, click the checkmark icon at the top to save your selection.</a:t>
            </a:r>
            <a:endParaRPr>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To edit the text on your site, click “Edit” in the left side navigation.</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customize four sections.</a:t>
            </a:r>
            <a:endParaRPr>
              <a:latin typeface="Open Sans"/>
              <a:ea typeface="Open Sans"/>
              <a:cs typeface="Open Sans"/>
              <a:sym typeface="Open Sans"/>
            </a:endParaRPr>
          </a:p>
          <a:p>
            <a:pPr marL="914400" lvl="0" indent="-317500" rtl="0">
              <a:lnSpc>
                <a:spcPct val="115000"/>
              </a:lnSpc>
              <a:spcBef>
                <a:spcPts val="0"/>
              </a:spcBef>
              <a:spcAft>
                <a:spcPts val="0"/>
              </a:spcAft>
              <a:buSzPts val="1400"/>
              <a:buFont typeface="Open Sans"/>
              <a:buAutoNum type="arabicPeriod"/>
            </a:pPr>
            <a:r>
              <a:rPr lang="en-US">
                <a:latin typeface="Open Sans"/>
                <a:ea typeface="Open Sans"/>
                <a:cs typeface="Open Sans"/>
                <a:sym typeface="Open Sans"/>
              </a:rPr>
              <a:t>Headline: the main title of the website</a:t>
            </a:r>
            <a:endParaRPr>
              <a:latin typeface="Open Sans"/>
              <a:ea typeface="Open Sans"/>
              <a:cs typeface="Open Sans"/>
              <a:sym typeface="Open Sans"/>
            </a:endParaRPr>
          </a:p>
          <a:p>
            <a:pPr marL="914400" lvl="0" indent="-317500" rtl="0">
              <a:lnSpc>
                <a:spcPct val="115000"/>
              </a:lnSpc>
              <a:spcBef>
                <a:spcPts val="0"/>
              </a:spcBef>
              <a:spcAft>
                <a:spcPts val="0"/>
              </a:spcAft>
              <a:buSzPts val="1400"/>
              <a:buFont typeface="Open Sans"/>
              <a:buAutoNum type="arabicPeriod"/>
            </a:pPr>
            <a:r>
              <a:rPr lang="en-US">
                <a:latin typeface="Open Sans"/>
                <a:ea typeface="Open Sans"/>
                <a:cs typeface="Open Sans"/>
                <a:sym typeface="Open Sans"/>
              </a:rPr>
              <a:t>Description: the text that appears directly beneath the headline, perfect for a tagline.</a:t>
            </a:r>
            <a:endParaRPr>
              <a:latin typeface="Open Sans"/>
              <a:ea typeface="Open Sans"/>
              <a:cs typeface="Open Sans"/>
              <a:sym typeface="Open Sans"/>
            </a:endParaRPr>
          </a:p>
          <a:p>
            <a:pPr marL="914400" lvl="0" indent="-317500" rtl="0">
              <a:lnSpc>
                <a:spcPct val="115000"/>
              </a:lnSpc>
              <a:spcBef>
                <a:spcPts val="0"/>
              </a:spcBef>
              <a:spcAft>
                <a:spcPts val="0"/>
              </a:spcAft>
              <a:buSzPts val="1400"/>
              <a:buFont typeface="Open Sans"/>
              <a:buAutoNum type="arabicPeriod"/>
            </a:pPr>
            <a:r>
              <a:rPr lang="en-US">
                <a:latin typeface="Open Sans"/>
                <a:ea typeface="Open Sans"/>
                <a:cs typeface="Open Sans"/>
                <a:sym typeface="Open Sans"/>
              </a:rPr>
              <a:t>Summary header: appearing further down this page, this is the title that appears above the main content on the web page.</a:t>
            </a:r>
            <a:endParaRPr>
              <a:latin typeface="Open Sans"/>
              <a:ea typeface="Open Sans"/>
              <a:cs typeface="Open Sans"/>
              <a:sym typeface="Open Sans"/>
            </a:endParaRPr>
          </a:p>
          <a:p>
            <a:pPr marL="914400" lvl="0" indent="-317500" rtl="0">
              <a:lnSpc>
                <a:spcPct val="115000"/>
              </a:lnSpc>
              <a:spcBef>
                <a:spcPts val="0"/>
              </a:spcBef>
              <a:spcAft>
                <a:spcPts val="0"/>
              </a:spcAft>
              <a:buSzPts val="1400"/>
              <a:buFont typeface="Open Sans"/>
              <a:buAutoNum type="arabicPeriod"/>
            </a:pPr>
            <a:r>
              <a:rPr lang="en-US">
                <a:latin typeface="Open Sans"/>
                <a:ea typeface="Open Sans"/>
                <a:cs typeface="Open Sans"/>
                <a:sym typeface="Open Sans"/>
              </a:rPr>
              <a:t>Summary body: where you can enter the text for your website, like a welcome message, a description of your products and services, and any other relevant information for potential customers.</a:t>
            </a:r>
            <a:endParaRPr>
              <a:latin typeface="Open Sans"/>
              <a:ea typeface="Open Sans"/>
              <a:cs typeface="Open Sans"/>
              <a:sym typeface="Open Sans"/>
            </a:endParaRPr>
          </a:p>
          <a:p>
            <a:pPr marL="914400" lvl="0" indent="-317500" rtl="0">
              <a:lnSpc>
                <a:spcPct val="115000"/>
              </a:lnSpc>
              <a:spcBef>
                <a:spcPts val="0"/>
              </a:spcBef>
              <a:spcAft>
                <a:spcPts val="0"/>
              </a:spcAft>
              <a:buSzPts val="1400"/>
              <a:buFont typeface="Open Sans"/>
              <a:buAutoNum type="arabicPeriod"/>
            </a:pPr>
            <a:r>
              <a:rPr lang="en-US">
                <a:latin typeface="Open Sans"/>
                <a:ea typeface="Open Sans"/>
                <a:cs typeface="Open Sans"/>
                <a:sym typeface="Open Sans"/>
              </a:rPr>
              <a:t>When you’re done, click the checkmark icon at the top to save your work.</a:t>
            </a:r>
            <a:endParaRPr>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your Google My Business listing includes photos, they will automatically appear as a gallery on your website.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add additional images by choosing “Photos” from the left side navigation and uploading them to your website.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On a related note:  you may have noticed a link labeled “Change Cover Photo” beneath the title of your website.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 click that link, you can change the image that appears as the background at the top of your site, by uploading your own.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 default images are based on your business category.</a:t>
            </a:r>
            <a:endParaRPr>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p:txBody>
      </p:sp>
      <p:sp>
        <p:nvSpPr>
          <p:cNvPr id="842" name="Shape 84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1278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7" name="Shape 877"/>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The Settings option allows you to Publish (or then unpublish) your website.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also have the option to change the default language for the website. This updates any text that appears as part of the site template. It </a:t>
            </a:r>
            <a:r>
              <a:rPr lang="en-US" b="1">
                <a:latin typeface="Open Sans"/>
                <a:ea typeface="Open Sans"/>
                <a:cs typeface="Open Sans"/>
                <a:sym typeface="Open Sans"/>
              </a:rPr>
              <a:t>does not</a:t>
            </a:r>
            <a:r>
              <a:rPr lang="en-US">
                <a:latin typeface="Open Sans"/>
                <a:ea typeface="Open Sans"/>
                <a:cs typeface="Open Sans"/>
                <a:sym typeface="Open Sans"/>
              </a:rPr>
              <a:t> translate any custom text you enter.</a:t>
            </a:r>
            <a:endParaRPr>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Once you’re are happy with the your website, send it live by clicking “Publish” in the “Settings” section.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also do this by clicking the “Publish” button at the top right corner.</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also have the option to “unpublish” your site from within the Settings section.</a:t>
            </a:r>
            <a:endParaRPr>
              <a:latin typeface="Open Sans"/>
              <a:ea typeface="Open Sans"/>
              <a:cs typeface="Open Sans"/>
              <a:sym typeface="Open Sans"/>
            </a:endParaRPr>
          </a:p>
        </p:txBody>
      </p:sp>
      <p:sp>
        <p:nvSpPr>
          <p:cNvPr id="878" name="Shape 87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6861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3" name="Shape 903"/>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Clr>
                <a:schemeClr val="dk1"/>
              </a:buClr>
              <a:buSzPts val="1400"/>
              <a:buFont typeface="Open Sans"/>
              <a:buChar char="●"/>
            </a:pPr>
            <a:r>
              <a:rPr lang="en-US">
                <a:latin typeface="Open Sans"/>
                <a:ea typeface="Open Sans"/>
                <a:cs typeface="Open Sans"/>
                <a:sym typeface="Open Sans"/>
              </a:rPr>
              <a:t>Next, you will create an address for your business.</a:t>
            </a:r>
            <a:endParaRPr>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a:latin typeface="Open Sans"/>
                <a:ea typeface="Open Sans"/>
                <a:cs typeface="Open Sans"/>
                <a:sym typeface="Open Sans"/>
              </a:rPr>
              <a:t>The first option is free. You can customize your website address by entering the first part of the domain name. It will automatically be followed by dot business dot site.</a:t>
            </a:r>
            <a:endParaRPr>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a:latin typeface="Open Sans"/>
                <a:ea typeface="Open Sans"/>
                <a:cs typeface="Open Sans"/>
                <a:sym typeface="Open Sans"/>
              </a:rPr>
              <a:t>So, if you entered the name “stasiasbakery” your website address would be: stasiasbakery.business.site</a:t>
            </a:r>
            <a:endParaRPr>
              <a:latin typeface="Open Sans"/>
              <a:ea typeface="Open Sans"/>
              <a:cs typeface="Open Sans"/>
              <a:sym typeface="Open Sans"/>
            </a:endParaRPr>
          </a:p>
          <a:p>
            <a:pPr marL="457200" lvl="0" indent="-317500" rtl="0">
              <a:lnSpc>
                <a:spcPct val="115000"/>
              </a:lnSpc>
              <a:spcBef>
                <a:spcPts val="0"/>
              </a:spcBef>
              <a:spcAft>
                <a:spcPts val="0"/>
              </a:spcAft>
              <a:buClr>
                <a:schemeClr val="dk1"/>
              </a:buClr>
              <a:buSzPts val="1400"/>
              <a:buFont typeface="Open Sans"/>
              <a:buChar char="●"/>
            </a:pPr>
            <a:r>
              <a:rPr lang="en-US">
                <a:latin typeface="Open Sans"/>
                <a:ea typeface="Open Sans"/>
                <a:cs typeface="Open Sans"/>
                <a:sym typeface="Open Sans"/>
              </a:rPr>
              <a:t>Alternatively, you can register your own domain name. This option is not free; you will need to register the domain through Google Domains.</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Arial"/>
                <a:ea typeface="Arial"/>
                <a:cs typeface="Arial"/>
                <a:sym typeface="Arial"/>
              </a:rPr>
              <a:t>If you already registered a domain name—even with a registrar other than Google—you can use it for your new Google site. </a:t>
            </a:r>
            <a:endParaRPr>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Open Sans"/>
              <a:buChar char="●"/>
            </a:pPr>
            <a:r>
              <a:rPr lang="en-US">
                <a:latin typeface="Arial"/>
                <a:ea typeface="Arial"/>
                <a:cs typeface="Arial"/>
                <a:sym typeface="Arial"/>
              </a:rPr>
              <a:t>To do so, you’ll need to either login to your hosting company account and choose a “Redirect” option or similar, or contact your hosting company and tell them to redirect your existing domain to your new Google site.</a:t>
            </a:r>
            <a:endParaRPr>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Open Sans"/>
              <a:buChar char="●"/>
            </a:pPr>
            <a:r>
              <a:rPr lang="en-US">
                <a:latin typeface="Arial"/>
                <a:ea typeface="Arial"/>
                <a:cs typeface="Arial"/>
                <a:sym typeface="Arial"/>
              </a:rPr>
              <a:t>Once you find a redirect option, point your domain to the URL for your new site provided during the Google My Business site creation process.</a:t>
            </a:r>
            <a:endParaRPr>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Open Sans"/>
              <a:buChar char="●"/>
            </a:pPr>
            <a:r>
              <a:rPr lang="en-US">
                <a:latin typeface="Arial"/>
                <a:ea typeface="Arial"/>
                <a:cs typeface="Arial"/>
                <a:sym typeface="Arial"/>
              </a:rPr>
              <a:t>To find your new site’s URL, return to Google My Business, select Website from the menu, and then click Settings in the toolbar on the left side. At the top of the panel that appears, you’ll see your site address.</a:t>
            </a:r>
            <a:endParaRPr>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endParaRPr>
              <a:latin typeface="Open Sans"/>
              <a:ea typeface="Open Sans"/>
              <a:cs typeface="Open Sans"/>
              <a:sym typeface="Open Sans"/>
            </a:endParaRPr>
          </a:p>
          <a:p>
            <a:pPr marL="0" lvl="0" indent="0" rtl="0">
              <a:lnSpc>
                <a:spcPct val="115000"/>
              </a:lnSpc>
              <a:spcBef>
                <a:spcPts val="0"/>
              </a:spcBef>
              <a:spcAft>
                <a:spcPts val="0"/>
              </a:spcAft>
              <a:buNone/>
            </a:pPr>
            <a:endParaRPr>
              <a:latin typeface="Open Sans"/>
              <a:ea typeface="Open Sans"/>
              <a:cs typeface="Open Sans"/>
              <a:sym typeface="Open Sans"/>
            </a:endParaRPr>
          </a:p>
        </p:txBody>
      </p:sp>
      <p:sp>
        <p:nvSpPr>
          <p:cNvPr id="904" name="Shape 90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0556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6" name="Shape 916"/>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 choose the option to register your own domain name, you will see a search box.</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Enter a domain name you’d like to use for your website.</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For example, this business, Stasia’s Bakery, might search for “stasiasbakery.com.”</a:t>
            </a:r>
            <a:endParaRPr>
              <a:latin typeface="Open Sans"/>
              <a:ea typeface="Open Sans"/>
              <a:cs typeface="Open Sans"/>
              <a:sym typeface="Open Sans"/>
            </a:endParaRPr>
          </a:p>
          <a:p>
            <a:pPr marL="0" lvl="0" indent="0" rtl="0">
              <a:lnSpc>
                <a:spcPct val="115000"/>
              </a:lnSpc>
              <a:spcBef>
                <a:spcPts val="0"/>
              </a:spcBef>
              <a:spcAft>
                <a:spcPts val="0"/>
              </a:spcAft>
              <a:buClr>
                <a:srgbClr val="000000"/>
              </a:buClr>
              <a:buSzPts val="1100"/>
              <a:buFont typeface="Arial"/>
              <a:buNone/>
            </a:pP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will see a list of available domain names.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the domain you wanted is available, it will appear in the list.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will also see other variations of the domain you searched for.</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solidFill>
                  <a:srgbClr val="222222"/>
                </a:solidFill>
                <a:latin typeface="Open Sans"/>
                <a:ea typeface="Open Sans"/>
                <a:cs typeface="Open Sans"/>
                <a:sym typeface="Open Sans"/>
              </a:rPr>
              <a:t>The cost you see is for a year (please note: the renewal price may be different.)</a:t>
            </a:r>
            <a:endParaRPr>
              <a:solidFill>
                <a:srgbClr val="222222"/>
              </a:solidFill>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solidFill>
                  <a:srgbClr val="222222"/>
                </a:solidFill>
                <a:latin typeface="Open Sans"/>
                <a:ea typeface="Open Sans"/>
                <a:cs typeface="Open Sans"/>
                <a:sym typeface="Open Sans"/>
              </a:rPr>
              <a:t>Prices also vary by the domain name extension (e.g., .com, .net, .org, etc.).</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If you see a domain name you’d like to use, click the “Buy” button next to it.</a:t>
            </a:r>
            <a:endParaRPr>
              <a:latin typeface="Open Sans"/>
              <a:ea typeface="Open Sans"/>
              <a:cs typeface="Open Sans"/>
              <a:sym typeface="Open Sans"/>
            </a:endParaRPr>
          </a:p>
          <a:p>
            <a:pPr marL="0" lvl="0" indent="0" rtl="0">
              <a:lnSpc>
                <a:spcPct val="115000"/>
              </a:lnSpc>
              <a:spcBef>
                <a:spcPts val="0"/>
              </a:spcBef>
              <a:spcAft>
                <a:spcPts val="0"/>
              </a:spcAft>
              <a:buClr>
                <a:srgbClr val="000000"/>
              </a:buClr>
              <a:buSzPts val="1100"/>
              <a:buFont typeface="Arial"/>
              <a:buNone/>
            </a:pP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To complete the domain name registration, enter your billing details.</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Once submitted, your domain name will be registered and automatically connected to your Google My Business website.</a:t>
            </a:r>
            <a:endParaRPr>
              <a:latin typeface="Open Sans"/>
              <a:ea typeface="Open Sans"/>
              <a:cs typeface="Open Sans"/>
              <a:sym typeface="Open Sans"/>
            </a:endParaRPr>
          </a:p>
        </p:txBody>
      </p:sp>
      <p:sp>
        <p:nvSpPr>
          <p:cNvPr id="917" name="Shape 9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5125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4" name="Shape 944"/>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And that’s it! </a:t>
            </a:r>
            <a:endParaRPr>
              <a:latin typeface="Open Sans"/>
              <a:ea typeface="Open Sans"/>
              <a:cs typeface="Open Sans"/>
              <a:sym typeface="Open Sans"/>
            </a:endParaRPr>
          </a:p>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You can sign into your Google My Business account at any time to access, edit, publish or unpublish your website.</a:t>
            </a:r>
            <a:endParaRPr>
              <a:latin typeface="Open Sans"/>
              <a:ea typeface="Open Sans"/>
              <a:cs typeface="Open Sans"/>
              <a:sym typeface="Open Sans"/>
            </a:endParaRPr>
          </a:p>
        </p:txBody>
      </p:sp>
      <p:sp>
        <p:nvSpPr>
          <p:cNvPr id="945" name="Shape 94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8271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55" name="Shape 9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Open Sans"/>
              <a:buChar char="●"/>
            </a:pPr>
            <a:r>
              <a:rPr lang="en-US" sz="1200" i="0" u="none" strike="noStrike" cap="none">
                <a:solidFill>
                  <a:schemeClr val="dk1"/>
                </a:solidFill>
                <a:latin typeface="Open Sans"/>
                <a:ea typeface="Open Sans"/>
                <a:cs typeface="Open Sans"/>
                <a:sym typeface="Open Sans"/>
              </a:rPr>
              <a:t>Congratulations, you’re ready to set up Google My Business!</a:t>
            </a:r>
            <a:endParaRPr sz="1200" i="0" u="none" strike="noStrike" cap="none">
              <a:solidFill>
                <a:schemeClr val="dk1"/>
              </a:solidFill>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You can access and edit business information anytime via the Google My Business dashboard.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To return, visit: </a:t>
            </a:r>
            <a:r>
              <a:rPr lang="en-US" u="sng">
                <a:solidFill>
                  <a:srgbClr val="1155CC"/>
                </a:solidFill>
                <a:latin typeface="Open Sans"/>
                <a:ea typeface="Open Sans"/>
                <a:cs typeface="Open Sans"/>
                <a:sym typeface="Open Sans"/>
                <a:hlinkClick r:id="rId3"/>
              </a:rPr>
              <a:t>www.google.com/business</a:t>
            </a:r>
            <a:r>
              <a:rPr lang="en-US">
                <a:latin typeface="Open Sans"/>
                <a:ea typeface="Open Sans"/>
                <a:cs typeface="Open Sans"/>
                <a:sym typeface="Open Sans"/>
              </a:rPr>
              <a:t> and sign in.</a:t>
            </a:r>
            <a:endParaRPr>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US" sz="1200" i="0" u="none" strike="noStrike" cap="none">
                <a:solidFill>
                  <a:schemeClr val="dk1"/>
                </a:solidFill>
                <a:latin typeface="Open Sans"/>
                <a:ea typeface="Open Sans"/>
                <a:cs typeface="Open Sans"/>
                <a:sym typeface="Open Sans"/>
              </a:rPr>
              <a:t>Thank you so much for attending today’s session.</a:t>
            </a:r>
            <a:endParaRPr>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US" sz="1200" i="0" u="none" strike="noStrike" cap="none">
                <a:solidFill>
                  <a:schemeClr val="dk1"/>
                </a:solidFill>
                <a:latin typeface="Open Sans"/>
                <a:ea typeface="Open Sans"/>
                <a:cs typeface="Open Sans"/>
                <a:sym typeface="Open Sans"/>
              </a:rPr>
              <a:t>If you have any more questions, we’ll be here for the remainder of the session to help.</a:t>
            </a:r>
            <a:endParaRPr>
              <a:latin typeface="Open Sans"/>
              <a:ea typeface="Open Sans"/>
              <a:cs typeface="Open Sans"/>
              <a:sym typeface="Open Sans"/>
            </a:endParaRPr>
          </a:p>
          <a:p>
            <a:pPr marL="0" marR="0" lvl="0" indent="0" algn="l" rtl="0">
              <a:spcBef>
                <a:spcPts val="0"/>
              </a:spcBef>
              <a:spcAft>
                <a:spcPts val="0"/>
              </a:spcAft>
              <a:buNone/>
            </a:pPr>
            <a:endParaRPr sz="1200" i="0" u="none" strike="noStrike" cap="none">
              <a:solidFill>
                <a:schemeClr val="dk1"/>
              </a:solidFill>
              <a:latin typeface="Open Sans"/>
              <a:ea typeface="Open Sans"/>
              <a:cs typeface="Open Sans"/>
              <a:sym typeface="Open Sans"/>
            </a:endParaRPr>
          </a:p>
        </p:txBody>
      </p:sp>
      <p:sp>
        <p:nvSpPr>
          <p:cNvPr id="956" name="Shape 95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38</a:t>
            </a:fld>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308064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1" name="Shape 961"/>
          <p:cNvSpPr txBox="1">
            <a:spLocks noGrp="1"/>
          </p:cNvSpPr>
          <p:nvPr>
            <p:ph type="body" idx="1"/>
          </p:nvPr>
        </p:nvSpPr>
        <p:spPr>
          <a:xfrm>
            <a:off x="509155" y="4343400"/>
            <a:ext cx="56631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endParaRPr>
              <a:latin typeface="Open Sans"/>
              <a:ea typeface="Open Sans"/>
              <a:cs typeface="Open Sans"/>
              <a:sym typeface="Open Sans"/>
            </a:endParaRPr>
          </a:p>
        </p:txBody>
      </p:sp>
      <p:sp>
        <p:nvSpPr>
          <p:cNvPr id="962" name="Shape 9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26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988" name="Shape 98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b="1">
              <a:latin typeface="Open Sans"/>
              <a:ea typeface="Open Sans"/>
              <a:cs typeface="Open Sans"/>
              <a:sym typeface="Open Sans"/>
            </a:endParaRPr>
          </a:p>
        </p:txBody>
      </p:sp>
      <p:sp>
        <p:nvSpPr>
          <p:cNvPr id="989" name="Shape 989"/>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Font typeface="Arial"/>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38941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spcBef>
                <a:spcPts val="0"/>
              </a:spcBef>
              <a:spcAft>
                <a:spcPts val="0"/>
              </a:spcAft>
              <a:buSzPts val="1400"/>
              <a:buFont typeface="Open Sans"/>
              <a:buChar char="●"/>
            </a:pPr>
            <a:r>
              <a:rPr lang="en-US">
                <a:latin typeface="Open Sans"/>
                <a:ea typeface="Open Sans"/>
                <a:cs typeface="Open Sans"/>
                <a:sym typeface="Open Sans"/>
              </a:rPr>
              <a:t>It’s critically important that a business appears—on any device—when consumers want to know, go, do, or buy.</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Every day, consumers turn to whatever device is handy to act on their needs. </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Smartphones have become indispensable shopping tools, and many people rely on them to do research and make purchases.</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It’s a significant trend: shopping-related searches on mobile devices have grown more than 120% year-over-year. (Source: </a:t>
            </a:r>
            <a:r>
              <a:rPr lang="en-US" u="sng">
                <a:solidFill>
                  <a:schemeClr val="hlink"/>
                </a:solidFill>
                <a:latin typeface="Open Sans"/>
                <a:ea typeface="Open Sans"/>
                <a:cs typeface="Open Sans"/>
                <a:sym typeface="Open Sans"/>
                <a:hlinkClick r:id="rId3"/>
              </a:rPr>
              <a:t>Google Global search data, September 2014 to September 2015, as defined by searches that trigger Shopping ads.</a:t>
            </a:r>
            <a:r>
              <a:rPr lang="en-US">
                <a:solidFill>
                  <a:srgbClr val="000000"/>
                </a:solidFill>
                <a:latin typeface="Open Sans"/>
                <a:ea typeface="Open Sans"/>
                <a:cs typeface="Open Sans"/>
                <a:sym typeface="Open Sans"/>
              </a:rPr>
              <a:t>)</a:t>
            </a:r>
            <a:endParaRPr>
              <a:solidFill>
                <a:srgbClr val="000000"/>
              </a:solidFill>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And, it’s no longer true that people  "look on mobile but buy on their computers."</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30% of all online purchases now happen directly on smartphones. (Source: </a:t>
            </a:r>
            <a:r>
              <a:rPr lang="en-US" u="sng">
                <a:solidFill>
                  <a:schemeClr val="hlink"/>
                </a:solidFill>
                <a:latin typeface="Open Sans"/>
                <a:ea typeface="Open Sans"/>
                <a:cs typeface="Open Sans"/>
                <a:sym typeface="Open Sans"/>
                <a:hlinkClick r:id="rId4"/>
              </a:rPr>
              <a:t>Google Analytics Data, September 2014 v. September 2015, U.S</a:t>
            </a:r>
            <a:r>
              <a:rPr lang="en-US">
                <a:solidFill>
                  <a:srgbClr val="000000"/>
                </a:solidFill>
                <a:latin typeface="Open Sans"/>
                <a:ea typeface="Open Sans"/>
                <a:cs typeface="Open Sans"/>
                <a:sym typeface="Open Sans"/>
              </a:rPr>
              <a:t>)</a:t>
            </a:r>
            <a:endParaRPr>
              <a:solidFill>
                <a:srgbClr val="000000"/>
              </a:solidFill>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And, being found online supports in-store sales. 6 in 10 internet users check whether a product is available in a local store before visiting a store. Source: Google/Ipsos Connect, GPS Omnibus, n=2,013 U.S. online respondents ages 18+, Mar. 2016.</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Google My Business makes it easy for your listing to appear on all devices. </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It works on computers, laptops, tablets and smartphones, so potential customers can find you, no matter how they get online.</a:t>
            </a:r>
            <a:endParaRPr>
              <a:latin typeface="Open Sans"/>
              <a:ea typeface="Open Sans"/>
              <a:cs typeface="Open Sans"/>
              <a:sym typeface="Open Sans"/>
            </a:endParaRPr>
          </a:p>
          <a:p>
            <a:pPr marL="0" lvl="0" indent="0" rtl="0">
              <a:spcBef>
                <a:spcPts val="0"/>
              </a:spcBef>
              <a:spcAft>
                <a:spcPts val="0"/>
              </a:spcAft>
              <a:buNone/>
            </a:pPr>
            <a:endParaRPr>
              <a:latin typeface="Open Sans"/>
              <a:ea typeface="Open Sans"/>
              <a:cs typeface="Open Sans"/>
              <a:sym typeface="Open Sans"/>
            </a:endParaRPr>
          </a:p>
          <a:p>
            <a:pPr marL="0" lvl="0" indent="0" rtl="0">
              <a:spcBef>
                <a:spcPts val="0"/>
              </a:spcBef>
              <a:spcAft>
                <a:spcPts val="0"/>
              </a:spcAft>
              <a:buNone/>
            </a:pPr>
            <a:r>
              <a:rPr lang="en-US">
                <a:latin typeface="Open Sans"/>
                <a:ea typeface="Open Sans"/>
                <a:cs typeface="Open Sans"/>
                <a:sym typeface="Open Sans"/>
              </a:rPr>
              <a:t>***</a:t>
            </a:r>
            <a:endParaRPr>
              <a:latin typeface="Open Sans"/>
              <a:ea typeface="Open Sans"/>
              <a:cs typeface="Open Sans"/>
              <a:sym typeface="Open Sans"/>
            </a:endParaRPr>
          </a:p>
          <a:p>
            <a:pPr marL="0" lvl="0" indent="0" rtl="0">
              <a:spcBef>
                <a:spcPts val="0"/>
              </a:spcBef>
              <a:spcAft>
                <a:spcPts val="0"/>
              </a:spcAft>
              <a:buNone/>
            </a:pP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Google Global search data, September 2014 to September 2015, as defined by searches that trigger Shopping ads.</a:t>
            </a:r>
            <a:endParaRPr>
              <a:latin typeface="Open Sans"/>
              <a:ea typeface="Open Sans"/>
              <a:cs typeface="Open Sans"/>
              <a:sym typeface="Open Sans"/>
            </a:endParaRPr>
          </a:p>
          <a:p>
            <a:pPr marL="457200" lvl="0" indent="-317500" rtl="0">
              <a:spcBef>
                <a:spcPts val="0"/>
              </a:spcBef>
              <a:spcAft>
                <a:spcPts val="0"/>
              </a:spcAft>
              <a:buSzPts val="1400"/>
              <a:buFont typeface="Open Sans"/>
              <a:buChar char="●"/>
            </a:pPr>
            <a:r>
              <a:rPr lang="en-US">
                <a:latin typeface="Open Sans"/>
                <a:ea typeface="Open Sans"/>
                <a:cs typeface="Open Sans"/>
                <a:sym typeface="Open Sans"/>
              </a:rPr>
              <a:t>Google Analytics Data, September 2014 v. September 2015, U.S.</a:t>
            </a:r>
            <a:endParaRPr>
              <a:latin typeface="Open Sans"/>
              <a:ea typeface="Open Sans"/>
              <a:cs typeface="Open Sans"/>
              <a:sym typeface="Open Sans"/>
            </a:endParaRPr>
          </a:p>
        </p:txBody>
      </p:sp>
      <p:sp>
        <p:nvSpPr>
          <p:cNvPr id="359" name="Shape 35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18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215900" rtl="0">
              <a:lnSpc>
                <a:spcPct val="115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Let’s take a look at this short video that introduces Google My Business.</a:t>
            </a:r>
            <a:endParaRPr sz="1200">
              <a:solidFill>
                <a:srgbClr val="FF0000"/>
              </a:solidFill>
              <a:latin typeface="Open Sans"/>
              <a:ea typeface="Open Sans"/>
              <a:cs typeface="Open Sans"/>
              <a:sym typeface="Open Sans"/>
            </a:endParaRPr>
          </a:p>
          <a:p>
            <a:pPr marL="0" lvl="0" indent="0" rtl="0">
              <a:lnSpc>
                <a:spcPct val="115000"/>
              </a:lnSpc>
              <a:spcBef>
                <a:spcPts val="0"/>
              </a:spcBef>
              <a:spcAft>
                <a:spcPts val="0"/>
              </a:spcAft>
              <a:buNone/>
            </a:pPr>
            <a:endParaRPr sz="1200">
              <a:solidFill>
                <a:srgbClr val="FF0000"/>
              </a:solidFill>
              <a:latin typeface="Open Sans"/>
              <a:ea typeface="Open Sans"/>
              <a:cs typeface="Open Sans"/>
              <a:sym typeface="Open Sans"/>
            </a:endParaRPr>
          </a:p>
          <a:p>
            <a:pPr marL="457200" lvl="0" indent="-215900" rtl="0">
              <a:lnSpc>
                <a:spcPct val="115000"/>
              </a:lnSpc>
              <a:spcBef>
                <a:spcPts val="0"/>
              </a:spcBef>
              <a:spcAft>
                <a:spcPts val="0"/>
              </a:spcAft>
              <a:buClr>
                <a:srgbClr val="FF0000"/>
              </a:buClr>
              <a:buSzPts val="1200"/>
              <a:buFont typeface="Open Sans"/>
              <a:buChar char="●"/>
            </a:pPr>
            <a:r>
              <a:rPr lang="en-US" sz="1200">
                <a:solidFill>
                  <a:srgbClr val="FF0000"/>
                </a:solidFill>
                <a:latin typeface="Open Sans"/>
                <a:ea typeface="Open Sans"/>
                <a:cs typeface="Open Sans"/>
                <a:sym typeface="Open Sans"/>
              </a:rPr>
              <a:t>Link to video file: </a:t>
            </a:r>
            <a:r>
              <a:rPr lang="en-US" sz="1200" u="sng">
                <a:solidFill>
                  <a:schemeClr val="hlink"/>
                </a:solidFill>
                <a:latin typeface="Open Sans"/>
                <a:ea typeface="Open Sans"/>
                <a:cs typeface="Open Sans"/>
                <a:sym typeface="Open Sans"/>
                <a:hlinkClick r:id="rId3"/>
              </a:rPr>
              <a:t>https://drive.google.com/open?id=1HxtDxgbfmmR7PKTCkxu48HKHn8pn6Cmn</a:t>
            </a:r>
            <a:endParaRPr sz="1200">
              <a:solidFill>
                <a:srgbClr val="FF0000"/>
              </a:solidFill>
              <a:latin typeface="Open Sans"/>
              <a:ea typeface="Open Sans"/>
              <a:cs typeface="Open Sans"/>
              <a:sym typeface="Open Sans"/>
            </a:endParaRPr>
          </a:p>
          <a:p>
            <a:pPr marL="0" lvl="0" indent="0" rtl="0">
              <a:lnSpc>
                <a:spcPct val="115000"/>
              </a:lnSpc>
              <a:spcBef>
                <a:spcPts val="0"/>
              </a:spcBef>
              <a:spcAft>
                <a:spcPts val="0"/>
              </a:spcAft>
              <a:buNone/>
            </a:pPr>
            <a:endParaRPr sz="1200">
              <a:solidFill>
                <a:srgbClr val="FF0000"/>
              </a:solidFill>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rtl="0">
              <a:spcBef>
                <a:spcPts val="0"/>
              </a:spcBef>
              <a:spcAft>
                <a:spcPts val="0"/>
              </a:spcAft>
              <a:buNone/>
            </a:pPr>
            <a:endParaRPr sz="1200">
              <a:solidFill>
                <a:schemeClr val="dk1"/>
              </a:solidFill>
              <a:latin typeface="Open Sans"/>
              <a:ea typeface="Open Sans"/>
              <a:cs typeface="Open Sans"/>
              <a:sym typeface="Open Sans"/>
            </a:endParaRPr>
          </a:p>
          <a:p>
            <a:pPr marL="0" lvl="0" indent="0" rtl="0">
              <a:spcBef>
                <a:spcPts val="0"/>
              </a:spcBef>
              <a:spcAft>
                <a:spcPts val="0"/>
              </a:spcAft>
              <a:buNone/>
            </a:pPr>
            <a:endParaRPr sz="12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83198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2" name="Shape 38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Font typeface="Open Sans"/>
              <a:buChar char="●"/>
            </a:pPr>
            <a:r>
              <a:rPr lang="en-US">
                <a:latin typeface="Open Sans"/>
                <a:ea typeface="Open Sans"/>
                <a:cs typeface="Open Sans"/>
                <a:sym typeface="Open Sans"/>
              </a:rPr>
              <a:t>To qualify for a business listing, a businesses must meet with customers face-to-face, at a store or within a specified local service area.</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Businesses must have a location that receives mail (in other words, not a general vicinity, or a parking lot). However, the address is not required to be public, as in the case of a service provider who has an office in a residential home who works with customers at their locations.</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Here are a few examples of ineligible businesses:</a:t>
            </a:r>
            <a:endParaRPr>
              <a:latin typeface="Open Sans"/>
              <a:ea typeface="Open Sans"/>
              <a:cs typeface="Open Sans"/>
              <a:sym typeface="Open Sans"/>
            </a:endParaRPr>
          </a:p>
          <a:p>
            <a:pPr marL="9144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Online or telemarketing businesses</a:t>
            </a:r>
            <a:endParaRPr>
              <a:latin typeface="Open Sans"/>
              <a:ea typeface="Open Sans"/>
              <a:cs typeface="Open Sans"/>
              <a:sym typeface="Open Sans"/>
            </a:endParaRPr>
          </a:p>
          <a:p>
            <a:pPr marL="9144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Events held at a temporary location</a:t>
            </a:r>
            <a:endParaRPr>
              <a:latin typeface="Open Sans"/>
              <a:ea typeface="Open Sans"/>
              <a:cs typeface="Open Sans"/>
              <a:sym typeface="Open Sans"/>
            </a:endParaRPr>
          </a:p>
          <a:p>
            <a:pPr marL="9144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Businesses that operate sporadically or at temporary locations, like most farmers’ markets</a:t>
            </a:r>
            <a:endParaRPr>
              <a:latin typeface="Open Sans"/>
              <a:ea typeface="Open Sans"/>
              <a:cs typeface="Open Sans"/>
              <a:sym typeface="Open Sans"/>
            </a:endParaRPr>
          </a:p>
          <a:p>
            <a:pPr marL="9144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Displays of products within a store</a:t>
            </a:r>
            <a:endParaRPr>
              <a:latin typeface="Open Sans"/>
              <a:ea typeface="Open Sans"/>
              <a:cs typeface="Open Sans"/>
              <a:sym typeface="Open Sans"/>
            </a:endParaRPr>
          </a:p>
          <a:p>
            <a:pPr marL="9144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Vacation homes, rental properties, or properties for sale</a:t>
            </a:r>
            <a:endParaRPr>
              <a:latin typeface="Open Sans"/>
              <a:ea typeface="Open Sans"/>
              <a:cs typeface="Open Sans"/>
              <a:sym typeface="Open Sans"/>
            </a:endParaRPr>
          </a:p>
          <a:p>
            <a:pPr marL="9144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Businesses that haven’t yet opened (Prematurely verifying a business may result in its removal. Do not verify a business unless it is fully open and operational, even if they are taking future reservations or hiring staff.)</a:t>
            </a:r>
            <a:r>
              <a:rPr lang="en-US" sz="1100">
                <a:latin typeface="Arial"/>
                <a:ea typeface="Arial"/>
                <a:cs typeface="Arial"/>
                <a:sym typeface="Arial"/>
              </a:rPr>
              <a:t/>
            </a:r>
            <a:br>
              <a:rPr lang="en-US" sz="1100">
                <a:latin typeface="Arial"/>
                <a:ea typeface="Arial"/>
                <a:cs typeface="Arial"/>
                <a:sym typeface="Arial"/>
              </a:rPr>
            </a:br>
            <a:endParaRPr sz="1100">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Brand pages are for businesses and entities that aren’t “local” - like online-only companies, artists, and organizations.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Brand listings can appear on Google Search, but won’t appear on Google Maps.</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This workshop focuses on setting up a Google My Business listing, for businesses with storefronts or service areas. </a:t>
            </a:r>
            <a:br>
              <a:rPr lang="en-US">
                <a:latin typeface="Open Sans"/>
                <a:ea typeface="Open Sans"/>
                <a:cs typeface="Open Sans"/>
                <a:sym typeface="Open Sans"/>
              </a:rPr>
            </a:br>
            <a:r>
              <a:rPr lang="en-US">
                <a:latin typeface="Open Sans"/>
                <a:ea typeface="Open Sans"/>
                <a:cs typeface="Open Sans"/>
                <a:sym typeface="Open Sans"/>
              </a:rPr>
              <a:t/>
            </a:r>
            <a:br>
              <a:rPr lang="en-US">
                <a:latin typeface="Open Sans"/>
                <a:ea typeface="Open Sans"/>
                <a:cs typeface="Open Sans"/>
                <a:sym typeface="Open Sans"/>
              </a:rPr>
            </a:br>
            <a:endParaRPr>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r>
              <a:rPr lang="en-US" b="1">
                <a:solidFill>
                  <a:srgbClr val="FF0000"/>
                </a:solidFill>
                <a:latin typeface="Open Sans"/>
                <a:ea typeface="Open Sans"/>
                <a:cs typeface="Open Sans"/>
                <a:sym typeface="Open Sans"/>
              </a:rPr>
              <a:t>NOTES FOR SPEAKER:</a:t>
            </a:r>
            <a:br>
              <a:rPr lang="en-US" b="1">
                <a:solidFill>
                  <a:srgbClr val="FF0000"/>
                </a:solidFill>
                <a:latin typeface="Open Sans"/>
                <a:ea typeface="Open Sans"/>
                <a:cs typeface="Open Sans"/>
                <a:sym typeface="Open Sans"/>
              </a:rPr>
            </a:br>
            <a:endParaRPr>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For verifications on site, you must only verify the business where you are physically present.</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For verifications at events, you can verify up to 10 listings per owner/person provided that they bring the required documents for each one of those businesses.</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For Bulk Verification: send them to Help Center: support.google.com/business/answer/4490296</a:t>
            </a:r>
            <a:endParaRPr>
              <a:solidFill>
                <a:srgbClr val="FF0000"/>
              </a:solidFill>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endParaRPr sz="1100">
              <a:latin typeface="Open Sans"/>
              <a:ea typeface="Open Sans"/>
              <a:cs typeface="Open Sans"/>
              <a:sym typeface="Open Sans"/>
            </a:endParaRPr>
          </a:p>
          <a:p>
            <a:pPr marL="0" marR="0" lvl="0" indent="0" algn="l" rtl="0">
              <a:lnSpc>
                <a:spcPct val="100000"/>
              </a:lnSpc>
              <a:spcBef>
                <a:spcPts val="360"/>
              </a:spcBef>
              <a:spcAft>
                <a:spcPts val="0"/>
              </a:spcAft>
              <a:buClr>
                <a:schemeClr val="dk1"/>
              </a:buClr>
              <a:buSzPts val="1200"/>
              <a:buFont typeface="Arial"/>
              <a:buNone/>
            </a:pPr>
            <a:endParaRPr/>
          </a:p>
        </p:txBody>
      </p:sp>
      <p:sp>
        <p:nvSpPr>
          <p:cNvPr id="383" name="Shape 38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897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Let’s start by seeing if—or how— the business appears across Google.</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Open a web browser like Google Chrome and </a:t>
            </a:r>
            <a:r>
              <a:rPr lang="en-US" b="1">
                <a:latin typeface="Open Sans"/>
                <a:ea typeface="Open Sans"/>
                <a:cs typeface="Open Sans"/>
                <a:sym typeface="Open Sans"/>
              </a:rPr>
              <a:t>visit: </a:t>
            </a:r>
            <a:r>
              <a:rPr lang="en-US" b="1" u="sng">
                <a:solidFill>
                  <a:schemeClr val="hlink"/>
                </a:solidFill>
                <a:latin typeface="Open Sans"/>
                <a:ea typeface="Open Sans"/>
                <a:cs typeface="Open Sans"/>
                <a:sym typeface="Open Sans"/>
                <a:hlinkClick r:id="rId3"/>
              </a:rPr>
              <a:t>www.gybo.com/business</a:t>
            </a:r>
            <a:endParaRPr b="1" u="sng">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Click the button labeled “View my listing.”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Type in the name of the business; it may appear below as you type it in.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If you see the business in the list, click on it. </a:t>
            </a:r>
            <a:endParaRPr>
              <a:latin typeface="Open Sans"/>
              <a:ea typeface="Open Sans"/>
              <a:cs typeface="Open Sans"/>
              <a:sym typeface="Open Sans"/>
            </a:endParaRPr>
          </a:p>
          <a:p>
            <a:pPr marL="457200" lvl="0" indent="-304800" rtl="0">
              <a:lnSpc>
                <a:spcPct val="115000"/>
              </a:lnSpc>
              <a:spcBef>
                <a:spcPts val="0"/>
              </a:spcBef>
              <a:spcAft>
                <a:spcPts val="0"/>
              </a:spcAft>
              <a:buClr>
                <a:schemeClr val="dk1"/>
              </a:buClr>
              <a:buSzPts val="1200"/>
              <a:buFont typeface="Open Sans"/>
              <a:buChar char="●"/>
            </a:pPr>
            <a:r>
              <a:rPr lang="en-US">
                <a:latin typeface="Open Sans"/>
                <a:ea typeface="Open Sans"/>
                <a:cs typeface="Open Sans"/>
                <a:sym typeface="Open Sans"/>
              </a:rPr>
              <a:t>Otherwise, type in the complete business name and click “Not showing up? Add your business info.”</a:t>
            </a:r>
            <a:endParaRPr>
              <a:latin typeface="Open Sans"/>
              <a:ea typeface="Open Sans"/>
              <a:cs typeface="Open Sans"/>
              <a:sym typeface="Open Sans"/>
            </a:endParaRPr>
          </a:p>
          <a:p>
            <a:pPr marL="0" lvl="0" indent="0" rtl="0">
              <a:spcBef>
                <a:spcPts val="0"/>
              </a:spcBef>
              <a:spcAft>
                <a:spcPts val="0"/>
              </a:spcAft>
              <a:buClr>
                <a:schemeClr val="dk1"/>
              </a:buClr>
              <a:buSzPts val="1100"/>
              <a:buFont typeface="Arial"/>
              <a:buNone/>
            </a:pPr>
            <a:endParaRPr>
              <a:latin typeface="Open Sans"/>
              <a:ea typeface="Open Sans"/>
              <a:cs typeface="Open Sans"/>
              <a:sym typeface="Open Sans"/>
            </a:endParaRPr>
          </a:p>
          <a:p>
            <a:pPr marL="76200" marR="0" lvl="0" indent="0" algn="l" rtl="0">
              <a:spcBef>
                <a:spcPts val="0"/>
              </a:spcBef>
              <a:spcAft>
                <a:spcPts val="0"/>
              </a:spcAft>
              <a:buClr>
                <a:schemeClr val="dk1"/>
              </a:buClr>
              <a:buSzPts val="1200"/>
              <a:buFont typeface="Arial"/>
              <a:buNone/>
            </a:pPr>
            <a:endParaRPr>
              <a:latin typeface="Open Sans"/>
              <a:ea typeface="Open Sans"/>
              <a:cs typeface="Open Sans"/>
              <a:sym typeface="Open Sans"/>
            </a:endParaRPr>
          </a:p>
        </p:txBody>
      </p:sp>
      <p:sp>
        <p:nvSpPr>
          <p:cNvPr id="389" name="Shape 38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312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This triggers a diagnostic tool that tells you whether or not the business can be found on Google. There are three possible outcomes.</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The first:  “</a:t>
            </a:r>
            <a:r>
              <a:rPr lang="en-US">
                <a:solidFill>
                  <a:srgbClr val="000000"/>
                </a:solidFill>
                <a:highlight>
                  <a:srgbClr val="FFFFFF"/>
                </a:highlight>
                <a:latin typeface="Open Sans"/>
                <a:ea typeface="Open Sans"/>
                <a:cs typeface="Open Sans"/>
                <a:sym typeface="Open Sans"/>
              </a:rPr>
              <a:t>Great work. Your business listing is complete.”</a:t>
            </a:r>
            <a:r>
              <a:rPr lang="en-US">
                <a:solidFill>
                  <a:srgbClr val="000000"/>
                </a:solidFill>
                <a:latin typeface="Open Sans"/>
                <a:ea typeface="Open Sans"/>
                <a:cs typeface="Open Sans"/>
                <a:sym typeface="Open Sans"/>
              </a:rPr>
              <a:t> </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This means the business is verified, that is, </a:t>
            </a:r>
            <a:r>
              <a:rPr lang="en-US">
                <a:solidFill>
                  <a:srgbClr val="000000"/>
                </a:solidFill>
                <a:highlight>
                  <a:schemeClr val="lt1"/>
                </a:highlight>
                <a:latin typeface="Open Sans"/>
                <a:ea typeface="Open Sans"/>
                <a:cs typeface="Open Sans"/>
                <a:sym typeface="Open Sans"/>
              </a:rPr>
              <a:t>the business owner— or someone authorized to manage the business— can sign in and make updates that</a:t>
            </a:r>
            <a:r>
              <a:rPr lang="en-US">
                <a:solidFill>
                  <a:srgbClr val="000000"/>
                </a:solidFill>
                <a:latin typeface="Open Sans"/>
                <a:ea typeface="Open Sans"/>
                <a:cs typeface="Open Sans"/>
                <a:sym typeface="Open Sans"/>
              </a:rPr>
              <a:t> can appear on Search and Maps. </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You can see suggestions for keeping the business information accurate and up-to-date, plus a preview of the listing as it could appear on Google. If sections are missing information they are highlighted for your attention. </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To access Google My Business from the diagnostic tool, click the “Get started” button. </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You will need to sign in to Google My Business with the Google username and password associated with the listing.</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The second outcome: “</a:t>
            </a:r>
            <a:r>
              <a:rPr lang="en-US">
                <a:solidFill>
                  <a:srgbClr val="000000"/>
                </a:solidFill>
                <a:highlight>
                  <a:srgbClr val="FFFFFF"/>
                </a:highlight>
                <a:latin typeface="Open Sans"/>
                <a:ea typeface="Open Sans"/>
                <a:cs typeface="Open Sans"/>
                <a:sym typeface="Open Sans"/>
              </a:rPr>
              <a:t>Your business info might be incorrect on Google.</a:t>
            </a:r>
            <a:r>
              <a:rPr lang="en-US">
                <a:solidFill>
                  <a:srgbClr val="000000"/>
                </a:solidFill>
                <a:latin typeface="Open Sans"/>
                <a:ea typeface="Open Sans"/>
                <a:cs typeface="Open Sans"/>
                <a:sym typeface="Open Sans"/>
              </a:rPr>
              <a:t>”</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This means your business information </a:t>
            </a:r>
            <a:r>
              <a:rPr lang="en-US" b="1">
                <a:solidFill>
                  <a:srgbClr val="000000"/>
                </a:solidFill>
                <a:latin typeface="Open Sans"/>
                <a:ea typeface="Open Sans"/>
                <a:cs typeface="Open Sans"/>
                <a:sym typeface="Open Sans"/>
              </a:rPr>
              <a:t>may</a:t>
            </a:r>
            <a:r>
              <a:rPr lang="en-US">
                <a:solidFill>
                  <a:srgbClr val="000000"/>
                </a:solidFill>
                <a:latin typeface="Open Sans"/>
                <a:ea typeface="Open Sans"/>
                <a:cs typeface="Open Sans"/>
                <a:sym typeface="Open Sans"/>
              </a:rPr>
              <a:t> appear on Google, but the location is unconfirmed and the listing hasn’t been claimed, or verified.</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If this is your business, you can verify it to confirm the location by clicking the button labeled “Get Started.”</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This starts the verification process. I’ll explain how that works in a few minutes.</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The third outcome: the diagnostic tool can’t find any information about the business and you see: “</a:t>
            </a:r>
            <a:r>
              <a:rPr lang="en-US">
                <a:solidFill>
                  <a:srgbClr val="000000"/>
                </a:solidFill>
                <a:highlight>
                  <a:srgbClr val="FFFFFF"/>
                </a:highlight>
                <a:latin typeface="Open Sans"/>
                <a:ea typeface="Open Sans"/>
                <a:cs typeface="Open Sans"/>
                <a:sym typeface="Open Sans"/>
              </a:rPr>
              <a:t>Your business doesn’t have a free Google listing</a:t>
            </a:r>
            <a:r>
              <a:rPr lang="en-US">
                <a:solidFill>
                  <a:srgbClr val="000000"/>
                </a:solidFill>
                <a:latin typeface="Open Sans"/>
                <a:ea typeface="Open Sans"/>
                <a:cs typeface="Open Sans"/>
                <a:sym typeface="Open Sans"/>
              </a:rPr>
              <a:t>.” </a:t>
            </a:r>
            <a:endParaRPr>
              <a:solidFill>
                <a:srgbClr val="000000"/>
              </a:solidFill>
              <a:latin typeface="Open Sans"/>
              <a:ea typeface="Open Sans"/>
              <a:cs typeface="Open Sans"/>
              <a:sym typeface="Open Sans"/>
            </a:endParaRPr>
          </a:p>
          <a:p>
            <a:pPr marL="457200" lvl="0" indent="-304800" rtl="0">
              <a:lnSpc>
                <a:spcPct val="115000"/>
              </a:lnSpc>
              <a:spcBef>
                <a:spcPts val="0"/>
              </a:spcBef>
              <a:spcAft>
                <a:spcPts val="0"/>
              </a:spcAft>
              <a:buClr>
                <a:srgbClr val="000000"/>
              </a:buClr>
              <a:buSzPts val="1200"/>
              <a:buFont typeface="Open Sans"/>
              <a:buChar char="●"/>
            </a:pPr>
            <a:r>
              <a:rPr lang="en-US">
                <a:solidFill>
                  <a:srgbClr val="000000"/>
                </a:solidFill>
                <a:latin typeface="Open Sans"/>
                <a:ea typeface="Open Sans"/>
                <a:cs typeface="Open Sans"/>
                <a:sym typeface="Open Sans"/>
              </a:rPr>
              <a:t>Click “Get started” to create a listing.</a:t>
            </a:r>
            <a:br>
              <a:rPr lang="en-US">
                <a:solidFill>
                  <a:srgbClr val="000000"/>
                </a:solidFill>
                <a:latin typeface="Open Sans"/>
                <a:ea typeface="Open Sans"/>
                <a:cs typeface="Open Sans"/>
                <a:sym typeface="Open Sans"/>
              </a:rPr>
            </a:br>
            <a:r>
              <a:rPr lang="en-US">
                <a:solidFill>
                  <a:srgbClr val="000000"/>
                </a:solidFill>
                <a:latin typeface="Open Sans"/>
                <a:ea typeface="Open Sans"/>
                <a:cs typeface="Open Sans"/>
                <a:sym typeface="Open Sans"/>
              </a:rPr>
              <a:t/>
            </a:r>
            <a:br>
              <a:rPr lang="en-US">
                <a:solidFill>
                  <a:srgbClr val="000000"/>
                </a:solidFill>
                <a:latin typeface="Open Sans"/>
                <a:ea typeface="Open Sans"/>
                <a:cs typeface="Open Sans"/>
                <a:sym typeface="Open Sans"/>
              </a:rPr>
            </a:br>
            <a:endParaRPr>
              <a:solidFill>
                <a:srgbClr val="000000"/>
              </a:solidFill>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r>
              <a:rPr lang="en-US" b="1">
                <a:solidFill>
                  <a:srgbClr val="FF0000"/>
                </a:solidFill>
                <a:latin typeface="Open Sans"/>
                <a:ea typeface="Open Sans"/>
                <a:cs typeface="Open Sans"/>
                <a:sym typeface="Open Sans"/>
              </a:rPr>
              <a:t>NOTE FOR SPEAKER, IF IT COMES UP: What to do if there’s already a verified page for the business, but the owner cannot access</a:t>
            </a:r>
            <a:endParaRPr b="1">
              <a:solidFill>
                <a:srgbClr val="FF0000"/>
              </a:solidFill>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endParaRPr b="1">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Step one: sign in to any other Google accounts you can access and see if you can find the verified listing. If you find it, you can manage it there or transfer ownership to a different account.</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Step two: if you can’t locate the listing in an existing Google account, start the process of creating a new listing. You should see your existing listing appear in a list of results. Select your business. Then, you will see the option to request admin rights from the current owner. Don’t try to create and verify a duplicate listing; the system will detect and disable it.</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Step three: If there is no response from the owner, the process to let you claim the listing will continue. Remember to check your email.</a:t>
            </a:r>
            <a:endParaRPr>
              <a:solidFill>
                <a:srgbClr val="FF0000"/>
              </a:solidFill>
              <a:latin typeface="Open Sans"/>
              <a:ea typeface="Open Sans"/>
              <a:cs typeface="Open Sans"/>
              <a:sym typeface="Open Sans"/>
            </a:endParaRPr>
          </a:p>
          <a:p>
            <a:pPr marL="457200" lvl="0" indent="-304800" rtl="0">
              <a:lnSpc>
                <a:spcPct val="115000"/>
              </a:lnSpc>
              <a:spcBef>
                <a:spcPts val="0"/>
              </a:spcBef>
              <a:spcAft>
                <a:spcPts val="0"/>
              </a:spcAft>
              <a:buClr>
                <a:srgbClr val="FF0000"/>
              </a:buClr>
              <a:buSzPts val="1200"/>
              <a:buFont typeface="Open Sans"/>
              <a:buChar char="●"/>
            </a:pPr>
            <a:r>
              <a:rPr lang="en-US">
                <a:solidFill>
                  <a:srgbClr val="FF0000"/>
                </a:solidFill>
                <a:latin typeface="Open Sans"/>
                <a:ea typeface="Open Sans"/>
                <a:cs typeface="Open Sans"/>
                <a:sym typeface="Open Sans"/>
              </a:rPr>
              <a:t>Need help? Contact Google My Business support or the friendly Get Your Business Online with Google team.</a:t>
            </a:r>
            <a:endParaRPr>
              <a:solidFill>
                <a:srgbClr val="FF0000"/>
              </a:solidFill>
              <a:latin typeface="Open Sans"/>
              <a:ea typeface="Open Sans"/>
              <a:cs typeface="Open Sans"/>
              <a:sym typeface="Open Sans"/>
            </a:endParaRPr>
          </a:p>
          <a:p>
            <a:pPr marL="171450" lvl="0" indent="-95250" rtl="0">
              <a:spcBef>
                <a:spcPts val="0"/>
              </a:spcBef>
              <a:spcAft>
                <a:spcPts val="0"/>
              </a:spcAft>
              <a:buClr>
                <a:schemeClr val="dk1"/>
              </a:buClr>
              <a:buSzPts val="1200"/>
              <a:buFont typeface="Arial"/>
              <a:buNone/>
            </a:pPr>
            <a:endParaRPr>
              <a:solidFill>
                <a:srgbClr val="FF0000"/>
              </a:solidFill>
              <a:latin typeface="Open Sans"/>
              <a:ea typeface="Open Sans"/>
              <a:cs typeface="Open Sans"/>
              <a:sym typeface="Open Sans"/>
            </a:endParaRPr>
          </a:p>
          <a:p>
            <a:pPr marL="171450" marR="0" lvl="0" indent="-95250" algn="l" rtl="0">
              <a:spcBef>
                <a:spcPts val="0"/>
              </a:spcBef>
              <a:spcAft>
                <a:spcPts val="0"/>
              </a:spcAft>
              <a:buClr>
                <a:schemeClr val="dk1"/>
              </a:buClr>
              <a:buSzPts val="1200"/>
              <a:buFont typeface="Arial"/>
              <a:buNone/>
            </a:pPr>
            <a:endParaRPr>
              <a:solidFill>
                <a:srgbClr val="000000"/>
              </a:solidFill>
              <a:latin typeface="Open Sans"/>
              <a:ea typeface="Open Sans"/>
              <a:cs typeface="Open Sans"/>
              <a:sym typeface="Open Sans"/>
            </a:endParaRPr>
          </a:p>
        </p:txBody>
      </p:sp>
      <p:sp>
        <p:nvSpPr>
          <p:cNvPr id="401" name="Shape 40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83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34" name="Shape 43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17500" algn="l" rtl="0">
              <a:spcBef>
                <a:spcPts val="0"/>
              </a:spcBef>
              <a:spcAft>
                <a:spcPts val="0"/>
              </a:spcAft>
              <a:buClr>
                <a:schemeClr val="dk1"/>
              </a:buClr>
              <a:buSzPts val="1400"/>
              <a:buFont typeface="Open Sans"/>
              <a:buChar char="●"/>
            </a:pPr>
            <a:r>
              <a:rPr lang="en-US" i="0" u="none" strike="noStrike" cap="none">
                <a:solidFill>
                  <a:schemeClr val="dk1"/>
                </a:solidFill>
                <a:latin typeface="Open Sans"/>
                <a:ea typeface="Open Sans"/>
                <a:cs typeface="Open Sans"/>
                <a:sym typeface="Open Sans"/>
              </a:rPr>
              <a:t>Before using many of Google’s products, you need to set up a free Google account. </a:t>
            </a:r>
            <a:endParaRPr>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US" i="0" u="none" strike="noStrike" cap="none">
                <a:solidFill>
                  <a:schemeClr val="dk1"/>
                </a:solidFill>
                <a:latin typeface="Open Sans"/>
                <a:ea typeface="Open Sans"/>
                <a:cs typeface="Open Sans"/>
                <a:sym typeface="Open Sans"/>
              </a:rPr>
              <a:t>This provides a single </a:t>
            </a:r>
            <a:r>
              <a:rPr lang="en-US">
                <a:latin typeface="Open Sans"/>
                <a:ea typeface="Open Sans"/>
                <a:cs typeface="Open Sans"/>
                <a:sym typeface="Open Sans"/>
              </a:rPr>
              <a:t>sign in </a:t>
            </a:r>
            <a:r>
              <a:rPr lang="en-US" i="0" u="none" strike="noStrike" cap="none">
                <a:solidFill>
                  <a:schemeClr val="dk1"/>
                </a:solidFill>
                <a:latin typeface="Open Sans"/>
                <a:ea typeface="Open Sans"/>
                <a:cs typeface="Open Sans"/>
                <a:sym typeface="Open Sans"/>
              </a:rPr>
              <a:t> (username and password)</a:t>
            </a:r>
            <a:r>
              <a:rPr lang="en-US">
                <a:latin typeface="Open Sans"/>
                <a:ea typeface="Open Sans"/>
                <a:cs typeface="Open Sans"/>
                <a:sym typeface="Open Sans"/>
              </a:rPr>
              <a:t> that lets you</a:t>
            </a:r>
            <a:r>
              <a:rPr lang="en-US" i="0" u="none" strike="noStrike" cap="none">
                <a:solidFill>
                  <a:schemeClr val="dk1"/>
                </a:solidFill>
                <a:latin typeface="Open Sans"/>
                <a:ea typeface="Open Sans"/>
                <a:cs typeface="Open Sans"/>
                <a:sym typeface="Open Sans"/>
              </a:rPr>
              <a:t> access all the connected Google products. </a:t>
            </a:r>
            <a:endParaRPr>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US" i="0" u="none" strike="noStrike" cap="none">
                <a:solidFill>
                  <a:schemeClr val="dk1"/>
                </a:solidFill>
                <a:latin typeface="Open Sans"/>
                <a:ea typeface="Open Sans"/>
                <a:cs typeface="Open Sans"/>
                <a:sym typeface="Open Sans"/>
              </a:rPr>
              <a:t>For example, if you </a:t>
            </a:r>
            <a:r>
              <a:rPr lang="en-US">
                <a:latin typeface="Open Sans"/>
                <a:ea typeface="Open Sans"/>
                <a:cs typeface="Open Sans"/>
                <a:sym typeface="Open Sans"/>
              </a:rPr>
              <a:t>sign </a:t>
            </a:r>
            <a:r>
              <a:rPr lang="en-US" i="0" u="none" strike="noStrike" cap="none">
                <a:solidFill>
                  <a:schemeClr val="dk1"/>
                </a:solidFill>
                <a:latin typeface="Open Sans"/>
                <a:ea typeface="Open Sans"/>
                <a:cs typeface="Open Sans"/>
                <a:sym typeface="Open Sans"/>
              </a:rPr>
              <a:t>into Gmail (which is automatically a Google account), you do not need to </a:t>
            </a:r>
            <a:r>
              <a:rPr lang="en-US">
                <a:latin typeface="Open Sans"/>
                <a:ea typeface="Open Sans"/>
                <a:cs typeface="Open Sans"/>
                <a:sym typeface="Open Sans"/>
              </a:rPr>
              <a:t>sign in </a:t>
            </a:r>
            <a:r>
              <a:rPr lang="en-US" i="0" u="none" strike="noStrike" cap="none">
                <a:solidFill>
                  <a:schemeClr val="dk1"/>
                </a:solidFill>
                <a:latin typeface="Open Sans"/>
                <a:ea typeface="Open Sans"/>
                <a:cs typeface="Open Sans"/>
                <a:sym typeface="Open Sans"/>
              </a:rPr>
              <a:t>again to access your calendar </a:t>
            </a:r>
            <a:r>
              <a:rPr lang="en-US">
                <a:latin typeface="Open Sans"/>
                <a:ea typeface="Open Sans"/>
                <a:cs typeface="Open Sans"/>
                <a:sym typeface="Open Sans"/>
              </a:rPr>
              <a:t>and</a:t>
            </a:r>
            <a:r>
              <a:rPr lang="en-US" i="0" u="none" strike="noStrike" cap="none">
                <a:solidFill>
                  <a:schemeClr val="dk1"/>
                </a:solidFill>
                <a:latin typeface="Open Sans"/>
                <a:ea typeface="Open Sans"/>
                <a:cs typeface="Open Sans"/>
                <a:sym typeface="Open Sans"/>
              </a:rPr>
              <a:t> docs - they are all connected.</a:t>
            </a:r>
            <a:endParaRPr>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US" i="0" u="none" strike="noStrike" cap="none">
                <a:solidFill>
                  <a:schemeClr val="dk1"/>
                </a:solidFill>
                <a:latin typeface="Open Sans"/>
                <a:ea typeface="Open Sans"/>
                <a:cs typeface="Open Sans"/>
                <a:sym typeface="Open Sans"/>
              </a:rPr>
              <a:t>If you don’t use Gmail, you can register another email address as a Google account by visiting </a:t>
            </a:r>
            <a:r>
              <a:rPr lang="en-US" i="0" u="sng" strike="noStrike" cap="none">
                <a:solidFill>
                  <a:schemeClr val="dk1"/>
                </a:solidFill>
                <a:latin typeface="Open Sans"/>
                <a:ea typeface="Open Sans"/>
                <a:cs typeface="Open Sans"/>
                <a:sym typeface="Open Sans"/>
              </a:rPr>
              <a:t>www.google.com/accounts</a:t>
            </a:r>
            <a:r>
              <a:rPr lang="en-US"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0"/>
              </a:spcBef>
              <a:spcAft>
                <a:spcPts val="0"/>
              </a:spcAft>
              <a:buNone/>
            </a:pPr>
            <a:endParaRPr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211172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Shape 13"/>
          <p:cNvSpPr/>
          <p:nvPr/>
        </p:nvSpPr>
        <p:spPr>
          <a:xfrm>
            <a:off x="0" y="-1"/>
            <a:ext cx="9144000" cy="3977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14" name="Shape 14"/>
          <p:cNvSpPr txBox="1">
            <a:spLocks noGrp="1"/>
          </p:cNvSpPr>
          <p:nvPr>
            <p:ph type="ctrTitle"/>
          </p:nvPr>
        </p:nvSpPr>
        <p:spPr>
          <a:xfrm>
            <a:off x="454025" y="675350"/>
            <a:ext cx="8288489" cy="72261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48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5" name="Shape 15"/>
          <p:cNvSpPr txBox="1">
            <a:spLocks noGrp="1"/>
          </p:cNvSpPr>
          <p:nvPr>
            <p:ph type="subTitle" idx="1"/>
          </p:nvPr>
        </p:nvSpPr>
        <p:spPr>
          <a:xfrm>
            <a:off x="454025" y="1589823"/>
            <a:ext cx="8242300" cy="371251"/>
          </a:xfrm>
          <a:prstGeom prst="rect">
            <a:avLst/>
          </a:prstGeom>
          <a:noFill/>
          <a:ln>
            <a:noFill/>
          </a:ln>
        </p:spPr>
        <p:txBody>
          <a:bodyPr spcFirstLastPara="1" wrap="square" lIns="91425" tIns="91425" rIns="91425" bIns="91425" anchor="t" anchorCtr="0"/>
          <a:lstStyle>
            <a:lvl1pPr marL="0" marR="0" lvl="0" indent="0" algn="l" rtl="0">
              <a:lnSpc>
                <a:spcPct val="120000"/>
              </a:lnSpc>
              <a:spcBef>
                <a:spcPts val="0"/>
              </a:spcBef>
              <a:spcAft>
                <a:spcPts val="0"/>
              </a:spcAft>
              <a:buClr>
                <a:srgbClr val="FFFFFF"/>
              </a:buClr>
              <a:buSzPts val="1800"/>
              <a:buFont typeface="Arial"/>
              <a:buNone/>
              <a:defRPr sz="2000" b="0" i="0" u="none" strike="noStrike" cap="none">
                <a:solidFill>
                  <a:srgbClr val="FFFFFF"/>
                </a:solidFill>
                <a:latin typeface="Roboto"/>
                <a:ea typeface="Roboto"/>
                <a:cs typeface="Roboto"/>
                <a:sym typeface="Roboto"/>
              </a:defRPr>
            </a:lvl1pPr>
            <a:lvl2pPr marL="457200" marR="0" lvl="1" indent="0" algn="ctr" rtl="0">
              <a:lnSpc>
                <a:spcPct val="125000"/>
              </a:lnSpc>
              <a:spcBef>
                <a:spcPts val="900"/>
              </a:spcBef>
              <a:spcAft>
                <a:spcPts val="0"/>
              </a:spcAft>
              <a:buClr>
                <a:srgbClr val="888888"/>
              </a:buClr>
              <a:buSzPts val="1600"/>
              <a:buFont typeface="Merriweather Sans"/>
              <a:buNone/>
              <a:defRPr sz="1600" b="0" i="0" u="none" strike="noStrike" cap="none">
                <a:solidFill>
                  <a:srgbClr val="888888"/>
                </a:solidFill>
                <a:latin typeface="Roboto"/>
                <a:ea typeface="Roboto"/>
                <a:cs typeface="Roboto"/>
                <a:sym typeface="Roboto"/>
              </a:defRPr>
            </a:lvl2pPr>
            <a:lvl3pPr marL="914400" marR="0" lvl="2" indent="0" algn="ctr" rtl="0">
              <a:lnSpc>
                <a:spcPct val="128571"/>
              </a:lnSpc>
              <a:spcBef>
                <a:spcPts val="900"/>
              </a:spcBef>
              <a:spcAft>
                <a:spcPts val="0"/>
              </a:spcAft>
              <a:buClr>
                <a:srgbClr val="888888"/>
              </a:buClr>
              <a:buSzPts val="980"/>
              <a:buFont typeface="Merriweather Sans"/>
              <a:buNone/>
              <a:defRPr sz="1400" b="0" i="0" u="none" strike="noStrike" cap="none">
                <a:solidFill>
                  <a:srgbClr val="888888"/>
                </a:solidFill>
                <a:latin typeface="Roboto"/>
                <a:ea typeface="Roboto"/>
                <a:cs typeface="Roboto"/>
                <a:sym typeface="Roboto"/>
              </a:defRPr>
            </a:lvl3pPr>
            <a:lvl4pPr marL="1371600" marR="0" lvl="3" indent="0" algn="ctr" rtl="0">
              <a:lnSpc>
                <a:spcPct val="133333"/>
              </a:lnSpc>
              <a:spcBef>
                <a:spcPts val="900"/>
              </a:spcBef>
              <a:spcAft>
                <a:spcPts val="0"/>
              </a:spcAft>
              <a:buClr>
                <a:srgbClr val="888888"/>
              </a:buClr>
              <a:buSzPts val="1200"/>
              <a:buFont typeface="Noto Sans Symbols"/>
              <a:buNone/>
              <a:defRPr sz="1200" b="0" i="0" u="none" strike="noStrike" cap="none">
                <a:solidFill>
                  <a:srgbClr val="888888"/>
                </a:solidFill>
                <a:latin typeface="Roboto"/>
                <a:ea typeface="Roboto"/>
                <a:cs typeface="Roboto"/>
                <a:sym typeface="Roboto"/>
              </a:defRPr>
            </a:lvl4pPr>
            <a:lvl5pPr marL="1828800" marR="0" lvl="4" indent="0" algn="ctr" rtl="0">
              <a:lnSpc>
                <a:spcPct val="140000"/>
              </a:lnSpc>
              <a:spcBef>
                <a:spcPts val="900"/>
              </a:spcBef>
              <a:spcAft>
                <a:spcPts val="0"/>
              </a:spcAft>
              <a:buClr>
                <a:srgbClr val="888888"/>
              </a:buClr>
              <a:buSzPts val="700"/>
              <a:buFont typeface="Arial"/>
              <a:buNone/>
              <a:defRPr sz="1000" b="0" i="0" u="none" strike="noStrike" cap="none">
                <a:solidFill>
                  <a:srgbClr val="888888"/>
                </a:solidFill>
                <a:latin typeface="Roboto"/>
                <a:ea typeface="Roboto"/>
                <a:cs typeface="Roboto"/>
                <a:sym typeface="Roboto"/>
              </a:defRPr>
            </a:lvl5pPr>
            <a:lvl6pPr marL="2286000" marR="0" lvl="5" indent="0" algn="ctr" rtl="0">
              <a:lnSpc>
                <a:spcPct val="100000"/>
              </a:lnSpc>
              <a:spcBef>
                <a:spcPts val="900"/>
              </a:spcBef>
              <a:spcAft>
                <a:spcPts val="0"/>
              </a:spcAft>
              <a:buClr>
                <a:srgbClr val="888888"/>
              </a:buClr>
              <a:buSzPts val="1200"/>
              <a:buFont typeface="Arial"/>
              <a:buNone/>
              <a:defRPr sz="1200" b="0" i="0" u="none" strike="noStrike" cap="none">
                <a:solidFill>
                  <a:srgbClr val="888888"/>
                </a:solidFill>
                <a:latin typeface="Roboto"/>
                <a:ea typeface="Roboto"/>
                <a:cs typeface="Roboto"/>
                <a:sym typeface="Roboto"/>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boto"/>
                <a:ea typeface="Roboto"/>
                <a:cs typeface="Roboto"/>
                <a:sym typeface="Roboto"/>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boto"/>
                <a:ea typeface="Roboto"/>
                <a:cs typeface="Roboto"/>
                <a:sym typeface="Roboto"/>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boto"/>
                <a:ea typeface="Roboto"/>
                <a:cs typeface="Roboto"/>
                <a:sym typeface="Roboto"/>
              </a:defRPr>
            </a:lvl9pPr>
          </a:lstStyle>
          <a:p>
            <a:endParaRPr/>
          </a:p>
        </p:txBody>
      </p:sp>
      <p:pic>
        <p:nvPicPr>
          <p:cNvPr id="16" name="Shape 16"/>
          <p:cNvPicPr preferRelativeResize="0"/>
          <p:nvPr/>
        </p:nvPicPr>
        <p:blipFill rotWithShape="1">
          <a:blip r:embed="rId2">
            <a:alphaModFix/>
          </a:blip>
          <a:srcRect/>
          <a:stretch/>
        </p:blipFill>
        <p:spPr>
          <a:xfrm>
            <a:off x="7395889" y="4448514"/>
            <a:ext cx="1363059" cy="443483"/>
          </a:xfrm>
          <a:prstGeom prst="rect">
            <a:avLst/>
          </a:prstGeom>
          <a:noFill/>
          <a:ln>
            <a:noFill/>
          </a:ln>
        </p:spPr>
      </p:pic>
      <p:sp>
        <p:nvSpPr>
          <p:cNvPr id="17" name="Shape 17"/>
          <p:cNvSpPr txBox="1">
            <a:spLocks noGrp="1"/>
          </p:cNvSpPr>
          <p:nvPr>
            <p:ph type="body" idx="2"/>
          </p:nvPr>
        </p:nvSpPr>
        <p:spPr>
          <a:xfrm>
            <a:off x="454025" y="1976147"/>
            <a:ext cx="8270874" cy="325437"/>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chemeClr val="lt1"/>
              </a:buClr>
              <a:buSzPts val="1800"/>
              <a:buFont typeface="Arial"/>
              <a:buNone/>
              <a:defRPr sz="1600" b="0" i="0" u="none" strike="noStrike" cap="none">
                <a:solidFill>
                  <a:schemeClr val="lt1"/>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18" name="Shape 18"/>
          <p:cNvSpPr txBox="1">
            <a:spLocks noGrp="1"/>
          </p:cNvSpPr>
          <p:nvPr>
            <p:ph type="body" idx="3"/>
          </p:nvPr>
        </p:nvSpPr>
        <p:spPr>
          <a:xfrm>
            <a:off x="454050" y="4150848"/>
            <a:ext cx="4236319" cy="404811"/>
          </a:xfrm>
          <a:prstGeom prst="rect">
            <a:avLst/>
          </a:prstGeom>
          <a:noFill/>
          <a:ln>
            <a:noFill/>
          </a:ln>
        </p:spPr>
        <p:txBody>
          <a:bodyPr spcFirstLastPara="1" wrap="square" lIns="91425" tIns="91425" rIns="91425" bIns="91425" anchor="t" anchorCtr="0"/>
          <a:lstStyle>
            <a:lvl1pPr marL="457200" marR="0" lvl="0" indent="-228600" algn="l" rtl="0">
              <a:lnSpc>
                <a:spcPct val="200000"/>
              </a:lnSpc>
              <a:spcBef>
                <a:spcPts val="0"/>
              </a:spcBef>
              <a:spcAft>
                <a:spcPts val="0"/>
              </a:spcAft>
              <a:buClr>
                <a:srgbClr val="656565"/>
              </a:buClr>
              <a:buSzPts val="1800"/>
              <a:buFont typeface="Arial"/>
              <a:buNone/>
              <a:defRPr sz="12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pic>
        <p:nvPicPr>
          <p:cNvPr id="19" name="Shape 19" descr="Gybotown_v2a_greyB.png"/>
          <p:cNvPicPr preferRelativeResize="0"/>
          <p:nvPr/>
        </p:nvPicPr>
        <p:blipFill rotWithShape="1">
          <a:blip r:embed="rId3">
            <a:alphaModFix/>
          </a:blip>
          <a:srcRect l="2723" r="2723"/>
          <a:stretch/>
        </p:blipFill>
        <p:spPr>
          <a:xfrm>
            <a:off x="0" y="2887567"/>
            <a:ext cx="9144000" cy="116761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Yellow">
  <p:cSld name="*Title only - Yellow">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A8D29"/>
              </a:buClr>
              <a:buSzPts val="1400"/>
              <a:buFont typeface="Oswald"/>
              <a:buNone/>
              <a:defRPr sz="2400" b="1" i="0" u="none" strike="noStrike" cap="none">
                <a:solidFill>
                  <a:srgbClr val="FA8D29"/>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 Yellow">
  <p:cSld name="*Title and content - Yellow">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A8D29"/>
              </a:buClr>
              <a:buSzPts val="1400"/>
              <a:buFont typeface="Oswald"/>
              <a:buNone/>
              <a:defRPr sz="2400" b="1" i="0" u="none" strike="noStrike" cap="none">
                <a:solidFill>
                  <a:srgbClr val="FA8D29"/>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0" name="Shape 50"/>
          <p:cNvSpPr txBox="1">
            <a:spLocks noGrp="1"/>
          </p:cNvSpPr>
          <p:nvPr>
            <p:ph type="body" idx="1"/>
          </p:nvPr>
        </p:nvSpPr>
        <p:spPr>
          <a:xfrm>
            <a:off x="457200" y="909703"/>
            <a:ext cx="2514599" cy="3269006"/>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 Green">
  <p:cSld name="*Section Header - Green">
    <p:spTree>
      <p:nvGrpSpPr>
        <p:cNvPr id="1" name="Shape 51"/>
        <p:cNvGrpSpPr/>
        <p:nvPr/>
      </p:nvGrpSpPr>
      <p:grpSpPr>
        <a:xfrm>
          <a:off x="0" y="0"/>
          <a:ext cx="0" cy="0"/>
          <a:chOff x="0" y="0"/>
          <a:chExt cx="0" cy="0"/>
        </a:xfrm>
      </p:grpSpPr>
      <p:sp>
        <p:nvSpPr>
          <p:cNvPr id="52" name="Shape 52"/>
          <p:cNvSpPr/>
          <p:nvPr/>
        </p:nvSpPr>
        <p:spPr>
          <a:xfrm>
            <a:off x="0" y="0"/>
            <a:ext cx="9144000" cy="446227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53" name="Shape 53"/>
          <p:cNvSpPr txBox="1">
            <a:spLocks noGrp="1"/>
          </p:cNvSpPr>
          <p:nvPr>
            <p:ph type="title"/>
          </p:nvPr>
        </p:nvSpPr>
        <p:spPr>
          <a:xfrm>
            <a:off x="565356" y="1518733"/>
            <a:ext cx="7906773" cy="111956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54" name="Shape 54" descr="Gybotown_v2a_greyB.png"/>
          <p:cNvPicPr preferRelativeResize="0"/>
          <p:nvPr/>
        </p:nvPicPr>
        <p:blipFill rotWithShape="1">
          <a:blip r:embed="rId2">
            <a:alphaModFix/>
          </a:blip>
          <a:srcRect l="2723" r="2723"/>
          <a:stretch/>
        </p:blipFill>
        <p:spPr>
          <a:xfrm>
            <a:off x="-1586" y="3301196"/>
            <a:ext cx="9144000" cy="116761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56565"/>
              </a:buClr>
              <a:buSzPts val="1400"/>
              <a:buFont typeface="Oswald"/>
              <a:buNone/>
              <a:defRPr sz="2400" b="1" i="0" u="none" strike="noStrike" cap="none">
                <a:solidFill>
                  <a:srgbClr val="656565"/>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7" name="Shape 57"/>
          <p:cNvSpPr txBox="1">
            <a:spLocks noGrp="1"/>
          </p:cNvSpPr>
          <p:nvPr>
            <p:ph type="body" idx="1"/>
          </p:nvPr>
        </p:nvSpPr>
        <p:spPr>
          <a:xfrm>
            <a:off x="454025"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1"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58" name="Shape 58"/>
          <p:cNvSpPr txBox="1">
            <a:spLocks noGrp="1"/>
          </p:cNvSpPr>
          <p:nvPr>
            <p:ph type="body" idx="2"/>
          </p:nvPr>
        </p:nvSpPr>
        <p:spPr>
          <a:xfrm>
            <a:off x="454025"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59" name="Shape 59"/>
          <p:cNvSpPr txBox="1">
            <a:spLocks noGrp="1"/>
          </p:cNvSpPr>
          <p:nvPr>
            <p:ph type="body" idx="3"/>
          </p:nvPr>
        </p:nvSpPr>
        <p:spPr>
          <a:xfrm>
            <a:off x="2591858"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1"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60" name="Shape 60"/>
          <p:cNvSpPr txBox="1">
            <a:spLocks noGrp="1"/>
          </p:cNvSpPr>
          <p:nvPr>
            <p:ph type="body" idx="4"/>
          </p:nvPr>
        </p:nvSpPr>
        <p:spPr>
          <a:xfrm>
            <a:off x="2591858"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61" name="Shape 61"/>
          <p:cNvSpPr txBox="1">
            <a:spLocks noGrp="1"/>
          </p:cNvSpPr>
          <p:nvPr>
            <p:ph type="body" idx="5"/>
          </p:nvPr>
        </p:nvSpPr>
        <p:spPr>
          <a:xfrm>
            <a:off x="4729691"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1"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62" name="Shape 62"/>
          <p:cNvSpPr txBox="1">
            <a:spLocks noGrp="1"/>
          </p:cNvSpPr>
          <p:nvPr>
            <p:ph type="body" idx="6"/>
          </p:nvPr>
        </p:nvSpPr>
        <p:spPr>
          <a:xfrm>
            <a:off x="4729691"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63" name="Shape 63"/>
          <p:cNvSpPr txBox="1">
            <a:spLocks noGrp="1"/>
          </p:cNvSpPr>
          <p:nvPr>
            <p:ph type="body" idx="7"/>
          </p:nvPr>
        </p:nvSpPr>
        <p:spPr>
          <a:xfrm>
            <a:off x="6867525"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1"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64" name="Shape 64"/>
          <p:cNvSpPr txBox="1">
            <a:spLocks noGrp="1"/>
          </p:cNvSpPr>
          <p:nvPr>
            <p:ph type="body" idx="8"/>
          </p:nvPr>
        </p:nvSpPr>
        <p:spPr>
          <a:xfrm>
            <a:off x="6867525"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pic>
        <p:nvPicPr>
          <p:cNvPr id="65" name="Shape 65" descr="Gybotown_v2a_greyB.png"/>
          <p:cNvPicPr preferRelativeResize="0"/>
          <p:nvPr/>
        </p:nvPicPr>
        <p:blipFill rotWithShape="1">
          <a:blip r:embed="rId2">
            <a:alphaModFix/>
          </a:blip>
          <a:srcRect t="669" b="669"/>
          <a:stretch/>
        </p:blipFill>
        <p:spPr>
          <a:xfrm>
            <a:off x="0" y="4073769"/>
            <a:ext cx="9144000" cy="1089269"/>
          </a:xfrm>
          <a:prstGeom prst="rect">
            <a:avLst/>
          </a:prstGeom>
          <a:noFill/>
          <a:ln>
            <a:noFill/>
          </a:ln>
        </p:spPr>
      </p:pic>
      <p:sp>
        <p:nvSpPr>
          <p:cNvPr id="66" name="Shape 66"/>
          <p:cNvSpPr/>
          <p:nvPr/>
        </p:nvSpPr>
        <p:spPr>
          <a:xfrm>
            <a:off x="465839" y="1143000"/>
            <a:ext cx="2057400" cy="127000"/>
          </a:xfrm>
          <a:prstGeom prst="rect">
            <a:avLst/>
          </a:prstGeom>
          <a:solidFill>
            <a:srgbClr val="002F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67" name="Shape 67"/>
          <p:cNvSpPr/>
          <p:nvPr/>
        </p:nvSpPr>
        <p:spPr>
          <a:xfrm>
            <a:off x="2524251" y="1143000"/>
            <a:ext cx="2057400" cy="127000"/>
          </a:xfrm>
          <a:prstGeom prst="rect">
            <a:avLst/>
          </a:prstGeom>
          <a:solidFill>
            <a:srgbClr val="C72A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68" name="Shape 68"/>
          <p:cNvSpPr/>
          <p:nvPr/>
        </p:nvSpPr>
        <p:spPr>
          <a:xfrm>
            <a:off x="4582664" y="1143000"/>
            <a:ext cx="2057400" cy="127000"/>
          </a:xfrm>
          <a:prstGeom prst="rect">
            <a:avLst/>
          </a:prstGeom>
          <a:solidFill>
            <a:srgbClr val="FA8D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69" name="Shape 69"/>
          <p:cNvSpPr/>
          <p:nvPr/>
        </p:nvSpPr>
        <p:spPr>
          <a:xfrm>
            <a:off x="6641078" y="1143000"/>
            <a:ext cx="2057400" cy="127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Agenda-old">
  <p:cSld name="1_*Agenda-o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56565"/>
              </a:buClr>
              <a:buSzPts val="1400"/>
              <a:buFont typeface="Oswald"/>
              <a:buNone/>
              <a:defRPr sz="2400" b="1" i="0" u="none" strike="noStrike" cap="none">
                <a:solidFill>
                  <a:srgbClr val="656565"/>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72" name="Shape 72" descr="Gybotown_v2a_greyB.png"/>
          <p:cNvPicPr preferRelativeResize="0"/>
          <p:nvPr/>
        </p:nvPicPr>
        <p:blipFill rotWithShape="1">
          <a:blip r:embed="rId2">
            <a:alphaModFix/>
          </a:blip>
          <a:srcRect t="669" b="669"/>
          <a:stretch/>
        </p:blipFill>
        <p:spPr>
          <a:xfrm>
            <a:off x="0" y="4073769"/>
            <a:ext cx="9144000" cy="1089269"/>
          </a:xfrm>
          <a:prstGeom prst="rect">
            <a:avLst/>
          </a:prstGeom>
          <a:noFill/>
          <a:ln>
            <a:noFill/>
          </a:ln>
        </p:spPr>
      </p:pic>
      <p:sp>
        <p:nvSpPr>
          <p:cNvPr id="73" name="Shape 73"/>
          <p:cNvSpPr txBox="1">
            <a:spLocks noGrp="1"/>
          </p:cNvSpPr>
          <p:nvPr>
            <p:ph type="body" idx="1"/>
          </p:nvPr>
        </p:nvSpPr>
        <p:spPr>
          <a:xfrm>
            <a:off x="454025"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0"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74" name="Shape 74"/>
          <p:cNvSpPr txBox="1">
            <a:spLocks noGrp="1"/>
          </p:cNvSpPr>
          <p:nvPr>
            <p:ph type="body" idx="2"/>
          </p:nvPr>
        </p:nvSpPr>
        <p:spPr>
          <a:xfrm>
            <a:off x="454025"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75" name="Shape 75"/>
          <p:cNvSpPr txBox="1">
            <a:spLocks noGrp="1"/>
          </p:cNvSpPr>
          <p:nvPr>
            <p:ph type="body" idx="3"/>
          </p:nvPr>
        </p:nvSpPr>
        <p:spPr>
          <a:xfrm>
            <a:off x="2591858"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0"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76" name="Shape 76"/>
          <p:cNvSpPr txBox="1">
            <a:spLocks noGrp="1"/>
          </p:cNvSpPr>
          <p:nvPr>
            <p:ph type="body" idx="4"/>
          </p:nvPr>
        </p:nvSpPr>
        <p:spPr>
          <a:xfrm>
            <a:off x="2591858"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77" name="Shape 77"/>
          <p:cNvSpPr txBox="1">
            <a:spLocks noGrp="1"/>
          </p:cNvSpPr>
          <p:nvPr>
            <p:ph type="body" idx="5"/>
          </p:nvPr>
        </p:nvSpPr>
        <p:spPr>
          <a:xfrm>
            <a:off x="4729691"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0"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78" name="Shape 78"/>
          <p:cNvSpPr txBox="1">
            <a:spLocks noGrp="1"/>
          </p:cNvSpPr>
          <p:nvPr>
            <p:ph type="body" idx="6"/>
          </p:nvPr>
        </p:nvSpPr>
        <p:spPr>
          <a:xfrm>
            <a:off x="4729691"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79" name="Shape 79"/>
          <p:cNvSpPr txBox="1">
            <a:spLocks noGrp="1"/>
          </p:cNvSpPr>
          <p:nvPr>
            <p:ph type="body" idx="7"/>
          </p:nvPr>
        </p:nvSpPr>
        <p:spPr>
          <a:xfrm>
            <a:off x="6867525" y="1448013"/>
            <a:ext cx="1828800" cy="641090"/>
          </a:xfrm>
          <a:prstGeom prst="rect">
            <a:avLst/>
          </a:prstGeom>
          <a:noFill/>
          <a:ln>
            <a:noFill/>
          </a:ln>
        </p:spPr>
        <p:txBody>
          <a:bodyPr spcFirstLastPara="1" wrap="square" lIns="91425" tIns="91425" rIns="91425" bIns="91425" anchor="t" anchorCtr="0"/>
          <a:lstStyle>
            <a:lvl1pPr marL="457200" marR="0" lvl="0" indent="-228600" algn="l" rtl="0">
              <a:lnSpc>
                <a:spcPct val="109090"/>
              </a:lnSpc>
              <a:spcBef>
                <a:spcPts val="0"/>
              </a:spcBef>
              <a:spcAft>
                <a:spcPts val="0"/>
              </a:spcAft>
              <a:buClr>
                <a:srgbClr val="656565"/>
              </a:buClr>
              <a:buSzPts val="1800"/>
              <a:buFont typeface="Oswald"/>
              <a:buNone/>
              <a:defRPr sz="1400" b="0" i="0" u="none" strike="noStrike" cap="none">
                <a:solidFill>
                  <a:srgbClr val="656565"/>
                </a:solidFill>
                <a:latin typeface="Oswald"/>
                <a:ea typeface="Oswald"/>
                <a:cs typeface="Oswald"/>
                <a:sym typeface="Oswald"/>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80" name="Shape 80"/>
          <p:cNvSpPr txBox="1">
            <a:spLocks noGrp="1"/>
          </p:cNvSpPr>
          <p:nvPr>
            <p:ph type="body" idx="8"/>
          </p:nvPr>
        </p:nvSpPr>
        <p:spPr>
          <a:xfrm>
            <a:off x="6867525" y="2119240"/>
            <a:ext cx="1828800" cy="120486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656565"/>
              </a:buClr>
              <a:buSzPts val="1800"/>
              <a:buFont typeface="Arial"/>
              <a:buNone/>
              <a:defRPr sz="11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81" name="Shape 81"/>
          <p:cNvSpPr/>
          <p:nvPr/>
        </p:nvSpPr>
        <p:spPr>
          <a:xfrm>
            <a:off x="465839" y="1143000"/>
            <a:ext cx="2057400" cy="127000"/>
          </a:xfrm>
          <a:prstGeom prst="rect">
            <a:avLst/>
          </a:prstGeom>
          <a:solidFill>
            <a:srgbClr val="002F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82" name="Shape 82"/>
          <p:cNvSpPr/>
          <p:nvPr/>
        </p:nvSpPr>
        <p:spPr>
          <a:xfrm>
            <a:off x="2524251" y="1143000"/>
            <a:ext cx="2057400" cy="127000"/>
          </a:xfrm>
          <a:prstGeom prst="rect">
            <a:avLst/>
          </a:prstGeom>
          <a:solidFill>
            <a:srgbClr val="C72A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83" name="Shape 83"/>
          <p:cNvSpPr/>
          <p:nvPr/>
        </p:nvSpPr>
        <p:spPr>
          <a:xfrm>
            <a:off x="4582664" y="1143000"/>
            <a:ext cx="2057400" cy="127000"/>
          </a:xfrm>
          <a:prstGeom prst="rect">
            <a:avLst/>
          </a:prstGeom>
          <a:solidFill>
            <a:srgbClr val="FAC5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84" name="Shape 84"/>
          <p:cNvSpPr/>
          <p:nvPr/>
        </p:nvSpPr>
        <p:spPr>
          <a:xfrm>
            <a:off x="6641078" y="1143000"/>
            <a:ext cx="2057400" cy="127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Red">
  <p:cSld name="*Section Header - Red">
    <p:spTree>
      <p:nvGrpSpPr>
        <p:cNvPr id="1" name="Shape 85"/>
        <p:cNvGrpSpPr/>
        <p:nvPr/>
      </p:nvGrpSpPr>
      <p:grpSpPr>
        <a:xfrm>
          <a:off x="0" y="0"/>
          <a:ext cx="0" cy="0"/>
          <a:chOff x="0" y="0"/>
          <a:chExt cx="0" cy="0"/>
        </a:xfrm>
      </p:grpSpPr>
      <p:sp>
        <p:nvSpPr>
          <p:cNvPr id="86" name="Shape 86"/>
          <p:cNvSpPr/>
          <p:nvPr/>
        </p:nvSpPr>
        <p:spPr>
          <a:xfrm>
            <a:off x="0" y="0"/>
            <a:ext cx="9144000" cy="44622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87" name="Shape 87"/>
          <p:cNvSpPr txBox="1">
            <a:spLocks noGrp="1"/>
          </p:cNvSpPr>
          <p:nvPr>
            <p:ph type="title"/>
          </p:nvPr>
        </p:nvSpPr>
        <p:spPr>
          <a:xfrm>
            <a:off x="565356" y="1518733"/>
            <a:ext cx="7906773" cy="111956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88" name="Shape 88" descr="Gybotown_v2a_greyB.png"/>
          <p:cNvPicPr preferRelativeResize="0"/>
          <p:nvPr/>
        </p:nvPicPr>
        <p:blipFill rotWithShape="1">
          <a:blip r:embed="rId2">
            <a:alphaModFix/>
          </a:blip>
          <a:srcRect l="2723" r="2723"/>
          <a:stretch/>
        </p:blipFill>
        <p:spPr>
          <a:xfrm>
            <a:off x="-1586" y="3301196"/>
            <a:ext cx="9144000" cy="116761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 Green">
  <p:cSld name="*Title only - Green">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47A141"/>
              </a:buClr>
              <a:buSzPts val="1400"/>
              <a:buFont typeface="Oswald"/>
              <a:buNone/>
              <a:defRPr sz="2400" b="1" i="0" u="none" strike="noStrike" cap="none">
                <a:solidFill>
                  <a:srgbClr val="47A14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with footer">
  <p:cSld name="*Blank with footer">
    <p:spTree>
      <p:nvGrpSpPr>
        <p:cNvPr id="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yout w/cityscape">
  <p:cSld name="Layout w/cityscape">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2FD0"/>
              </a:buClr>
              <a:buSzPts val="1400"/>
              <a:buFont typeface="Oswald"/>
              <a:buNone/>
              <a:defRPr sz="2400" b="1" i="0" u="none" strike="noStrike" cap="none">
                <a:solidFill>
                  <a:srgbClr val="002FD0"/>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94" name="Shape 94" descr="Gybotown_v2a_greyB.png"/>
          <p:cNvPicPr preferRelativeResize="0"/>
          <p:nvPr/>
        </p:nvPicPr>
        <p:blipFill rotWithShape="1">
          <a:blip r:embed="rId2">
            <a:alphaModFix/>
          </a:blip>
          <a:srcRect t="669" b="669"/>
          <a:stretch/>
        </p:blipFill>
        <p:spPr>
          <a:xfrm>
            <a:off x="0" y="4073769"/>
            <a:ext cx="9144000" cy="108926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lain - Red">
  <p:cSld name="1_*Section Header Plain - Red">
    <p:spTree>
      <p:nvGrpSpPr>
        <p:cNvPr id="1" name="Shape 95"/>
        <p:cNvGrpSpPr/>
        <p:nvPr/>
      </p:nvGrpSpPr>
      <p:grpSpPr>
        <a:xfrm>
          <a:off x="0" y="0"/>
          <a:ext cx="0" cy="0"/>
          <a:chOff x="0" y="0"/>
          <a:chExt cx="0" cy="0"/>
        </a:xfrm>
      </p:grpSpPr>
      <p:sp>
        <p:nvSpPr>
          <p:cNvPr id="96" name="Shape 96"/>
          <p:cNvSpPr/>
          <p:nvPr/>
        </p:nvSpPr>
        <p:spPr>
          <a:xfrm>
            <a:off x="0" y="1118575"/>
            <a:ext cx="9144000" cy="2222500"/>
          </a:xfrm>
          <a:prstGeom prst="rect">
            <a:avLst/>
          </a:prstGeom>
          <a:solidFill>
            <a:srgbClr val="002F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97" name="Shape 97"/>
          <p:cNvSpPr txBox="1">
            <a:spLocks noGrp="1"/>
          </p:cNvSpPr>
          <p:nvPr>
            <p:ph type="title"/>
          </p:nvPr>
        </p:nvSpPr>
        <p:spPr>
          <a:xfrm>
            <a:off x="565356" y="1518733"/>
            <a:ext cx="7906773" cy="1636729"/>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Red">
  <p:cSld name="*Title and content - Red">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Oswald"/>
              <a:buNone/>
              <a:defRPr sz="2400" b="1" i="0" u="none" strike="noStrike" cap="none">
                <a:solidFill>
                  <a:schemeClr val="accen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2" name="Shape 22"/>
          <p:cNvSpPr txBox="1">
            <a:spLocks noGrp="1"/>
          </p:cNvSpPr>
          <p:nvPr>
            <p:ph type="body" idx="1"/>
          </p:nvPr>
        </p:nvSpPr>
        <p:spPr>
          <a:xfrm>
            <a:off x="457200" y="909703"/>
            <a:ext cx="2514599" cy="3269006"/>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Section Header Plain - Red">
  <p:cSld name="3_*Section Header Plain - Red">
    <p:spTree>
      <p:nvGrpSpPr>
        <p:cNvPr id="1" name="Shape 98"/>
        <p:cNvGrpSpPr/>
        <p:nvPr/>
      </p:nvGrpSpPr>
      <p:grpSpPr>
        <a:xfrm>
          <a:off x="0" y="0"/>
          <a:ext cx="0" cy="0"/>
          <a:chOff x="0" y="0"/>
          <a:chExt cx="0" cy="0"/>
        </a:xfrm>
      </p:grpSpPr>
      <p:sp>
        <p:nvSpPr>
          <p:cNvPr id="99" name="Shape 99"/>
          <p:cNvSpPr/>
          <p:nvPr/>
        </p:nvSpPr>
        <p:spPr>
          <a:xfrm>
            <a:off x="0" y="1118575"/>
            <a:ext cx="9144000" cy="2222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100" name="Shape 100"/>
          <p:cNvSpPr txBox="1">
            <a:spLocks noGrp="1"/>
          </p:cNvSpPr>
          <p:nvPr>
            <p:ph type="title"/>
          </p:nvPr>
        </p:nvSpPr>
        <p:spPr>
          <a:xfrm>
            <a:off x="565356" y="1518733"/>
            <a:ext cx="7906773" cy="1636729"/>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Section Header Plain - Red">
  <p:cSld name="5_*Section Header Plain - Red">
    <p:spTree>
      <p:nvGrpSpPr>
        <p:cNvPr id="1" name="Shape 101"/>
        <p:cNvGrpSpPr/>
        <p:nvPr/>
      </p:nvGrpSpPr>
      <p:grpSpPr>
        <a:xfrm>
          <a:off x="0" y="0"/>
          <a:ext cx="0" cy="0"/>
          <a:chOff x="0" y="0"/>
          <a:chExt cx="0" cy="0"/>
        </a:xfrm>
      </p:grpSpPr>
      <p:sp>
        <p:nvSpPr>
          <p:cNvPr id="102" name="Shape 102"/>
          <p:cNvSpPr/>
          <p:nvPr/>
        </p:nvSpPr>
        <p:spPr>
          <a:xfrm>
            <a:off x="0" y="1118575"/>
            <a:ext cx="9144000" cy="2222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103" name="Shape 103"/>
          <p:cNvSpPr txBox="1">
            <a:spLocks noGrp="1"/>
          </p:cNvSpPr>
          <p:nvPr>
            <p:ph type="title"/>
          </p:nvPr>
        </p:nvSpPr>
        <p:spPr>
          <a:xfrm>
            <a:off x="565356" y="1518733"/>
            <a:ext cx="7906773" cy="1636729"/>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Section Header Plain - Red">
  <p:cSld name="7_*Section Header Plain - Red">
    <p:spTree>
      <p:nvGrpSpPr>
        <p:cNvPr id="1" name="Shape 104"/>
        <p:cNvGrpSpPr/>
        <p:nvPr/>
      </p:nvGrpSpPr>
      <p:grpSpPr>
        <a:xfrm>
          <a:off x="0" y="0"/>
          <a:ext cx="0" cy="0"/>
          <a:chOff x="0" y="0"/>
          <a:chExt cx="0" cy="0"/>
        </a:xfrm>
      </p:grpSpPr>
      <p:sp>
        <p:nvSpPr>
          <p:cNvPr id="105" name="Shape 105"/>
          <p:cNvSpPr/>
          <p:nvPr/>
        </p:nvSpPr>
        <p:spPr>
          <a:xfrm>
            <a:off x="0" y="1118575"/>
            <a:ext cx="9144000" cy="2222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106" name="Shape 106"/>
          <p:cNvSpPr txBox="1">
            <a:spLocks noGrp="1"/>
          </p:cNvSpPr>
          <p:nvPr>
            <p:ph type="title"/>
          </p:nvPr>
        </p:nvSpPr>
        <p:spPr>
          <a:xfrm>
            <a:off x="565356" y="1518733"/>
            <a:ext cx="7906773" cy="1636729"/>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2FD0"/>
              </a:buClr>
              <a:buSzPts val="1400"/>
              <a:buFont typeface="Oswald"/>
              <a:buNone/>
              <a:defRPr sz="2400" b="1" i="0" u="none" strike="noStrike" cap="none">
                <a:solidFill>
                  <a:srgbClr val="002FD0"/>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09" name="Shape 109"/>
          <p:cNvSpPr txBox="1">
            <a:spLocks noGrp="1"/>
          </p:cNvSpPr>
          <p:nvPr>
            <p:ph type="dt" idx="10"/>
          </p:nvPr>
        </p:nvSpPr>
        <p:spPr>
          <a:xfrm>
            <a:off x="457200" y="4984894"/>
            <a:ext cx="2133599" cy="1367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2pPr>
            <a:lvl3pPr marL="914400" marR="0" lvl="2"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3pPr>
            <a:lvl4pPr marL="1371600" marR="0" lvl="3"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4pPr>
            <a:lvl5pPr marL="1828800" marR="0" lvl="4"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5pPr>
            <a:lvl6pPr marL="2286000" marR="0" lvl="5"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6pPr>
            <a:lvl7pPr marL="2743200" marR="0" lvl="6"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7pPr>
            <a:lvl8pPr marL="3200400" marR="0" lvl="7"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8pPr>
            <a:lvl9pPr marL="3657600" marR="0" lvl="8"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9pPr>
          </a:lstStyle>
          <a:p>
            <a:endParaRPr/>
          </a:p>
        </p:txBody>
      </p:sp>
      <p:sp>
        <p:nvSpPr>
          <p:cNvPr id="110" name="Shape 110"/>
          <p:cNvSpPr txBox="1">
            <a:spLocks noGrp="1"/>
          </p:cNvSpPr>
          <p:nvPr>
            <p:ph type="ftr" idx="11"/>
          </p:nvPr>
        </p:nvSpPr>
        <p:spPr>
          <a:xfrm>
            <a:off x="3124200" y="4984894"/>
            <a:ext cx="2895600" cy="1367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2pPr>
            <a:lvl3pPr marL="914400" marR="0" lvl="2"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3pPr>
            <a:lvl4pPr marL="1371600" marR="0" lvl="3"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4pPr>
            <a:lvl5pPr marL="1828800" marR="0" lvl="4"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5pPr>
            <a:lvl6pPr marL="2286000" marR="0" lvl="5"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6pPr>
            <a:lvl7pPr marL="2743200" marR="0" lvl="6"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7pPr>
            <a:lvl8pPr marL="3200400" marR="0" lvl="7"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8pPr>
            <a:lvl9pPr marL="3657600" marR="0" lvl="8"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9pPr>
          </a:lstStyle>
          <a:p>
            <a:endParaRPr/>
          </a:p>
        </p:txBody>
      </p:sp>
      <p:sp>
        <p:nvSpPr>
          <p:cNvPr id="111" name="Shape 111"/>
          <p:cNvSpPr txBox="1">
            <a:spLocks noGrp="1"/>
          </p:cNvSpPr>
          <p:nvPr>
            <p:ph type="sldNum" idx="12"/>
          </p:nvPr>
        </p:nvSpPr>
        <p:spPr>
          <a:xfrm>
            <a:off x="8042614" y="4989478"/>
            <a:ext cx="661480" cy="1321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112" name="Shape 112"/>
          <p:cNvSpPr txBox="1">
            <a:spLocks noGrp="1"/>
          </p:cNvSpPr>
          <p:nvPr>
            <p:ph type="body" idx="1"/>
          </p:nvPr>
        </p:nvSpPr>
        <p:spPr>
          <a:xfrm>
            <a:off x="457200" y="1065611"/>
            <a:ext cx="8247063" cy="3320218"/>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pic>
        <p:nvPicPr>
          <p:cNvPr id="113" name="Shape 113"/>
          <p:cNvPicPr preferRelativeResize="0"/>
          <p:nvPr/>
        </p:nvPicPr>
        <p:blipFill rotWithShape="1">
          <a:blip r:embed="rId2">
            <a:alphaModFix/>
          </a:blip>
          <a:srcRect r="7926"/>
          <a:stretch/>
        </p:blipFill>
        <p:spPr>
          <a:xfrm>
            <a:off x="5545748" y="4534812"/>
            <a:ext cx="3161491" cy="42012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2FD0"/>
              </a:buClr>
              <a:buSzPts val="1400"/>
              <a:buFont typeface="Oswald"/>
              <a:buNone/>
              <a:defRPr sz="2400" b="1" i="0" u="none" strike="noStrike" cap="none">
                <a:solidFill>
                  <a:srgbClr val="002FD0"/>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6" name="Shape 116"/>
          <p:cNvSpPr txBox="1">
            <a:spLocks noGrp="1"/>
          </p:cNvSpPr>
          <p:nvPr>
            <p:ph type="dt" idx="10"/>
          </p:nvPr>
        </p:nvSpPr>
        <p:spPr>
          <a:xfrm>
            <a:off x="457200" y="4984894"/>
            <a:ext cx="2133599" cy="1367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2pPr>
            <a:lvl3pPr marL="914400" marR="0" lvl="2"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3pPr>
            <a:lvl4pPr marL="1371600" marR="0" lvl="3"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4pPr>
            <a:lvl5pPr marL="1828800" marR="0" lvl="4"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5pPr>
            <a:lvl6pPr marL="2286000" marR="0" lvl="5"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6pPr>
            <a:lvl7pPr marL="2743200" marR="0" lvl="6"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7pPr>
            <a:lvl8pPr marL="3200400" marR="0" lvl="7"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8pPr>
            <a:lvl9pPr marL="3657600" marR="0" lvl="8"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9pPr>
          </a:lstStyle>
          <a:p>
            <a:endParaRPr/>
          </a:p>
        </p:txBody>
      </p:sp>
      <p:sp>
        <p:nvSpPr>
          <p:cNvPr id="117" name="Shape 117"/>
          <p:cNvSpPr txBox="1">
            <a:spLocks noGrp="1"/>
          </p:cNvSpPr>
          <p:nvPr>
            <p:ph type="ftr" idx="11"/>
          </p:nvPr>
        </p:nvSpPr>
        <p:spPr>
          <a:xfrm>
            <a:off x="3124200" y="4984894"/>
            <a:ext cx="2895600" cy="1367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2pPr>
            <a:lvl3pPr marL="914400" marR="0" lvl="2"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3pPr>
            <a:lvl4pPr marL="1371600" marR="0" lvl="3"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4pPr>
            <a:lvl5pPr marL="1828800" marR="0" lvl="4"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5pPr>
            <a:lvl6pPr marL="2286000" marR="0" lvl="5"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6pPr>
            <a:lvl7pPr marL="2743200" marR="0" lvl="6"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7pPr>
            <a:lvl8pPr marL="3200400" marR="0" lvl="7"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8pPr>
            <a:lvl9pPr marL="3657600" marR="0" lvl="8"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9pPr>
          </a:lstStyle>
          <a:p>
            <a:endParaRPr/>
          </a:p>
        </p:txBody>
      </p:sp>
      <p:sp>
        <p:nvSpPr>
          <p:cNvPr id="118" name="Shape 118"/>
          <p:cNvSpPr txBox="1">
            <a:spLocks noGrp="1"/>
          </p:cNvSpPr>
          <p:nvPr>
            <p:ph type="sldNum" idx="12"/>
          </p:nvPr>
        </p:nvSpPr>
        <p:spPr>
          <a:xfrm>
            <a:off x="8042614" y="4989478"/>
            <a:ext cx="661480" cy="1321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pic>
        <p:nvPicPr>
          <p:cNvPr id="119" name="Shape 119"/>
          <p:cNvPicPr preferRelativeResize="0"/>
          <p:nvPr/>
        </p:nvPicPr>
        <p:blipFill rotWithShape="1">
          <a:blip r:embed="rId2">
            <a:alphaModFix/>
          </a:blip>
          <a:srcRect r="7926"/>
          <a:stretch/>
        </p:blipFill>
        <p:spPr>
          <a:xfrm>
            <a:off x="5545748" y="4534812"/>
            <a:ext cx="3161491" cy="42012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2 content">
  <p:cSld name="*Title and 2 content">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4750955" y="1065611"/>
            <a:ext cx="3953164" cy="3367844"/>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122" name="Shape 122"/>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2FD0"/>
              </a:buClr>
              <a:buSzPts val="1400"/>
              <a:buFont typeface="Oswald"/>
              <a:buNone/>
              <a:defRPr sz="2400" b="1" i="0" u="none" strike="noStrike" cap="none">
                <a:solidFill>
                  <a:srgbClr val="002FD0"/>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23" name="Shape 123"/>
          <p:cNvSpPr txBox="1">
            <a:spLocks noGrp="1"/>
          </p:cNvSpPr>
          <p:nvPr>
            <p:ph type="dt" idx="10"/>
          </p:nvPr>
        </p:nvSpPr>
        <p:spPr>
          <a:xfrm>
            <a:off x="457200" y="4984894"/>
            <a:ext cx="2133599" cy="1367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2pPr>
            <a:lvl3pPr marL="914400" marR="0" lvl="2"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3pPr>
            <a:lvl4pPr marL="1371600" marR="0" lvl="3"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4pPr>
            <a:lvl5pPr marL="1828800" marR="0" lvl="4"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5pPr>
            <a:lvl6pPr marL="2286000" marR="0" lvl="5"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6pPr>
            <a:lvl7pPr marL="2743200" marR="0" lvl="6"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7pPr>
            <a:lvl8pPr marL="3200400" marR="0" lvl="7"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8pPr>
            <a:lvl9pPr marL="3657600" marR="0" lvl="8"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9pPr>
          </a:lstStyle>
          <a:p>
            <a:endParaRPr/>
          </a:p>
        </p:txBody>
      </p:sp>
      <p:sp>
        <p:nvSpPr>
          <p:cNvPr id="124" name="Shape 124"/>
          <p:cNvSpPr txBox="1">
            <a:spLocks noGrp="1"/>
          </p:cNvSpPr>
          <p:nvPr>
            <p:ph type="ftr" idx="11"/>
          </p:nvPr>
        </p:nvSpPr>
        <p:spPr>
          <a:xfrm>
            <a:off x="3124200" y="4984894"/>
            <a:ext cx="2895600" cy="1367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2pPr>
            <a:lvl3pPr marL="914400" marR="0" lvl="2"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3pPr>
            <a:lvl4pPr marL="1371600" marR="0" lvl="3"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4pPr>
            <a:lvl5pPr marL="1828800" marR="0" lvl="4"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5pPr>
            <a:lvl6pPr marL="2286000" marR="0" lvl="5"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6pPr>
            <a:lvl7pPr marL="2743200" marR="0" lvl="6"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7pPr>
            <a:lvl8pPr marL="3200400" marR="0" lvl="7"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8pPr>
            <a:lvl9pPr marL="3657600" marR="0" lvl="8" indent="0" algn="l" rtl="0">
              <a:lnSpc>
                <a:spcPct val="100000"/>
              </a:lnSpc>
              <a:spcBef>
                <a:spcPts val="0"/>
              </a:spcBef>
              <a:spcAft>
                <a:spcPts val="0"/>
              </a:spcAft>
              <a:buClr>
                <a:schemeClr val="dk1"/>
              </a:buClr>
              <a:buSzPts val="1400"/>
              <a:buFont typeface="Roboto"/>
              <a:buNone/>
              <a:defRPr sz="1800" b="0" i="0" u="none" strike="noStrike" cap="none">
                <a:solidFill>
                  <a:schemeClr val="dk1"/>
                </a:solidFill>
                <a:latin typeface="Roboto"/>
                <a:ea typeface="Roboto"/>
                <a:cs typeface="Roboto"/>
                <a:sym typeface="Roboto"/>
              </a:defRPr>
            </a:lvl9pPr>
          </a:lstStyle>
          <a:p>
            <a:endParaRPr/>
          </a:p>
        </p:txBody>
      </p:sp>
      <p:sp>
        <p:nvSpPr>
          <p:cNvPr id="125" name="Shape 125"/>
          <p:cNvSpPr txBox="1">
            <a:spLocks noGrp="1"/>
          </p:cNvSpPr>
          <p:nvPr>
            <p:ph type="sldNum" idx="12"/>
          </p:nvPr>
        </p:nvSpPr>
        <p:spPr>
          <a:xfrm>
            <a:off x="8042614" y="4989478"/>
            <a:ext cx="661480" cy="1321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chemeClr val="dk1"/>
              </a:buClr>
              <a:buFont typeface="Roboto"/>
              <a:buNone/>
              <a:defRPr sz="1800" b="0"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126" name="Shape 126"/>
          <p:cNvSpPr txBox="1">
            <a:spLocks noGrp="1"/>
          </p:cNvSpPr>
          <p:nvPr>
            <p:ph type="body" idx="2"/>
          </p:nvPr>
        </p:nvSpPr>
        <p:spPr>
          <a:xfrm>
            <a:off x="457200" y="1065611"/>
            <a:ext cx="3935844" cy="3367844"/>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pic>
        <p:nvPicPr>
          <p:cNvPr id="127" name="Shape 127"/>
          <p:cNvPicPr preferRelativeResize="0"/>
          <p:nvPr/>
        </p:nvPicPr>
        <p:blipFill rotWithShape="1">
          <a:blip r:embed="rId2">
            <a:alphaModFix/>
          </a:blip>
          <a:srcRect r="7926"/>
          <a:stretch/>
        </p:blipFill>
        <p:spPr>
          <a:xfrm>
            <a:off x="5545748" y="4534812"/>
            <a:ext cx="3161491" cy="42012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34"/>
        <p:cNvGrpSpPr/>
        <p:nvPr/>
      </p:nvGrpSpPr>
      <p:grpSpPr>
        <a:xfrm>
          <a:off x="0" y="0"/>
          <a:ext cx="0" cy="0"/>
          <a:chOff x="0" y="0"/>
          <a:chExt cx="0" cy="0"/>
        </a:xfrm>
      </p:grpSpPr>
      <p:sp>
        <p:nvSpPr>
          <p:cNvPr id="135" name="Shape 135"/>
          <p:cNvSpPr/>
          <p:nvPr/>
        </p:nvSpPr>
        <p:spPr>
          <a:xfrm>
            <a:off x="-52175" y="-76200"/>
            <a:ext cx="9248400" cy="52959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6" name="Shape 136" descr="logo_lockup_partners_light.png"/>
          <p:cNvPicPr preferRelativeResize="0"/>
          <p:nvPr/>
        </p:nvPicPr>
        <p:blipFill>
          <a:blip r:embed="rId2">
            <a:alphaModFix/>
          </a:blip>
          <a:stretch>
            <a:fillRect/>
          </a:stretch>
        </p:blipFill>
        <p:spPr>
          <a:xfrm>
            <a:off x="2099225" y="2198925"/>
            <a:ext cx="4945548" cy="7456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Page">
  <p:cSld name="CUSTOM_1">
    <p:bg>
      <p:bgPr>
        <a:solidFill>
          <a:srgbClr val="448AFF"/>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200881" y="1515951"/>
            <a:ext cx="6014100" cy="2109000"/>
          </a:xfrm>
          <a:prstGeom prst="rect">
            <a:avLst/>
          </a:prstGeom>
        </p:spPr>
        <p:txBody>
          <a:bodyPr spcFirstLastPara="1" wrap="square" lIns="91425" tIns="91425" rIns="91425" bIns="91425" anchor="ctr" anchorCtr="0"/>
          <a:lstStyle>
            <a:lvl1pPr lvl="0" rtl="0">
              <a:spcBef>
                <a:spcPts val="0"/>
              </a:spcBef>
              <a:spcAft>
                <a:spcPts val="0"/>
              </a:spcAft>
              <a:buNone/>
              <a:defRPr sz="3800">
                <a:solidFill>
                  <a:srgbClr val="FFFFFF"/>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9" name="Shape 139" descr="Google_TM_Black-01.png"/>
          <p:cNvPicPr preferRelativeResize="0"/>
          <p:nvPr/>
        </p:nvPicPr>
        <p:blipFill>
          <a:blip r:embed="rId2">
            <a:alphaModFix/>
          </a:blip>
          <a:stretch>
            <a:fillRect/>
          </a:stretch>
        </p:blipFill>
        <p:spPr>
          <a:xfrm>
            <a:off x="305200" y="4691075"/>
            <a:ext cx="578750" cy="201250"/>
          </a:xfrm>
          <a:prstGeom prst="rect">
            <a:avLst/>
          </a:prstGeom>
          <a:noFill/>
          <a:ln>
            <a:noFill/>
          </a:ln>
        </p:spPr>
      </p:pic>
      <p:pic>
        <p:nvPicPr>
          <p:cNvPr id="140" name="Shape 140"/>
          <p:cNvPicPr preferRelativeResize="0"/>
          <p:nvPr/>
        </p:nvPicPr>
        <p:blipFill rotWithShape="1">
          <a:blip r:embed="rId3">
            <a:alphaModFix/>
          </a:blip>
          <a:srcRect l="62427" t="28812" r="11577" b="22598"/>
          <a:stretch/>
        </p:blipFill>
        <p:spPr>
          <a:xfrm>
            <a:off x="846550" y="1691250"/>
            <a:ext cx="1913150" cy="201144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Shape 1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4" name="Shape 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 Red">
  <p:cSld name="*Title only - Red">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Oswald"/>
              <a:buNone/>
              <a:defRPr sz="2400" b="1" i="0" u="none" strike="noStrike" cap="none">
                <a:solidFill>
                  <a:schemeClr val="accen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Gray Box">
  <p:cSld name="TITLE_AND_BODY_1">
    <p:spTree>
      <p:nvGrpSpPr>
        <p:cNvPr id="1" name="Shape 145"/>
        <p:cNvGrpSpPr/>
        <p:nvPr/>
      </p:nvGrpSpPr>
      <p:grpSpPr>
        <a:xfrm>
          <a:off x="0" y="0"/>
          <a:ext cx="0" cy="0"/>
          <a:chOff x="0" y="0"/>
          <a:chExt cx="0" cy="0"/>
        </a:xfrm>
      </p:grpSpPr>
      <p:sp>
        <p:nvSpPr>
          <p:cNvPr id="146" name="Shape 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147" name="Shape 147"/>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Roboto Slab"/>
              <a:ea typeface="Roboto Slab"/>
              <a:cs typeface="Roboto Slab"/>
              <a:sym typeface="Roboto Slab"/>
            </a:endParaRPr>
          </a:p>
        </p:txBody>
      </p:sp>
      <p:cxnSp>
        <p:nvCxnSpPr>
          <p:cNvPr id="148" name="Shape 148"/>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149" name="Shape 149"/>
          <p:cNvSpPr txBox="1">
            <a:spLocks noGrp="1"/>
          </p:cNvSpPr>
          <p:nvPr>
            <p:ph type="title"/>
          </p:nvPr>
        </p:nvSpPr>
        <p:spPr>
          <a:xfrm>
            <a:off x="228675" y="1920498"/>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38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0" name="Shape 150"/>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Gray Box Subtitle and Body">
  <p:cSld name="TITLE_AND_BODY_1_1">
    <p:spTree>
      <p:nvGrpSpPr>
        <p:cNvPr id="1" name="Shape 151"/>
        <p:cNvGrpSpPr/>
        <p:nvPr/>
      </p:nvGrpSpPr>
      <p:grpSpPr>
        <a:xfrm>
          <a:off x="0" y="0"/>
          <a:ext cx="0" cy="0"/>
          <a:chOff x="0" y="0"/>
          <a:chExt cx="0" cy="0"/>
        </a:xfrm>
      </p:grpSpPr>
      <p:sp>
        <p:nvSpPr>
          <p:cNvPr id="152" name="Shape 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153" name="Shape 153"/>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Roboto Slab"/>
              <a:ea typeface="Roboto Slab"/>
              <a:cs typeface="Roboto Slab"/>
              <a:sym typeface="Roboto Slab"/>
            </a:endParaRPr>
          </a:p>
        </p:txBody>
      </p:sp>
      <p:cxnSp>
        <p:nvCxnSpPr>
          <p:cNvPr id="154" name="Shape 154"/>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155" name="Shape 155"/>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 name="Shape 156"/>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7" name="Shape 157"/>
          <p:cNvSpPr txBox="1">
            <a:spLocks noGrp="1"/>
          </p:cNvSpPr>
          <p:nvPr>
            <p:ph type="subTitle" idx="2"/>
          </p:nvPr>
        </p:nvSpPr>
        <p:spPr>
          <a:xfrm>
            <a:off x="208330" y="1900350"/>
            <a:ext cx="41361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8" name="Shape 158"/>
          <p:cNvSpPr txBox="1">
            <a:spLocks noGrp="1"/>
          </p:cNvSpPr>
          <p:nvPr>
            <p:ph type="body" idx="3"/>
          </p:nvPr>
        </p:nvSpPr>
        <p:spPr>
          <a:xfrm>
            <a:off x="91838" y="24518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ray Box and Body">
  <p:cSld name="TITLE_AND_BODY_1_1_1">
    <p:spTree>
      <p:nvGrpSpPr>
        <p:cNvPr id="1" name="Shape 159"/>
        <p:cNvGrpSpPr/>
        <p:nvPr/>
      </p:nvGrpSpPr>
      <p:grpSpPr>
        <a:xfrm>
          <a:off x="0" y="0"/>
          <a:ext cx="0" cy="0"/>
          <a:chOff x="0" y="0"/>
          <a:chExt cx="0" cy="0"/>
        </a:xfrm>
      </p:grpSpPr>
      <p:sp>
        <p:nvSpPr>
          <p:cNvPr id="160" name="Shape 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161" name="Shape 161"/>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Roboto Slab"/>
              <a:ea typeface="Roboto Slab"/>
              <a:cs typeface="Roboto Slab"/>
              <a:sym typeface="Roboto Slab"/>
            </a:endParaRPr>
          </a:p>
        </p:txBody>
      </p:sp>
      <p:cxnSp>
        <p:nvCxnSpPr>
          <p:cNvPr id="162" name="Shape 162"/>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163" name="Shape 163"/>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4" name="Shape 164"/>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65" name="Shape 165"/>
          <p:cNvSpPr txBox="1">
            <a:spLocks noGrp="1"/>
          </p:cNvSpPr>
          <p:nvPr>
            <p:ph type="body" idx="2"/>
          </p:nvPr>
        </p:nvSpPr>
        <p:spPr>
          <a:xfrm>
            <a:off x="91838" y="19946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ray Bar/Title Subtitle">
  <p:cSld name="CUSTOM_2">
    <p:spTree>
      <p:nvGrpSpPr>
        <p:cNvPr id="1" name="Shape 166"/>
        <p:cNvGrpSpPr/>
        <p:nvPr/>
      </p:nvGrpSpPr>
      <p:grpSpPr>
        <a:xfrm>
          <a:off x="0" y="0"/>
          <a:ext cx="0" cy="0"/>
          <a:chOff x="0" y="0"/>
          <a:chExt cx="0" cy="0"/>
        </a:xfrm>
      </p:grpSpPr>
      <p:sp>
        <p:nvSpPr>
          <p:cNvPr id="167" name="Shape 167"/>
          <p:cNvSpPr/>
          <p:nvPr/>
        </p:nvSpPr>
        <p:spPr>
          <a:xfrm>
            <a:off x="0" y="0"/>
            <a:ext cx="9144000" cy="17241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cxnSp>
        <p:nvCxnSpPr>
          <p:cNvPr id="168" name="Shape 168"/>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169" name="Shape 169"/>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0" name="Shape 170"/>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1" name="Shape 171"/>
          <p:cNvSpPr txBox="1">
            <a:spLocks noGrp="1"/>
          </p:cNvSpPr>
          <p:nvPr>
            <p:ph type="subTitle" idx="2"/>
          </p:nvPr>
        </p:nvSpPr>
        <p:spPr>
          <a:xfrm>
            <a:off x="230676" y="1015750"/>
            <a:ext cx="84810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CUSTOM_3">
    <p:spTree>
      <p:nvGrpSpPr>
        <p:cNvPr id="1" name="Shape 17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78"/>
        <p:cNvGrpSpPr/>
        <p:nvPr/>
      </p:nvGrpSpPr>
      <p:grpSpPr>
        <a:xfrm>
          <a:off x="0" y="0"/>
          <a:ext cx="0" cy="0"/>
          <a:chOff x="0" y="0"/>
          <a:chExt cx="0" cy="0"/>
        </a:xfrm>
      </p:grpSpPr>
      <p:sp>
        <p:nvSpPr>
          <p:cNvPr id="179" name="Shape 179"/>
          <p:cNvSpPr/>
          <p:nvPr/>
        </p:nvSpPr>
        <p:spPr>
          <a:xfrm>
            <a:off x="-52175" y="-76200"/>
            <a:ext cx="9248400" cy="52959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80" name="Shape 180" descr="logo_lockup_partners_light.png"/>
          <p:cNvPicPr preferRelativeResize="0"/>
          <p:nvPr/>
        </p:nvPicPr>
        <p:blipFill>
          <a:blip r:embed="rId2">
            <a:alphaModFix/>
          </a:blip>
          <a:stretch>
            <a:fillRect/>
          </a:stretch>
        </p:blipFill>
        <p:spPr>
          <a:xfrm>
            <a:off x="2099225" y="2198925"/>
            <a:ext cx="4945548" cy="7456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Page">
  <p:cSld name="CUSTOM_1">
    <p:bg>
      <p:bgPr>
        <a:solidFill>
          <a:srgbClr val="448AFF"/>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2841750" y="1472214"/>
            <a:ext cx="6014100" cy="2109000"/>
          </a:xfrm>
          <a:prstGeom prst="rect">
            <a:avLst/>
          </a:prstGeom>
        </p:spPr>
        <p:txBody>
          <a:bodyPr spcFirstLastPara="1" wrap="square" lIns="91425" tIns="91425" rIns="91425" bIns="91425" anchor="ctr" anchorCtr="0"/>
          <a:lstStyle>
            <a:lvl1pPr lvl="0" rtl="0">
              <a:spcBef>
                <a:spcPts val="0"/>
              </a:spcBef>
              <a:spcAft>
                <a:spcPts val="0"/>
              </a:spcAft>
              <a:buNone/>
              <a:defRPr sz="3800">
                <a:solidFill>
                  <a:srgbClr val="FFFFFF"/>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83" name="Shape 183" descr="Google_TM_Black-01.png"/>
          <p:cNvPicPr preferRelativeResize="0"/>
          <p:nvPr/>
        </p:nvPicPr>
        <p:blipFill>
          <a:blip r:embed="rId2">
            <a:alphaModFix/>
          </a:blip>
          <a:stretch>
            <a:fillRect/>
          </a:stretch>
        </p:blipFill>
        <p:spPr>
          <a:xfrm>
            <a:off x="305200" y="4691075"/>
            <a:ext cx="578750" cy="2012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Shape 1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7" name="Shape 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Gray Box">
  <p:cSld name="TITLE_AND_BODY_1">
    <p:spTree>
      <p:nvGrpSpPr>
        <p:cNvPr id="1" name="Shape 188"/>
        <p:cNvGrpSpPr/>
        <p:nvPr/>
      </p:nvGrpSpPr>
      <p:grpSpPr>
        <a:xfrm>
          <a:off x="0" y="0"/>
          <a:ext cx="0" cy="0"/>
          <a:chOff x="0" y="0"/>
          <a:chExt cx="0" cy="0"/>
        </a:xfrm>
      </p:grpSpPr>
      <p:sp>
        <p:nvSpPr>
          <p:cNvPr id="189" name="Shape 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190" name="Shape 190"/>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Roboto Slab"/>
              <a:ea typeface="Roboto Slab"/>
              <a:cs typeface="Roboto Slab"/>
              <a:sym typeface="Roboto Slab"/>
            </a:endParaRPr>
          </a:p>
        </p:txBody>
      </p:sp>
      <p:cxnSp>
        <p:nvCxnSpPr>
          <p:cNvPr id="191" name="Shape 191"/>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192" name="Shape 192"/>
          <p:cNvSpPr txBox="1">
            <a:spLocks noGrp="1"/>
          </p:cNvSpPr>
          <p:nvPr>
            <p:ph type="title"/>
          </p:nvPr>
        </p:nvSpPr>
        <p:spPr>
          <a:xfrm>
            <a:off x="228675" y="1920498"/>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38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3" name="Shape 193"/>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ray Box Subtitle and Body">
  <p:cSld name="TITLE_AND_BODY_1_1">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196" name="Shape 196"/>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Roboto Slab"/>
              <a:ea typeface="Roboto Slab"/>
              <a:cs typeface="Roboto Slab"/>
              <a:sym typeface="Roboto Slab"/>
            </a:endParaRPr>
          </a:p>
        </p:txBody>
      </p:sp>
      <p:cxnSp>
        <p:nvCxnSpPr>
          <p:cNvPr id="197" name="Shape 197"/>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198" name="Shape 198"/>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9" name="Shape 199"/>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0" name="Shape 200"/>
          <p:cNvSpPr txBox="1">
            <a:spLocks noGrp="1"/>
          </p:cNvSpPr>
          <p:nvPr>
            <p:ph type="subTitle" idx="2"/>
          </p:nvPr>
        </p:nvSpPr>
        <p:spPr>
          <a:xfrm>
            <a:off x="208330" y="1900350"/>
            <a:ext cx="41361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1" name="Shape 201"/>
          <p:cNvSpPr txBox="1">
            <a:spLocks noGrp="1"/>
          </p:cNvSpPr>
          <p:nvPr>
            <p:ph type="body" idx="3"/>
          </p:nvPr>
        </p:nvSpPr>
        <p:spPr>
          <a:xfrm>
            <a:off x="91838" y="24518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 Blue">
  <p:cSld name="*Section Header - Blue">
    <p:spTree>
      <p:nvGrpSpPr>
        <p:cNvPr id="1" name="Shape 25"/>
        <p:cNvGrpSpPr/>
        <p:nvPr/>
      </p:nvGrpSpPr>
      <p:grpSpPr>
        <a:xfrm>
          <a:off x="0" y="0"/>
          <a:ext cx="0" cy="0"/>
          <a:chOff x="0" y="0"/>
          <a:chExt cx="0" cy="0"/>
        </a:xfrm>
      </p:grpSpPr>
      <p:sp>
        <p:nvSpPr>
          <p:cNvPr id="26" name="Shape 26"/>
          <p:cNvSpPr/>
          <p:nvPr/>
        </p:nvSpPr>
        <p:spPr>
          <a:xfrm>
            <a:off x="0" y="0"/>
            <a:ext cx="9144000" cy="4462272"/>
          </a:xfrm>
          <a:prstGeom prst="rect">
            <a:avLst/>
          </a:prstGeom>
          <a:solidFill>
            <a:srgbClr val="002F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27" name="Shape 27"/>
          <p:cNvSpPr txBox="1">
            <a:spLocks noGrp="1"/>
          </p:cNvSpPr>
          <p:nvPr>
            <p:ph type="title"/>
          </p:nvPr>
        </p:nvSpPr>
        <p:spPr>
          <a:xfrm>
            <a:off x="565356" y="1518733"/>
            <a:ext cx="7906773" cy="111956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28" name="Shape 28" descr="Gybotown_v2a_greyB.png"/>
          <p:cNvPicPr preferRelativeResize="0"/>
          <p:nvPr/>
        </p:nvPicPr>
        <p:blipFill rotWithShape="1">
          <a:blip r:embed="rId2">
            <a:alphaModFix/>
          </a:blip>
          <a:srcRect l="2723" r="2723"/>
          <a:stretch/>
        </p:blipFill>
        <p:spPr>
          <a:xfrm>
            <a:off x="-1586" y="3301196"/>
            <a:ext cx="9144000" cy="116761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ray Box and Body">
  <p:cSld name="TITLE_AND_BODY_1_1_1">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204" name="Shape 204"/>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Roboto Slab"/>
              <a:ea typeface="Roboto Slab"/>
              <a:cs typeface="Roboto Slab"/>
              <a:sym typeface="Roboto Slab"/>
            </a:endParaRPr>
          </a:p>
        </p:txBody>
      </p:sp>
      <p:cxnSp>
        <p:nvCxnSpPr>
          <p:cNvPr id="205" name="Shape 205"/>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206" name="Shape 206"/>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7" name="Shape 207"/>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8" name="Shape 208"/>
          <p:cNvSpPr txBox="1">
            <a:spLocks noGrp="1"/>
          </p:cNvSpPr>
          <p:nvPr>
            <p:ph type="body" idx="2"/>
          </p:nvPr>
        </p:nvSpPr>
        <p:spPr>
          <a:xfrm>
            <a:off x="91838" y="19946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ray Bar/Title Subtitle">
  <p:cSld name="CUSTOM_2">
    <p:spTree>
      <p:nvGrpSpPr>
        <p:cNvPr id="1" name="Shape 209"/>
        <p:cNvGrpSpPr/>
        <p:nvPr/>
      </p:nvGrpSpPr>
      <p:grpSpPr>
        <a:xfrm>
          <a:off x="0" y="0"/>
          <a:ext cx="0" cy="0"/>
          <a:chOff x="0" y="0"/>
          <a:chExt cx="0" cy="0"/>
        </a:xfrm>
      </p:grpSpPr>
      <p:sp>
        <p:nvSpPr>
          <p:cNvPr id="210" name="Shape 210"/>
          <p:cNvSpPr/>
          <p:nvPr/>
        </p:nvSpPr>
        <p:spPr>
          <a:xfrm>
            <a:off x="0" y="0"/>
            <a:ext cx="9144000" cy="17241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cxnSp>
        <p:nvCxnSpPr>
          <p:cNvPr id="211" name="Shape 211"/>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212" name="Shape 21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3" name="Shape 213"/>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4" name="Shape 214"/>
          <p:cNvSpPr txBox="1">
            <a:spLocks noGrp="1"/>
          </p:cNvSpPr>
          <p:nvPr>
            <p:ph type="subTitle" idx="2"/>
          </p:nvPr>
        </p:nvSpPr>
        <p:spPr>
          <a:xfrm>
            <a:off x="230676" y="1015750"/>
            <a:ext cx="84810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CUSTOM_3">
    <p:spTree>
      <p:nvGrpSpPr>
        <p:cNvPr id="1" name="Shape 215"/>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Content: Blue 1">
  <p:cSld name="BLANK_3_1_1_1_1">
    <p:spTree>
      <p:nvGrpSpPr>
        <p:cNvPr id="1" name="Shape 216"/>
        <p:cNvGrpSpPr/>
        <p:nvPr/>
      </p:nvGrpSpPr>
      <p:grpSpPr>
        <a:xfrm>
          <a:off x="0" y="0"/>
          <a:ext cx="0" cy="0"/>
          <a:chOff x="0" y="0"/>
          <a:chExt cx="0" cy="0"/>
        </a:xfrm>
      </p:grpSpPr>
      <p:sp>
        <p:nvSpPr>
          <p:cNvPr id="217" name="Shape 217"/>
          <p:cNvSpPr/>
          <p:nvPr/>
        </p:nvSpPr>
        <p:spPr>
          <a:xfrm>
            <a:off x="-19725" y="-13350"/>
            <a:ext cx="9172500" cy="19653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txBox="1">
            <a:spLocks noGrp="1"/>
          </p:cNvSpPr>
          <p:nvPr>
            <p:ph type="title"/>
          </p:nvPr>
        </p:nvSpPr>
        <p:spPr>
          <a:xfrm>
            <a:off x="228675" y="2523375"/>
            <a:ext cx="8540100" cy="540000"/>
          </a:xfrm>
          <a:prstGeom prst="rect">
            <a:avLst/>
          </a:prstGeom>
        </p:spPr>
        <p:txBody>
          <a:bodyPr spcFirstLastPara="1" wrap="square" lIns="91425" tIns="91425" rIns="91425" bIns="91425" anchor="t" anchorCtr="0"/>
          <a:lstStyle>
            <a:lvl1pPr lvl="0" rtl="0">
              <a:lnSpc>
                <a:spcPct val="100000"/>
              </a:lnSpc>
              <a:spcBef>
                <a:spcPts val="0"/>
              </a:spcBef>
              <a:spcAft>
                <a:spcPts val="0"/>
              </a:spcAft>
              <a:buNone/>
              <a:defRPr sz="3600" b="0">
                <a:solidFill>
                  <a:schemeClr val="dk2"/>
                </a:solidFill>
                <a:latin typeface="Roboto Slab"/>
                <a:ea typeface="Roboto Slab"/>
                <a:cs typeface="Roboto Slab"/>
                <a:sym typeface="Roboto Slab"/>
              </a:defRPr>
            </a:lvl1pPr>
            <a:lvl2pPr lvl="1" rtl="0">
              <a:spcBef>
                <a:spcPts val="0"/>
              </a:spcBef>
              <a:spcAft>
                <a:spcPts val="0"/>
              </a:spcAft>
              <a:buNone/>
              <a:defRPr sz="3600" b="0">
                <a:solidFill>
                  <a:srgbClr val="444444"/>
                </a:solidFill>
              </a:defRPr>
            </a:lvl2pPr>
            <a:lvl3pPr lvl="2" rtl="0">
              <a:spcBef>
                <a:spcPts val="0"/>
              </a:spcBef>
              <a:spcAft>
                <a:spcPts val="0"/>
              </a:spcAft>
              <a:buNone/>
              <a:defRPr sz="3600" b="0">
                <a:solidFill>
                  <a:srgbClr val="444444"/>
                </a:solidFill>
              </a:defRPr>
            </a:lvl3pPr>
            <a:lvl4pPr lvl="3" rtl="0">
              <a:spcBef>
                <a:spcPts val="0"/>
              </a:spcBef>
              <a:spcAft>
                <a:spcPts val="0"/>
              </a:spcAft>
              <a:buNone/>
              <a:defRPr sz="3600" b="0">
                <a:solidFill>
                  <a:srgbClr val="444444"/>
                </a:solidFill>
              </a:defRPr>
            </a:lvl4pPr>
            <a:lvl5pPr lvl="4" rtl="0">
              <a:spcBef>
                <a:spcPts val="0"/>
              </a:spcBef>
              <a:spcAft>
                <a:spcPts val="0"/>
              </a:spcAft>
              <a:buNone/>
              <a:defRPr sz="3600" b="0">
                <a:solidFill>
                  <a:srgbClr val="444444"/>
                </a:solidFill>
              </a:defRPr>
            </a:lvl5pPr>
            <a:lvl6pPr lvl="5" rtl="0">
              <a:spcBef>
                <a:spcPts val="0"/>
              </a:spcBef>
              <a:spcAft>
                <a:spcPts val="0"/>
              </a:spcAft>
              <a:buNone/>
              <a:defRPr sz="3600" b="0">
                <a:solidFill>
                  <a:srgbClr val="444444"/>
                </a:solidFill>
              </a:defRPr>
            </a:lvl6pPr>
            <a:lvl7pPr lvl="6" rtl="0">
              <a:spcBef>
                <a:spcPts val="0"/>
              </a:spcBef>
              <a:spcAft>
                <a:spcPts val="0"/>
              </a:spcAft>
              <a:buNone/>
              <a:defRPr sz="3600" b="0">
                <a:solidFill>
                  <a:srgbClr val="444444"/>
                </a:solidFill>
              </a:defRPr>
            </a:lvl7pPr>
            <a:lvl8pPr lvl="7" rtl="0">
              <a:spcBef>
                <a:spcPts val="0"/>
              </a:spcBef>
              <a:spcAft>
                <a:spcPts val="0"/>
              </a:spcAft>
              <a:buNone/>
              <a:defRPr sz="3600" b="0">
                <a:solidFill>
                  <a:srgbClr val="444444"/>
                </a:solidFill>
              </a:defRPr>
            </a:lvl8pPr>
            <a:lvl9pPr lvl="8" rtl="0">
              <a:spcBef>
                <a:spcPts val="0"/>
              </a:spcBef>
              <a:spcAft>
                <a:spcPts val="0"/>
              </a:spcAft>
              <a:buNone/>
              <a:defRPr sz="3600" b="0">
                <a:solidFill>
                  <a:srgbClr val="444444"/>
                </a:solidFill>
              </a:defRPr>
            </a:lvl9pPr>
          </a:lstStyle>
          <a:p>
            <a:endParaRPr/>
          </a:p>
        </p:txBody>
      </p:sp>
      <p:pic>
        <p:nvPicPr>
          <p:cNvPr id="219" name="Shape 219" descr="logo_lockup_partners_light.png"/>
          <p:cNvPicPr preferRelativeResize="0"/>
          <p:nvPr/>
        </p:nvPicPr>
        <p:blipFill>
          <a:blip r:embed="rId2">
            <a:alphaModFix/>
          </a:blip>
          <a:stretch>
            <a:fillRect/>
          </a:stretch>
        </p:blipFill>
        <p:spPr>
          <a:xfrm>
            <a:off x="2257661" y="620350"/>
            <a:ext cx="4628677" cy="697900"/>
          </a:xfrm>
          <a:prstGeom prst="rect">
            <a:avLst/>
          </a:prstGeom>
          <a:noFill/>
          <a:ln>
            <a:noFill/>
          </a:ln>
        </p:spPr>
      </p:pic>
      <p:sp>
        <p:nvSpPr>
          <p:cNvPr id="220" name="Shape 220"/>
          <p:cNvSpPr txBox="1">
            <a:spLocks noGrp="1"/>
          </p:cNvSpPr>
          <p:nvPr>
            <p:ph type="title" idx="2"/>
          </p:nvPr>
        </p:nvSpPr>
        <p:spPr>
          <a:xfrm>
            <a:off x="228675" y="3343925"/>
            <a:ext cx="6707100" cy="540000"/>
          </a:xfrm>
          <a:prstGeom prst="rect">
            <a:avLst/>
          </a:prstGeom>
        </p:spPr>
        <p:txBody>
          <a:bodyPr spcFirstLastPara="1" wrap="square" lIns="91425" tIns="91425" rIns="91425" bIns="91425" anchor="t" anchorCtr="0"/>
          <a:lstStyle>
            <a:lvl1pPr lvl="0" rtl="0">
              <a:lnSpc>
                <a:spcPct val="150000"/>
              </a:lnSpc>
              <a:spcBef>
                <a:spcPts val="0"/>
              </a:spcBef>
              <a:spcAft>
                <a:spcPts val="0"/>
              </a:spcAft>
              <a:buNone/>
              <a:defRPr sz="1100" b="0">
                <a:solidFill>
                  <a:schemeClr val="dk2"/>
                </a:solidFill>
                <a:latin typeface="Roboto Slab"/>
                <a:ea typeface="Roboto Slab"/>
                <a:cs typeface="Roboto Slab"/>
                <a:sym typeface="Roboto Slab"/>
              </a:defRPr>
            </a:lvl1pPr>
            <a:lvl2pPr lvl="1" rtl="0">
              <a:lnSpc>
                <a:spcPct val="150000"/>
              </a:lnSpc>
              <a:spcBef>
                <a:spcPts val="0"/>
              </a:spcBef>
              <a:spcAft>
                <a:spcPts val="0"/>
              </a:spcAft>
              <a:buNone/>
              <a:defRPr sz="1100" b="0">
                <a:solidFill>
                  <a:srgbClr val="444444"/>
                </a:solidFill>
              </a:defRPr>
            </a:lvl2pPr>
            <a:lvl3pPr lvl="2" rtl="0">
              <a:lnSpc>
                <a:spcPct val="150000"/>
              </a:lnSpc>
              <a:spcBef>
                <a:spcPts val="0"/>
              </a:spcBef>
              <a:spcAft>
                <a:spcPts val="0"/>
              </a:spcAft>
              <a:buNone/>
              <a:defRPr sz="1100" b="0">
                <a:solidFill>
                  <a:srgbClr val="444444"/>
                </a:solidFill>
              </a:defRPr>
            </a:lvl3pPr>
            <a:lvl4pPr lvl="3" rtl="0">
              <a:lnSpc>
                <a:spcPct val="150000"/>
              </a:lnSpc>
              <a:spcBef>
                <a:spcPts val="0"/>
              </a:spcBef>
              <a:spcAft>
                <a:spcPts val="0"/>
              </a:spcAft>
              <a:buNone/>
              <a:defRPr sz="1100" b="0">
                <a:solidFill>
                  <a:srgbClr val="444444"/>
                </a:solidFill>
              </a:defRPr>
            </a:lvl4pPr>
            <a:lvl5pPr lvl="4" rtl="0">
              <a:lnSpc>
                <a:spcPct val="150000"/>
              </a:lnSpc>
              <a:spcBef>
                <a:spcPts val="0"/>
              </a:spcBef>
              <a:spcAft>
                <a:spcPts val="0"/>
              </a:spcAft>
              <a:buNone/>
              <a:defRPr sz="1100" b="0">
                <a:solidFill>
                  <a:srgbClr val="444444"/>
                </a:solidFill>
              </a:defRPr>
            </a:lvl5pPr>
            <a:lvl6pPr lvl="5" rtl="0">
              <a:lnSpc>
                <a:spcPct val="150000"/>
              </a:lnSpc>
              <a:spcBef>
                <a:spcPts val="0"/>
              </a:spcBef>
              <a:spcAft>
                <a:spcPts val="0"/>
              </a:spcAft>
              <a:buNone/>
              <a:defRPr sz="1100" b="0">
                <a:solidFill>
                  <a:srgbClr val="444444"/>
                </a:solidFill>
              </a:defRPr>
            </a:lvl6pPr>
            <a:lvl7pPr lvl="6" rtl="0">
              <a:lnSpc>
                <a:spcPct val="150000"/>
              </a:lnSpc>
              <a:spcBef>
                <a:spcPts val="0"/>
              </a:spcBef>
              <a:spcAft>
                <a:spcPts val="0"/>
              </a:spcAft>
              <a:buNone/>
              <a:defRPr sz="1100" b="0">
                <a:solidFill>
                  <a:srgbClr val="444444"/>
                </a:solidFill>
              </a:defRPr>
            </a:lvl7pPr>
            <a:lvl8pPr lvl="7" rtl="0">
              <a:lnSpc>
                <a:spcPct val="150000"/>
              </a:lnSpc>
              <a:spcBef>
                <a:spcPts val="0"/>
              </a:spcBef>
              <a:spcAft>
                <a:spcPts val="0"/>
              </a:spcAft>
              <a:buNone/>
              <a:defRPr sz="1100" b="0">
                <a:solidFill>
                  <a:srgbClr val="444444"/>
                </a:solidFill>
              </a:defRPr>
            </a:lvl8pPr>
            <a:lvl9pPr lvl="8" rtl="0">
              <a:lnSpc>
                <a:spcPct val="150000"/>
              </a:lnSpc>
              <a:spcBef>
                <a:spcPts val="0"/>
              </a:spcBef>
              <a:spcAft>
                <a:spcPts val="0"/>
              </a:spcAft>
              <a:buNone/>
              <a:defRPr sz="1100" b="0">
                <a:solidFill>
                  <a:srgbClr val="444444"/>
                </a:solidFill>
              </a:defRPr>
            </a:lvl9pPr>
          </a:lstStyle>
          <a:p>
            <a:endParaRPr/>
          </a:p>
        </p:txBody>
      </p:sp>
      <p:sp>
        <p:nvSpPr>
          <p:cNvPr id="221" name="Shape 221"/>
          <p:cNvSpPr/>
          <p:nvPr/>
        </p:nvSpPr>
        <p:spPr>
          <a:xfrm>
            <a:off x="-19725" y="4260424"/>
            <a:ext cx="9172500" cy="9027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Content: Blue">
  <p:cSld name="BLANK_3_1_1_1_2">
    <p:spTree>
      <p:nvGrpSpPr>
        <p:cNvPr id="1" name="Shape 222"/>
        <p:cNvGrpSpPr/>
        <p:nvPr/>
      </p:nvGrpSpPr>
      <p:grpSpPr>
        <a:xfrm>
          <a:off x="0" y="0"/>
          <a:ext cx="0" cy="0"/>
          <a:chOff x="0" y="0"/>
          <a:chExt cx="0" cy="0"/>
        </a:xfrm>
      </p:grpSpPr>
      <p:sp>
        <p:nvSpPr>
          <p:cNvPr id="223" name="Shape 223"/>
          <p:cNvSpPr/>
          <p:nvPr/>
        </p:nvSpPr>
        <p:spPr>
          <a:xfrm>
            <a:off x="0" y="0"/>
            <a:ext cx="9144000" cy="1920900"/>
          </a:xfrm>
          <a:prstGeom prst="rect">
            <a:avLst/>
          </a:prstGeom>
          <a:solidFill>
            <a:srgbClr val="F9F9F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txBox="1">
            <a:spLocks noGrp="1"/>
          </p:cNvSpPr>
          <p:nvPr>
            <p:ph type="subTitle" idx="1"/>
          </p:nvPr>
        </p:nvSpPr>
        <p:spPr>
          <a:xfrm>
            <a:off x="231345" y="231200"/>
            <a:ext cx="2864400" cy="208500"/>
          </a:xfrm>
          <a:prstGeom prst="rect">
            <a:avLst/>
          </a:prstGeom>
        </p:spPr>
        <p:txBody>
          <a:bodyPr spcFirstLastPara="1" wrap="square" lIns="91425" tIns="91425" rIns="91425" bIns="91425" anchor="ctr" anchorCtr="0"/>
          <a:lstStyle>
            <a:lvl1pPr lvl="0" rtl="0">
              <a:spcBef>
                <a:spcPts val="0"/>
              </a:spcBef>
              <a:spcAft>
                <a:spcPts val="0"/>
              </a:spcAft>
              <a:buNone/>
              <a:defRPr sz="1000">
                <a:solidFill>
                  <a:srgbClr val="757575"/>
                </a:solidFill>
                <a:latin typeface="Roboto"/>
                <a:ea typeface="Roboto"/>
                <a:cs typeface="Roboto"/>
                <a:sym typeface="Roboto"/>
              </a:defRPr>
            </a:lvl1pPr>
            <a:lvl2pPr lvl="1" rtl="0">
              <a:spcBef>
                <a:spcPts val="0"/>
              </a:spcBef>
              <a:spcAft>
                <a:spcPts val="0"/>
              </a:spcAft>
              <a:buNone/>
              <a:defRPr sz="800">
                <a:solidFill>
                  <a:srgbClr val="848484"/>
                </a:solidFill>
                <a:latin typeface="Roboto"/>
                <a:ea typeface="Roboto"/>
                <a:cs typeface="Roboto"/>
                <a:sym typeface="Roboto"/>
              </a:defRPr>
            </a:lvl2pPr>
            <a:lvl3pPr lvl="2" rtl="0">
              <a:spcBef>
                <a:spcPts val="1600"/>
              </a:spcBef>
              <a:spcAft>
                <a:spcPts val="0"/>
              </a:spcAft>
              <a:buNone/>
              <a:defRPr sz="800">
                <a:solidFill>
                  <a:srgbClr val="848484"/>
                </a:solidFill>
                <a:latin typeface="Roboto"/>
                <a:ea typeface="Roboto"/>
                <a:cs typeface="Roboto"/>
                <a:sym typeface="Roboto"/>
              </a:defRPr>
            </a:lvl3pPr>
            <a:lvl4pPr lvl="3" rtl="0">
              <a:spcBef>
                <a:spcPts val="1600"/>
              </a:spcBef>
              <a:spcAft>
                <a:spcPts val="0"/>
              </a:spcAft>
              <a:buNone/>
              <a:defRPr sz="800">
                <a:solidFill>
                  <a:srgbClr val="848484"/>
                </a:solidFill>
                <a:latin typeface="Roboto"/>
                <a:ea typeface="Roboto"/>
                <a:cs typeface="Roboto"/>
                <a:sym typeface="Roboto"/>
              </a:defRPr>
            </a:lvl4pPr>
            <a:lvl5pPr lvl="4" rtl="0">
              <a:spcBef>
                <a:spcPts val="1600"/>
              </a:spcBef>
              <a:spcAft>
                <a:spcPts val="0"/>
              </a:spcAft>
              <a:buNone/>
              <a:defRPr sz="800">
                <a:solidFill>
                  <a:srgbClr val="848484"/>
                </a:solidFill>
                <a:latin typeface="Roboto"/>
                <a:ea typeface="Roboto"/>
                <a:cs typeface="Roboto"/>
                <a:sym typeface="Roboto"/>
              </a:defRPr>
            </a:lvl5pPr>
            <a:lvl6pPr lvl="5" rtl="0">
              <a:spcBef>
                <a:spcPts val="1600"/>
              </a:spcBef>
              <a:spcAft>
                <a:spcPts val="0"/>
              </a:spcAft>
              <a:buNone/>
              <a:defRPr sz="800">
                <a:solidFill>
                  <a:srgbClr val="848484"/>
                </a:solidFill>
                <a:latin typeface="Roboto"/>
                <a:ea typeface="Roboto"/>
                <a:cs typeface="Roboto"/>
                <a:sym typeface="Roboto"/>
              </a:defRPr>
            </a:lvl6pPr>
            <a:lvl7pPr lvl="6" rtl="0">
              <a:spcBef>
                <a:spcPts val="1600"/>
              </a:spcBef>
              <a:spcAft>
                <a:spcPts val="0"/>
              </a:spcAft>
              <a:buNone/>
              <a:defRPr sz="800">
                <a:solidFill>
                  <a:srgbClr val="848484"/>
                </a:solidFill>
                <a:latin typeface="Roboto"/>
                <a:ea typeface="Roboto"/>
                <a:cs typeface="Roboto"/>
                <a:sym typeface="Roboto"/>
              </a:defRPr>
            </a:lvl7pPr>
            <a:lvl8pPr lvl="7" rtl="0">
              <a:spcBef>
                <a:spcPts val="1600"/>
              </a:spcBef>
              <a:spcAft>
                <a:spcPts val="0"/>
              </a:spcAft>
              <a:buNone/>
              <a:defRPr sz="800">
                <a:solidFill>
                  <a:srgbClr val="848484"/>
                </a:solidFill>
                <a:latin typeface="Roboto"/>
                <a:ea typeface="Roboto"/>
                <a:cs typeface="Roboto"/>
                <a:sym typeface="Roboto"/>
              </a:defRPr>
            </a:lvl8pPr>
            <a:lvl9pPr lvl="8" rtl="0">
              <a:spcBef>
                <a:spcPts val="1600"/>
              </a:spcBef>
              <a:spcAft>
                <a:spcPts val="1600"/>
              </a:spcAft>
              <a:buNone/>
              <a:defRPr sz="800">
                <a:solidFill>
                  <a:srgbClr val="848484"/>
                </a:solidFill>
                <a:latin typeface="Roboto"/>
                <a:ea typeface="Roboto"/>
                <a:cs typeface="Roboto"/>
                <a:sym typeface="Roboto"/>
              </a:defRPr>
            </a:lvl9pPr>
          </a:lstStyle>
          <a:p>
            <a:endParaRPr/>
          </a:p>
        </p:txBody>
      </p:sp>
      <p:cxnSp>
        <p:nvCxnSpPr>
          <p:cNvPr id="225" name="Shape 225"/>
          <p:cNvCxnSpPr/>
          <p:nvPr/>
        </p:nvCxnSpPr>
        <p:spPr>
          <a:xfrm rot="-3053">
            <a:off x="341436" y="561347"/>
            <a:ext cx="337800" cy="0"/>
          </a:xfrm>
          <a:prstGeom prst="straightConnector1">
            <a:avLst/>
          </a:prstGeom>
          <a:noFill/>
          <a:ln w="19050" cap="flat" cmpd="sng">
            <a:solidFill>
              <a:srgbClr val="00B0FF"/>
            </a:solidFill>
            <a:prstDash val="solid"/>
            <a:round/>
            <a:headEnd type="none" w="lg" len="lg"/>
            <a:tailEnd type="none" w="lg" len="lg"/>
          </a:ln>
        </p:spPr>
      </p:cxnSp>
      <p:sp>
        <p:nvSpPr>
          <p:cNvPr id="226" name="Shape 226"/>
          <p:cNvSpPr txBox="1">
            <a:spLocks noGrp="1"/>
          </p:cNvSpPr>
          <p:nvPr>
            <p:ph type="body" idx="2"/>
          </p:nvPr>
        </p:nvSpPr>
        <p:spPr>
          <a:xfrm>
            <a:off x="238200" y="1971750"/>
            <a:ext cx="4876800" cy="1887900"/>
          </a:xfrm>
          <a:prstGeom prst="rect">
            <a:avLst/>
          </a:prstGeom>
        </p:spPr>
        <p:txBody>
          <a:bodyPr spcFirstLastPara="1" wrap="square" lIns="91425" tIns="91425" rIns="91425" bIns="91425" anchor="t" anchorCtr="0"/>
          <a:lstStyle>
            <a:lvl1pPr marL="457200" lvl="0" indent="-304800" rtl="0">
              <a:lnSpc>
                <a:spcPct val="115000"/>
              </a:lnSpc>
              <a:spcBef>
                <a:spcPts val="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1pPr>
            <a:lvl2pPr marL="914400" lvl="1"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2pPr>
            <a:lvl3pPr marL="1371600" lvl="2"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3pPr>
            <a:lvl4pPr marL="1828800" lvl="3"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4pPr>
            <a:lvl5pPr marL="2286000" lvl="4"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5pPr>
            <a:lvl6pPr marL="2743200" lvl="5"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6pPr>
            <a:lvl7pPr marL="3200400" lvl="6"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7pPr>
            <a:lvl8pPr marL="3657600" lvl="7"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8pPr>
            <a:lvl9pPr marL="4114800" lvl="8" indent="-304800" rtl="0">
              <a:lnSpc>
                <a:spcPct val="115000"/>
              </a:lnSpc>
              <a:spcBef>
                <a:spcPts val="1600"/>
              </a:spcBef>
              <a:spcAft>
                <a:spcPts val="1600"/>
              </a:spcAft>
              <a:buClr>
                <a:srgbClr val="848484"/>
              </a:buClr>
              <a:buSzPts val="1200"/>
              <a:buFont typeface="Roboto Slab"/>
              <a:buChar char="■"/>
              <a:defRPr sz="1200">
                <a:solidFill>
                  <a:srgbClr val="848484"/>
                </a:solidFill>
                <a:latin typeface="Roboto Slab"/>
                <a:ea typeface="Roboto Slab"/>
                <a:cs typeface="Roboto Slab"/>
                <a:sym typeface="Roboto Slab"/>
              </a:defRPr>
            </a:lvl9pPr>
          </a:lstStyle>
          <a:p>
            <a:endParaRPr/>
          </a:p>
        </p:txBody>
      </p:sp>
      <p:sp>
        <p:nvSpPr>
          <p:cNvPr id="227" name="Shape 227"/>
          <p:cNvSpPr txBox="1">
            <a:spLocks noGrp="1"/>
          </p:cNvSpPr>
          <p:nvPr>
            <p:ph type="title"/>
          </p:nvPr>
        </p:nvSpPr>
        <p:spPr>
          <a:xfrm>
            <a:off x="228675" y="636250"/>
            <a:ext cx="8586300" cy="540000"/>
          </a:xfrm>
          <a:prstGeom prst="rect">
            <a:avLst/>
          </a:prstGeom>
        </p:spPr>
        <p:txBody>
          <a:bodyPr spcFirstLastPara="1" wrap="square" lIns="91425" tIns="91425" rIns="91425" bIns="91425" anchor="b" anchorCtr="0"/>
          <a:lstStyle>
            <a:lvl1pPr lvl="0" rtl="0">
              <a:lnSpc>
                <a:spcPct val="100000"/>
              </a:lnSpc>
              <a:spcBef>
                <a:spcPts val="0"/>
              </a:spcBef>
              <a:spcAft>
                <a:spcPts val="0"/>
              </a:spcAft>
              <a:buNone/>
              <a:defRPr sz="2700" b="0">
                <a:solidFill>
                  <a:schemeClr val="dk2"/>
                </a:solidFill>
                <a:latin typeface="Roboto Slab"/>
                <a:ea typeface="Roboto Slab"/>
                <a:cs typeface="Roboto Slab"/>
                <a:sym typeface="Roboto Slab"/>
              </a:defRPr>
            </a:lvl1pPr>
            <a:lvl2pPr lvl="1" rtl="0">
              <a:spcBef>
                <a:spcPts val="0"/>
              </a:spcBef>
              <a:spcAft>
                <a:spcPts val="0"/>
              </a:spcAft>
              <a:buNone/>
              <a:defRPr sz="2100" b="0">
                <a:solidFill>
                  <a:srgbClr val="444444"/>
                </a:solidFill>
              </a:defRPr>
            </a:lvl2pPr>
            <a:lvl3pPr lvl="2" rtl="0">
              <a:spcBef>
                <a:spcPts val="0"/>
              </a:spcBef>
              <a:spcAft>
                <a:spcPts val="0"/>
              </a:spcAft>
              <a:buNone/>
              <a:defRPr sz="2100" b="0">
                <a:solidFill>
                  <a:srgbClr val="444444"/>
                </a:solidFill>
              </a:defRPr>
            </a:lvl3pPr>
            <a:lvl4pPr lvl="3" rtl="0">
              <a:spcBef>
                <a:spcPts val="0"/>
              </a:spcBef>
              <a:spcAft>
                <a:spcPts val="0"/>
              </a:spcAft>
              <a:buNone/>
              <a:defRPr sz="2100" b="0">
                <a:solidFill>
                  <a:srgbClr val="444444"/>
                </a:solidFill>
              </a:defRPr>
            </a:lvl4pPr>
            <a:lvl5pPr lvl="4" rtl="0">
              <a:spcBef>
                <a:spcPts val="0"/>
              </a:spcBef>
              <a:spcAft>
                <a:spcPts val="0"/>
              </a:spcAft>
              <a:buNone/>
              <a:defRPr sz="2100" b="0">
                <a:solidFill>
                  <a:srgbClr val="444444"/>
                </a:solidFill>
              </a:defRPr>
            </a:lvl5pPr>
            <a:lvl6pPr lvl="5" rtl="0">
              <a:spcBef>
                <a:spcPts val="0"/>
              </a:spcBef>
              <a:spcAft>
                <a:spcPts val="0"/>
              </a:spcAft>
              <a:buNone/>
              <a:defRPr sz="2100" b="0">
                <a:solidFill>
                  <a:srgbClr val="444444"/>
                </a:solidFill>
              </a:defRPr>
            </a:lvl6pPr>
            <a:lvl7pPr lvl="6" rtl="0">
              <a:spcBef>
                <a:spcPts val="0"/>
              </a:spcBef>
              <a:spcAft>
                <a:spcPts val="0"/>
              </a:spcAft>
              <a:buNone/>
              <a:defRPr sz="2100" b="0">
                <a:solidFill>
                  <a:srgbClr val="444444"/>
                </a:solidFill>
              </a:defRPr>
            </a:lvl7pPr>
            <a:lvl8pPr lvl="7" rtl="0">
              <a:spcBef>
                <a:spcPts val="0"/>
              </a:spcBef>
              <a:spcAft>
                <a:spcPts val="0"/>
              </a:spcAft>
              <a:buNone/>
              <a:defRPr sz="2100" b="0">
                <a:solidFill>
                  <a:srgbClr val="444444"/>
                </a:solidFill>
              </a:defRPr>
            </a:lvl8pPr>
            <a:lvl9pPr lvl="8" rtl="0">
              <a:spcBef>
                <a:spcPts val="0"/>
              </a:spcBef>
              <a:spcAft>
                <a:spcPts val="0"/>
              </a:spcAft>
              <a:buNone/>
              <a:defRPr sz="2100" b="0">
                <a:solidFill>
                  <a:srgbClr val="444444"/>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 Primary Blue">
  <p:cSld name="BLANK_1">
    <p:bg>
      <p:bgPr>
        <a:solidFill>
          <a:srgbClr val="FFFFFF"/>
        </a:solidFill>
        <a:effectLst/>
      </p:bgPr>
    </p:bg>
    <p:spTree>
      <p:nvGrpSpPr>
        <p:cNvPr id="1" name="Shape 228"/>
        <p:cNvGrpSpPr/>
        <p:nvPr/>
      </p:nvGrpSpPr>
      <p:grpSpPr>
        <a:xfrm>
          <a:off x="0" y="0"/>
          <a:ext cx="0" cy="0"/>
          <a:chOff x="0" y="0"/>
          <a:chExt cx="0" cy="0"/>
        </a:xfrm>
      </p:grpSpPr>
      <p:sp>
        <p:nvSpPr>
          <p:cNvPr id="229" name="Shape 229"/>
          <p:cNvSpPr/>
          <p:nvPr/>
        </p:nvSpPr>
        <p:spPr>
          <a:xfrm>
            <a:off x="-8850" y="-13350"/>
            <a:ext cx="9161700" cy="51702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txBox="1">
            <a:spLocks noGrp="1"/>
          </p:cNvSpPr>
          <p:nvPr>
            <p:ph type="title"/>
          </p:nvPr>
        </p:nvSpPr>
        <p:spPr>
          <a:xfrm>
            <a:off x="-8850" y="633400"/>
            <a:ext cx="9144000" cy="3876600"/>
          </a:xfrm>
          <a:prstGeom prst="rect">
            <a:avLst/>
          </a:prstGeom>
        </p:spPr>
        <p:txBody>
          <a:bodyPr spcFirstLastPara="1" wrap="square" lIns="91425" tIns="91425" rIns="91425" bIns="91425" anchor="ctr" anchorCtr="0"/>
          <a:lstStyle>
            <a:lvl1pPr lvl="0" algn="ctr" rtl="0">
              <a:spcBef>
                <a:spcPts val="0"/>
              </a:spcBef>
              <a:spcAft>
                <a:spcPts val="0"/>
              </a:spcAft>
              <a:buNone/>
              <a:defRPr sz="3000" b="0">
                <a:solidFill>
                  <a:srgbClr val="FFFFFF"/>
                </a:solidFill>
                <a:latin typeface="Roboto Slab"/>
                <a:ea typeface="Roboto Slab"/>
                <a:cs typeface="Roboto Slab"/>
                <a:sym typeface="Roboto Slab"/>
              </a:defRPr>
            </a:lvl1pPr>
            <a:lvl2pPr lvl="1" algn="ctr" rtl="0">
              <a:spcBef>
                <a:spcPts val="0"/>
              </a:spcBef>
              <a:spcAft>
                <a:spcPts val="0"/>
              </a:spcAft>
              <a:buNone/>
              <a:defRPr sz="2100" b="0">
                <a:solidFill>
                  <a:srgbClr val="FFFFFF"/>
                </a:solidFill>
                <a:latin typeface="Roboto"/>
                <a:ea typeface="Roboto"/>
                <a:cs typeface="Roboto"/>
                <a:sym typeface="Roboto"/>
              </a:defRPr>
            </a:lvl2pPr>
            <a:lvl3pPr lvl="2" algn="ctr" rtl="0">
              <a:spcBef>
                <a:spcPts val="0"/>
              </a:spcBef>
              <a:spcAft>
                <a:spcPts val="0"/>
              </a:spcAft>
              <a:buNone/>
              <a:defRPr sz="2100" b="0">
                <a:solidFill>
                  <a:srgbClr val="FFFFFF"/>
                </a:solidFill>
                <a:latin typeface="Roboto"/>
                <a:ea typeface="Roboto"/>
                <a:cs typeface="Roboto"/>
                <a:sym typeface="Roboto"/>
              </a:defRPr>
            </a:lvl3pPr>
            <a:lvl4pPr lvl="3" algn="ctr" rtl="0">
              <a:spcBef>
                <a:spcPts val="0"/>
              </a:spcBef>
              <a:spcAft>
                <a:spcPts val="0"/>
              </a:spcAft>
              <a:buNone/>
              <a:defRPr sz="2100" b="0">
                <a:solidFill>
                  <a:srgbClr val="FFFFFF"/>
                </a:solidFill>
                <a:latin typeface="Roboto"/>
                <a:ea typeface="Roboto"/>
                <a:cs typeface="Roboto"/>
                <a:sym typeface="Roboto"/>
              </a:defRPr>
            </a:lvl4pPr>
            <a:lvl5pPr lvl="4" algn="ctr" rtl="0">
              <a:spcBef>
                <a:spcPts val="0"/>
              </a:spcBef>
              <a:spcAft>
                <a:spcPts val="0"/>
              </a:spcAft>
              <a:buNone/>
              <a:defRPr sz="2100" b="0">
                <a:solidFill>
                  <a:srgbClr val="FFFFFF"/>
                </a:solidFill>
                <a:latin typeface="Roboto"/>
                <a:ea typeface="Roboto"/>
                <a:cs typeface="Roboto"/>
                <a:sym typeface="Roboto"/>
              </a:defRPr>
            </a:lvl5pPr>
            <a:lvl6pPr lvl="5" algn="ctr" rtl="0">
              <a:spcBef>
                <a:spcPts val="0"/>
              </a:spcBef>
              <a:spcAft>
                <a:spcPts val="0"/>
              </a:spcAft>
              <a:buNone/>
              <a:defRPr sz="2100" b="0">
                <a:solidFill>
                  <a:srgbClr val="FFFFFF"/>
                </a:solidFill>
                <a:latin typeface="Roboto"/>
                <a:ea typeface="Roboto"/>
                <a:cs typeface="Roboto"/>
                <a:sym typeface="Roboto"/>
              </a:defRPr>
            </a:lvl6pPr>
            <a:lvl7pPr lvl="6" algn="ctr" rtl="0">
              <a:spcBef>
                <a:spcPts val="0"/>
              </a:spcBef>
              <a:spcAft>
                <a:spcPts val="0"/>
              </a:spcAft>
              <a:buNone/>
              <a:defRPr sz="2100" b="0">
                <a:solidFill>
                  <a:srgbClr val="FFFFFF"/>
                </a:solidFill>
                <a:latin typeface="Roboto"/>
                <a:ea typeface="Roboto"/>
                <a:cs typeface="Roboto"/>
                <a:sym typeface="Roboto"/>
              </a:defRPr>
            </a:lvl7pPr>
            <a:lvl8pPr lvl="7" algn="ctr" rtl="0">
              <a:spcBef>
                <a:spcPts val="0"/>
              </a:spcBef>
              <a:spcAft>
                <a:spcPts val="0"/>
              </a:spcAft>
              <a:buNone/>
              <a:defRPr sz="2100" b="0">
                <a:solidFill>
                  <a:srgbClr val="FFFFFF"/>
                </a:solidFill>
                <a:latin typeface="Roboto"/>
                <a:ea typeface="Roboto"/>
                <a:cs typeface="Roboto"/>
                <a:sym typeface="Roboto"/>
              </a:defRPr>
            </a:lvl8pPr>
            <a:lvl9pPr lvl="8" algn="ctr" rtl="0">
              <a:spcBef>
                <a:spcPts val="0"/>
              </a:spcBef>
              <a:spcAft>
                <a:spcPts val="0"/>
              </a:spcAft>
              <a:buNone/>
              <a:defRPr sz="2100" b="0">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 Blue">
  <p:cSld name="*Title only - Blue">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002FD0"/>
              </a:buClr>
              <a:buSzPts val="2400"/>
              <a:buFont typeface="Oswald"/>
              <a:buNone/>
              <a:defRPr sz="2400" b="1" i="0" u="none" strike="noStrike" cap="none">
                <a:solidFill>
                  <a:srgbClr val="002FD0"/>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accent2"/>
              </a:buClr>
              <a:buSzPts val="2400"/>
              <a:buFont typeface="Oswald"/>
              <a:buNone/>
              <a:defRPr sz="2400" b="1" i="0" u="none" strike="noStrike" cap="none">
                <a:solidFill>
                  <a:schemeClr val="accent2"/>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235" name="Shape 235"/>
          <p:cNvSpPr txBox="1">
            <a:spLocks noGrp="1"/>
          </p:cNvSpPr>
          <p:nvPr>
            <p:ph type="body" idx="1"/>
          </p:nvPr>
        </p:nvSpPr>
        <p:spPr>
          <a:xfrm>
            <a:off x="457201" y="909703"/>
            <a:ext cx="2514600" cy="3269100"/>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 Yellow">
  <p:cSld name="*Title and content - Yellow">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A8D29"/>
              </a:buClr>
              <a:buSzPts val="2400"/>
              <a:buFont typeface="Oswald"/>
              <a:buNone/>
              <a:defRPr sz="2400" b="1" i="0" u="none" strike="noStrike" cap="none">
                <a:solidFill>
                  <a:srgbClr val="FA8D29"/>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238" name="Shape 238"/>
          <p:cNvSpPr txBox="1">
            <a:spLocks noGrp="1"/>
          </p:cNvSpPr>
          <p:nvPr>
            <p:ph type="body" idx="1"/>
          </p:nvPr>
        </p:nvSpPr>
        <p:spPr>
          <a:xfrm>
            <a:off x="457201" y="909703"/>
            <a:ext cx="2514600" cy="3269100"/>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 Yellow">
  <p:cSld name="*Title only - Yellow">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A8D29"/>
              </a:buClr>
              <a:buSzPts val="2400"/>
              <a:buFont typeface="Oswald"/>
              <a:buNone/>
              <a:defRPr sz="2400" b="1" i="0" u="none" strike="noStrike" cap="none">
                <a:solidFill>
                  <a:srgbClr val="FA8D29"/>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2"/>
              </a:buClr>
              <a:buSzPts val="1400"/>
              <a:buFont typeface="Oswald"/>
              <a:buNone/>
              <a:defRPr sz="2400" b="1" i="0" u="none" strike="noStrike" cap="none">
                <a:solidFill>
                  <a:schemeClr val="accent2"/>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1" name="Shape 31"/>
          <p:cNvSpPr txBox="1">
            <a:spLocks noGrp="1"/>
          </p:cNvSpPr>
          <p:nvPr>
            <p:ph type="body" idx="1"/>
          </p:nvPr>
        </p:nvSpPr>
        <p:spPr>
          <a:xfrm>
            <a:off x="457200" y="909703"/>
            <a:ext cx="2514599" cy="3269006"/>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Need Help?/Thank you!">
  <p:cSld name="*Need Help?/Thank you!">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930299"/>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accent2"/>
              </a:buClr>
              <a:buSzPts val="3000"/>
              <a:buFont typeface="Oswald"/>
              <a:buNone/>
              <a:defRPr sz="3000" b="1" i="0" u="none" strike="noStrike" cap="none">
                <a:solidFill>
                  <a:schemeClr val="accent2"/>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243" name="Shape 243"/>
          <p:cNvSpPr txBox="1">
            <a:spLocks noGrp="1"/>
          </p:cNvSpPr>
          <p:nvPr>
            <p:ph type="body" idx="1"/>
          </p:nvPr>
        </p:nvSpPr>
        <p:spPr>
          <a:xfrm>
            <a:off x="457201" y="1573162"/>
            <a:ext cx="8247000" cy="1343700"/>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244" name="Shape 244"/>
          <p:cNvSpPr/>
          <p:nvPr/>
        </p:nvSpPr>
        <p:spPr>
          <a:xfrm>
            <a:off x="-1" y="4251778"/>
            <a:ext cx="91440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rgbClr val="595959"/>
              </a:solidFill>
              <a:latin typeface="Open Sans"/>
              <a:ea typeface="Open Sans"/>
              <a:cs typeface="Open Sans"/>
              <a:sym typeface="Open Sans"/>
            </a:endParaRPr>
          </a:p>
        </p:txBody>
      </p:sp>
      <p:pic>
        <p:nvPicPr>
          <p:cNvPr id="245" name="Shape 245" descr="Gybotown_v2a_greyB.png"/>
          <p:cNvPicPr preferRelativeResize="0"/>
          <p:nvPr/>
        </p:nvPicPr>
        <p:blipFill rotWithShape="1">
          <a:blip r:embed="rId2">
            <a:alphaModFix/>
          </a:blip>
          <a:srcRect l="2723" r="2723"/>
          <a:stretch/>
        </p:blipFill>
        <p:spPr>
          <a:xfrm>
            <a:off x="0" y="3104270"/>
            <a:ext cx="9144000" cy="11676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1CEE3-9099-402C-BAD5-00DF8E0EB125}"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3781253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51"/>
        <p:cNvGrpSpPr/>
        <p:nvPr/>
      </p:nvGrpSpPr>
      <p:grpSpPr>
        <a:xfrm>
          <a:off x="0" y="0"/>
          <a:ext cx="0" cy="0"/>
          <a:chOff x="0" y="0"/>
          <a:chExt cx="0" cy="0"/>
        </a:xfrm>
      </p:grpSpPr>
      <p:sp>
        <p:nvSpPr>
          <p:cNvPr id="252" name="Shape 252"/>
          <p:cNvSpPr/>
          <p:nvPr/>
        </p:nvSpPr>
        <p:spPr>
          <a:xfrm>
            <a:off x="-52175" y="-76200"/>
            <a:ext cx="9248400" cy="52959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53" name="Shape 253" descr="logo_lockup_partners_light.png"/>
          <p:cNvPicPr preferRelativeResize="0"/>
          <p:nvPr/>
        </p:nvPicPr>
        <p:blipFill>
          <a:blip r:embed="rId2">
            <a:alphaModFix/>
          </a:blip>
          <a:stretch>
            <a:fillRect/>
          </a:stretch>
        </p:blipFill>
        <p:spPr>
          <a:xfrm>
            <a:off x="2099225" y="2198925"/>
            <a:ext cx="4945548" cy="7456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Page">
  <p:cSld name="CUSTOM_1">
    <p:bg>
      <p:bgPr>
        <a:solidFill>
          <a:srgbClr val="448AFF"/>
        </a:solidFill>
        <a:effectLst/>
      </p:bgPr>
    </p:bg>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2841750" y="1472214"/>
            <a:ext cx="6014100" cy="2109000"/>
          </a:xfrm>
          <a:prstGeom prst="rect">
            <a:avLst/>
          </a:prstGeom>
        </p:spPr>
        <p:txBody>
          <a:bodyPr spcFirstLastPara="1" wrap="square" lIns="91425" tIns="91425" rIns="91425" bIns="91425" anchor="ctr" anchorCtr="0"/>
          <a:lstStyle>
            <a:lvl1pPr lvl="0" rtl="0">
              <a:spcBef>
                <a:spcPts val="0"/>
              </a:spcBef>
              <a:spcAft>
                <a:spcPts val="0"/>
              </a:spcAft>
              <a:buNone/>
              <a:defRPr sz="3800">
                <a:solidFill>
                  <a:srgbClr val="FFFFFF"/>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56" name="Shape 256" descr="Google_TM_Black-01.png"/>
          <p:cNvPicPr preferRelativeResize="0"/>
          <p:nvPr/>
        </p:nvPicPr>
        <p:blipFill>
          <a:blip r:embed="rId2">
            <a:alphaModFix/>
          </a:blip>
          <a:stretch>
            <a:fillRect/>
          </a:stretch>
        </p:blipFill>
        <p:spPr>
          <a:xfrm>
            <a:off x="305200" y="4691075"/>
            <a:ext cx="578750" cy="2012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Shape 2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60" name="Shape 2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Gray Box">
  <p:cSld name="TITLE_AND_BODY_1">
    <p:spTree>
      <p:nvGrpSpPr>
        <p:cNvPr id="1" name="Shape 261"/>
        <p:cNvGrpSpPr/>
        <p:nvPr/>
      </p:nvGrpSpPr>
      <p:grpSpPr>
        <a:xfrm>
          <a:off x="0" y="0"/>
          <a:ext cx="0" cy="0"/>
          <a:chOff x="0" y="0"/>
          <a:chExt cx="0" cy="0"/>
        </a:xfrm>
      </p:grpSpPr>
      <p:sp>
        <p:nvSpPr>
          <p:cNvPr id="262" name="Shape 2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263" name="Shape 263"/>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400">
              <a:latin typeface="Roboto Slab"/>
              <a:ea typeface="Roboto Slab"/>
              <a:cs typeface="Roboto Slab"/>
              <a:sym typeface="Roboto Slab"/>
            </a:endParaRPr>
          </a:p>
        </p:txBody>
      </p:sp>
      <p:cxnSp>
        <p:nvCxnSpPr>
          <p:cNvPr id="264" name="Shape 264"/>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265" name="Shape 265"/>
          <p:cNvSpPr txBox="1">
            <a:spLocks noGrp="1"/>
          </p:cNvSpPr>
          <p:nvPr>
            <p:ph type="title"/>
          </p:nvPr>
        </p:nvSpPr>
        <p:spPr>
          <a:xfrm>
            <a:off x="228675" y="1920498"/>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38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6" name="Shape 266"/>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ray Box Subtitle and Body">
  <p:cSld name="TITLE_AND_BODY_1_1">
    <p:spTree>
      <p:nvGrpSpPr>
        <p:cNvPr id="1" name="Shape 267"/>
        <p:cNvGrpSpPr/>
        <p:nvPr/>
      </p:nvGrpSpPr>
      <p:grpSpPr>
        <a:xfrm>
          <a:off x="0" y="0"/>
          <a:ext cx="0" cy="0"/>
          <a:chOff x="0" y="0"/>
          <a:chExt cx="0" cy="0"/>
        </a:xfrm>
      </p:grpSpPr>
      <p:sp>
        <p:nvSpPr>
          <p:cNvPr id="268" name="Shape 2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269" name="Shape 269"/>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400">
              <a:latin typeface="Roboto Slab"/>
              <a:ea typeface="Roboto Slab"/>
              <a:cs typeface="Roboto Slab"/>
              <a:sym typeface="Roboto Slab"/>
            </a:endParaRPr>
          </a:p>
        </p:txBody>
      </p:sp>
      <p:cxnSp>
        <p:nvCxnSpPr>
          <p:cNvPr id="270" name="Shape 270"/>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271" name="Shape 271"/>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2" name="Shape 27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73" name="Shape 273"/>
          <p:cNvSpPr txBox="1">
            <a:spLocks noGrp="1"/>
          </p:cNvSpPr>
          <p:nvPr>
            <p:ph type="subTitle" idx="2"/>
          </p:nvPr>
        </p:nvSpPr>
        <p:spPr>
          <a:xfrm>
            <a:off x="208330" y="1900350"/>
            <a:ext cx="41361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74" name="Shape 274"/>
          <p:cNvSpPr txBox="1">
            <a:spLocks noGrp="1"/>
          </p:cNvSpPr>
          <p:nvPr>
            <p:ph type="body" idx="3"/>
          </p:nvPr>
        </p:nvSpPr>
        <p:spPr>
          <a:xfrm>
            <a:off x="91838" y="24518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Gray Box and Body">
  <p:cSld name="TITLE_AND_BODY_1_1_1">
    <p:spTree>
      <p:nvGrpSpPr>
        <p:cNvPr id="1" name="Shape 275"/>
        <p:cNvGrpSpPr/>
        <p:nvPr/>
      </p:nvGrpSpPr>
      <p:grpSpPr>
        <a:xfrm>
          <a:off x="0" y="0"/>
          <a:ext cx="0" cy="0"/>
          <a:chOff x="0" y="0"/>
          <a:chExt cx="0" cy="0"/>
        </a:xfrm>
      </p:grpSpPr>
      <p:sp>
        <p:nvSpPr>
          <p:cNvPr id="276" name="Shape 2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US"/>
              <a:t>‹#›</a:t>
            </a:fld>
            <a:endParaRPr/>
          </a:p>
        </p:txBody>
      </p:sp>
      <p:sp>
        <p:nvSpPr>
          <p:cNvPr id="277" name="Shape 277"/>
          <p:cNvSpPr/>
          <p:nvPr/>
        </p:nvSpPr>
        <p:spPr>
          <a:xfrm>
            <a:off x="4575900" y="0"/>
            <a:ext cx="4568100" cy="51435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400">
              <a:latin typeface="Roboto Slab"/>
              <a:ea typeface="Roboto Slab"/>
              <a:cs typeface="Roboto Slab"/>
              <a:sym typeface="Roboto Slab"/>
            </a:endParaRPr>
          </a:p>
        </p:txBody>
      </p:sp>
      <p:cxnSp>
        <p:nvCxnSpPr>
          <p:cNvPr id="278" name="Shape 278"/>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279" name="Shape 279"/>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0" name="Shape 280"/>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1" name="Shape 281"/>
          <p:cNvSpPr txBox="1">
            <a:spLocks noGrp="1"/>
          </p:cNvSpPr>
          <p:nvPr>
            <p:ph type="body" idx="2"/>
          </p:nvPr>
        </p:nvSpPr>
        <p:spPr>
          <a:xfrm>
            <a:off x="91838" y="19946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Gray Bar/Title Subtitle">
  <p:cSld name="CUSTOM_2">
    <p:spTree>
      <p:nvGrpSpPr>
        <p:cNvPr id="1" name="Shape 282"/>
        <p:cNvGrpSpPr/>
        <p:nvPr/>
      </p:nvGrpSpPr>
      <p:grpSpPr>
        <a:xfrm>
          <a:off x="0" y="0"/>
          <a:ext cx="0" cy="0"/>
          <a:chOff x="0" y="0"/>
          <a:chExt cx="0" cy="0"/>
        </a:xfrm>
      </p:grpSpPr>
      <p:sp>
        <p:nvSpPr>
          <p:cNvPr id="283" name="Shape 283"/>
          <p:cNvSpPr/>
          <p:nvPr/>
        </p:nvSpPr>
        <p:spPr>
          <a:xfrm>
            <a:off x="0" y="0"/>
            <a:ext cx="9144000" cy="17241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400"/>
          </a:p>
        </p:txBody>
      </p:sp>
      <p:cxnSp>
        <p:nvCxnSpPr>
          <p:cNvPr id="284" name="Shape 284"/>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285" name="Shape 285"/>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6" name="Shape 286"/>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7" name="Shape 287"/>
          <p:cNvSpPr txBox="1">
            <a:spLocks noGrp="1"/>
          </p:cNvSpPr>
          <p:nvPr>
            <p:ph type="subTitle" idx="2"/>
          </p:nvPr>
        </p:nvSpPr>
        <p:spPr>
          <a:xfrm>
            <a:off x="230676" y="1015750"/>
            <a:ext cx="84810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cSld name="CUSTOM_3">
    <p:spTree>
      <p:nvGrpSpPr>
        <p:cNvPr id="1" name="Shape 28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Blue">
  <p:cSld name="*Title only - Blue">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2FD0"/>
              </a:buClr>
              <a:buSzPts val="1400"/>
              <a:buFont typeface="Oswald"/>
              <a:buNone/>
              <a:defRPr sz="2400" b="1" i="0" u="none" strike="noStrike" cap="none">
                <a:solidFill>
                  <a:srgbClr val="002FD0"/>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Content: Blue 1">
  <p:cSld name="BLANK_3_1_1_1_1">
    <p:spTree>
      <p:nvGrpSpPr>
        <p:cNvPr id="1" name="Shape 289"/>
        <p:cNvGrpSpPr/>
        <p:nvPr/>
      </p:nvGrpSpPr>
      <p:grpSpPr>
        <a:xfrm>
          <a:off x="0" y="0"/>
          <a:ext cx="0" cy="0"/>
          <a:chOff x="0" y="0"/>
          <a:chExt cx="0" cy="0"/>
        </a:xfrm>
      </p:grpSpPr>
      <p:sp>
        <p:nvSpPr>
          <p:cNvPr id="290" name="Shape 290"/>
          <p:cNvSpPr/>
          <p:nvPr/>
        </p:nvSpPr>
        <p:spPr>
          <a:xfrm>
            <a:off x="-19725" y="-13350"/>
            <a:ext cx="9172500" cy="19653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txBox="1">
            <a:spLocks noGrp="1"/>
          </p:cNvSpPr>
          <p:nvPr>
            <p:ph type="title"/>
          </p:nvPr>
        </p:nvSpPr>
        <p:spPr>
          <a:xfrm>
            <a:off x="228675" y="2523375"/>
            <a:ext cx="8540100" cy="540000"/>
          </a:xfrm>
          <a:prstGeom prst="rect">
            <a:avLst/>
          </a:prstGeom>
        </p:spPr>
        <p:txBody>
          <a:bodyPr spcFirstLastPara="1" wrap="square" lIns="91425" tIns="91425" rIns="91425" bIns="91425" anchor="t" anchorCtr="0"/>
          <a:lstStyle>
            <a:lvl1pPr lvl="0" rtl="0">
              <a:lnSpc>
                <a:spcPct val="100000"/>
              </a:lnSpc>
              <a:spcBef>
                <a:spcPts val="0"/>
              </a:spcBef>
              <a:spcAft>
                <a:spcPts val="0"/>
              </a:spcAft>
              <a:buNone/>
              <a:defRPr sz="3600" b="0">
                <a:solidFill>
                  <a:schemeClr val="dk2"/>
                </a:solidFill>
                <a:latin typeface="Roboto Slab"/>
                <a:ea typeface="Roboto Slab"/>
                <a:cs typeface="Roboto Slab"/>
                <a:sym typeface="Roboto Slab"/>
              </a:defRPr>
            </a:lvl1pPr>
            <a:lvl2pPr lvl="1" rtl="0">
              <a:spcBef>
                <a:spcPts val="0"/>
              </a:spcBef>
              <a:spcAft>
                <a:spcPts val="0"/>
              </a:spcAft>
              <a:buNone/>
              <a:defRPr sz="3600" b="0">
                <a:solidFill>
                  <a:srgbClr val="444444"/>
                </a:solidFill>
              </a:defRPr>
            </a:lvl2pPr>
            <a:lvl3pPr lvl="2" rtl="0">
              <a:spcBef>
                <a:spcPts val="0"/>
              </a:spcBef>
              <a:spcAft>
                <a:spcPts val="0"/>
              </a:spcAft>
              <a:buNone/>
              <a:defRPr sz="3600" b="0">
                <a:solidFill>
                  <a:srgbClr val="444444"/>
                </a:solidFill>
              </a:defRPr>
            </a:lvl3pPr>
            <a:lvl4pPr lvl="3" rtl="0">
              <a:spcBef>
                <a:spcPts val="0"/>
              </a:spcBef>
              <a:spcAft>
                <a:spcPts val="0"/>
              </a:spcAft>
              <a:buNone/>
              <a:defRPr sz="3600" b="0">
                <a:solidFill>
                  <a:srgbClr val="444444"/>
                </a:solidFill>
              </a:defRPr>
            </a:lvl4pPr>
            <a:lvl5pPr lvl="4" rtl="0">
              <a:spcBef>
                <a:spcPts val="0"/>
              </a:spcBef>
              <a:spcAft>
                <a:spcPts val="0"/>
              </a:spcAft>
              <a:buNone/>
              <a:defRPr sz="3600" b="0">
                <a:solidFill>
                  <a:srgbClr val="444444"/>
                </a:solidFill>
              </a:defRPr>
            </a:lvl5pPr>
            <a:lvl6pPr lvl="5" rtl="0">
              <a:spcBef>
                <a:spcPts val="0"/>
              </a:spcBef>
              <a:spcAft>
                <a:spcPts val="0"/>
              </a:spcAft>
              <a:buNone/>
              <a:defRPr sz="3600" b="0">
                <a:solidFill>
                  <a:srgbClr val="444444"/>
                </a:solidFill>
              </a:defRPr>
            </a:lvl6pPr>
            <a:lvl7pPr lvl="6" rtl="0">
              <a:spcBef>
                <a:spcPts val="0"/>
              </a:spcBef>
              <a:spcAft>
                <a:spcPts val="0"/>
              </a:spcAft>
              <a:buNone/>
              <a:defRPr sz="3600" b="0">
                <a:solidFill>
                  <a:srgbClr val="444444"/>
                </a:solidFill>
              </a:defRPr>
            </a:lvl7pPr>
            <a:lvl8pPr lvl="7" rtl="0">
              <a:spcBef>
                <a:spcPts val="0"/>
              </a:spcBef>
              <a:spcAft>
                <a:spcPts val="0"/>
              </a:spcAft>
              <a:buNone/>
              <a:defRPr sz="3600" b="0">
                <a:solidFill>
                  <a:srgbClr val="444444"/>
                </a:solidFill>
              </a:defRPr>
            </a:lvl8pPr>
            <a:lvl9pPr lvl="8" rtl="0">
              <a:spcBef>
                <a:spcPts val="0"/>
              </a:spcBef>
              <a:spcAft>
                <a:spcPts val="0"/>
              </a:spcAft>
              <a:buNone/>
              <a:defRPr sz="3600" b="0">
                <a:solidFill>
                  <a:srgbClr val="444444"/>
                </a:solidFill>
              </a:defRPr>
            </a:lvl9pPr>
          </a:lstStyle>
          <a:p>
            <a:endParaRPr/>
          </a:p>
        </p:txBody>
      </p:sp>
      <p:pic>
        <p:nvPicPr>
          <p:cNvPr id="292" name="Shape 292" descr="logo_lockup_partners_light.png"/>
          <p:cNvPicPr preferRelativeResize="0"/>
          <p:nvPr/>
        </p:nvPicPr>
        <p:blipFill>
          <a:blip r:embed="rId2">
            <a:alphaModFix/>
          </a:blip>
          <a:stretch>
            <a:fillRect/>
          </a:stretch>
        </p:blipFill>
        <p:spPr>
          <a:xfrm>
            <a:off x="2257661" y="620350"/>
            <a:ext cx="4628677" cy="697900"/>
          </a:xfrm>
          <a:prstGeom prst="rect">
            <a:avLst/>
          </a:prstGeom>
          <a:noFill/>
          <a:ln>
            <a:noFill/>
          </a:ln>
        </p:spPr>
      </p:pic>
      <p:sp>
        <p:nvSpPr>
          <p:cNvPr id="293" name="Shape 293"/>
          <p:cNvSpPr txBox="1">
            <a:spLocks noGrp="1"/>
          </p:cNvSpPr>
          <p:nvPr>
            <p:ph type="title" idx="2"/>
          </p:nvPr>
        </p:nvSpPr>
        <p:spPr>
          <a:xfrm>
            <a:off x="228675" y="3343925"/>
            <a:ext cx="6707100" cy="540000"/>
          </a:xfrm>
          <a:prstGeom prst="rect">
            <a:avLst/>
          </a:prstGeom>
        </p:spPr>
        <p:txBody>
          <a:bodyPr spcFirstLastPara="1" wrap="square" lIns="91425" tIns="91425" rIns="91425" bIns="91425" anchor="t" anchorCtr="0"/>
          <a:lstStyle>
            <a:lvl1pPr lvl="0" rtl="0">
              <a:lnSpc>
                <a:spcPct val="150000"/>
              </a:lnSpc>
              <a:spcBef>
                <a:spcPts val="0"/>
              </a:spcBef>
              <a:spcAft>
                <a:spcPts val="0"/>
              </a:spcAft>
              <a:buNone/>
              <a:defRPr sz="1100" b="0">
                <a:solidFill>
                  <a:schemeClr val="dk2"/>
                </a:solidFill>
                <a:latin typeface="Roboto Slab"/>
                <a:ea typeface="Roboto Slab"/>
                <a:cs typeface="Roboto Slab"/>
                <a:sym typeface="Roboto Slab"/>
              </a:defRPr>
            </a:lvl1pPr>
            <a:lvl2pPr lvl="1" rtl="0">
              <a:lnSpc>
                <a:spcPct val="150000"/>
              </a:lnSpc>
              <a:spcBef>
                <a:spcPts val="0"/>
              </a:spcBef>
              <a:spcAft>
                <a:spcPts val="0"/>
              </a:spcAft>
              <a:buNone/>
              <a:defRPr sz="1100" b="0">
                <a:solidFill>
                  <a:srgbClr val="444444"/>
                </a:solidFill>
              </a:defRPr>
            </a:lvl2pPr>
            <a:lvl3pPr lvl="2" rtl="0">
              <a:lnSpc>
                <a:spcPct val="150000"/>
              </a:lnSpc>
              <a:spcBef>
                <a:spcPts val="0"/>
              </a:spcBef>
              <a:spcAft>
                <a:spcPts val="0"/>
              </a:spcAft>
              <a:buNone/>
              <a:defRPr sz="1100" b="0">
                <a:solidFill>
                  <a:srgbClr val="444444"/>
                </a:solidFill>
              </a:defRPr>
            </a:lvl3pPr>
            <a:lvl4pPr lvl="3" rtl="0">
              <a:lnSpc>
                <a:spcPct val="150000"/>
              </a:lnSpc>
              <a:spcBef>
                <a:spcPts val="0"/>
              </a:spcBef>
              <a:spcAft>
                <a:spcPts val="0"/>
              </a:spcAft>
              <a:buNone/>
              <a:defRPr sz="1100" b="0">
                <a:solidFill>
                  <a:srgbClr val="444444"/>
                </a:solidFill>
              </a:defRPr>
            </a:lvl4pPr>
            <a:lvl5pPr lvl="4" rtl="0">
              <a:lnSpc>
                <a:spcPct val="150000"/>
              </a:lnSpc>
              <a:spcBef>
                <a:spcPts val="0"/>
              </a:spcBef>
              <a:spcAft>
                <a:spcPts val="0"/>
              </a:spcAft>
              <a:buNone/>
              <a:defRPr sz="1100" b="0">
                <a:solidFill>
                  <a:srgbClr val="444444"/>
                </a:solidFill>
              </a:defRPr>
            </a:lvl5pPr>
            <a:lvl6pPr lvl="5" rtl="0">
              <a:lnSpc>
                <a:spcPct val="150000"/>
              </a:lnSpc>
              <a:spcBef>
                <a:spcPts val="0"/>
              </a:spcBef>
              <a:spcAft>
                <a:spcPts val="0"/>
              </a:spcAft>
              <a:buNone/>
              <a:defRPr sz="1100" b="0">
                <a:solidFill>
                  <a:srgbClr val="444444"/>
                </a:solidFill>
              </a:defRPr>
            </a:lvl6pPr>
            <a:lvl7pPr lvl="6" rtl="0">
              <a:lnSpc>
                <a:spcPct val="150000"/>
              </a:lnSpc>
              <a:spcBef>
                <a:spcPts val="0"/>
              </a:spcBef>
              <a:spcAft>
                <a:spcPts val="0"/>
              </a:spcAft>
              <a:buNone/>
              <a:defRPr sz="1100" b="0">
                <a:solidFill>
                  <a:srgbClr val="444444"/>
                </a:solidFill>
              </a:defRPr>
            </a:lvl7pPr>
            <a:lvl8pPr lvl="7" rtl="0">
              <a:lnSpc>
                <a:spcPct val="150000"/>
              </a:lnSpc>
              <a:spcBef>
                <a:spcPts val="0"/>
              </a:spcBef>
              <a:spcAft>
                <a:spcPts val="0"/>
              </a:spcAft>
              <a:buNone/>
              <a:defRPr sz="1100" b="0">
                <a:solidFill>
                  <a:srgbClr val="444444"/>
                </a:solidFill>
              </a:defRPr>
            </a:lvl8pPr>
            <a:lvl9pPr lvl="8" rtl="0">
              <a:lnSpc>
                <a:spcPct val="150000"/>
              </a:lnSpc>
              <a:spcBef>
                <a:spcPts val="0"/>
              </a:spcBef>
              <a:spcAft>
                <a:spcPts val="0"/>
              </a:spcAft>
              <a:buNone/>
              <a:defRPr sz="1100" b="0">
                <a:solidFill>
                  <a:srgbClr val="444444"/>
                </a:solidFill>
              </a:defRPr>
            </a:lvl9pPr>
          </a:lstStyle>
          <a:p>
            <a:endParaRPr/>
          </a:p>
        </p:txBody>
      </p:sp>
      <p:sp>
        <p:nvSpPr>
          <p:cNvPr id="294" name="Shape 294"/>
          <p:cNvSpPr/>
          <p:nvPr/>
        </p:nvSpPr>
        <p:spPr>
          <a:xfrm>
            <a:off x="-19725" y="4260424"/>
            <a:ext cx="9172500" cy="9027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Content: Blue">
  <p:cSld name="BLANK_3_1_1_1_2">
    <p:spTree>
      <p:nvGrpSpPr>
        <p:cNvPr id="1" name="Shape 295"/>
        <p:cNvGrpSpPr/>
        <p:nvPr/>
      </p:nvGrpSpPr>
      <p:grpSpPr>
        <a:xfrm>
          <a:off x="0" y="0"/>
          <a:ext cx="0" cy="0"/>
          <a:chOff x="0" y="0"/>
          <a:chExt cx="0" cy="0"/>
        </a:xfrm>
      </p:grpSpPr>
      <p:sp>
        <p:nvSpPr>
          <p:cNvPr id="296" name="Shape 296"/>
          <p:cNvSpPr/>
          <p:nvPr/>
        </p:nvSpPr>
        <p:spPr>
          <a:xfrm>
            <a:off x="0" y="0"/>
            <a:ext cx="9144000" cy="1920900"/>
          </a:xfrm>
          <a:prstGeom prst="rect">
            <a:avLst/>
          </a:prstGeom>
          <a:solidFill>
            <a:srgbClr val="F9F9F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txBox="1">
            <a:spLocks noGrp="1"/>
          </p:cNvSpPr>
          <p:nvPr>
            <p:ph type="subTitle" idx="1"/>
          </p:nvPr>
        </p:nvSpPr>
        <p:spPr>
          <a:xfrm>
            <a:off x="231345" y="231200"/>
            <a:ext cx="2864400" cy="208500"/>
          </a:xfrm>
          <a:prstGeom prst="rect">
            <a:avLst/>
          </a:prstGeom>
        </p:spPr>
        <p:txBody>
          <a:bodyPr spcFirstLastPara="1" wrap="square" lIns="91425" tIns="91425" rIns="91425" bIns="91425" anchor="ctr" anchorCtr="0"/>
          <a:lstStyle>
            <a:lvl1pPr lvl="0" rtl="0">
              <a:spcBef>
                <a:spcPts val="0"/>
              </a:spcBef>
              <a:spcAft>
                <a:spcPts val="0"/>
              </a:spcAft>
              <a:buNone/>
              <a:defRPr sz="1000">
                <a:solidFill>
                  <a:srgbClr val="757575"/>
                </a:solidFill>
                <a:latin typeface="Roboto"/>
                <a:ea typeface="Roboto"/>
                <a:cs typeface="Roboto"/>
                <a:sym typeface="Roboto"/>
              </a:defRPr>
            </a:lvl1pPr>
            <a:lvl2pPr lvl="1" rtl="0">
              <a:spcBef>
                <a:spcPts val="0"/>
              </a:spcBef>
              <a:spcAft>
                <a:spcPts val="0"/>
              </a:spcAft>
              <a:buNone/>
              <a:defRPr sz="800">
                <a:solidFill>
                  <a:srgbClr val="848484"/>
                </a:solidFill>
                <a:latin typeface="Roboto"/>
                <a:ea typeface="Roboto"/>
                <a:cs typeface="Roboto"/>
                <a:sym typeface="Roboto"/>
              </a:defRPr>
            </a:lvl2pPr>
            <a:lvl3pPr lvl="2" rtl="0">
              <a:spcBef>
                <a:spcPts val="1600"/>
              </a:spcBef>
              <a:spcAft>
                <a:spcPts val="0"/>
              </a:spcAft>
              <a:buNone/>
              <a:defRPr sz="800">
                <a:solidFill>
                  <a:srgbClr val="848484"/>
                </a:solidFill>
                <a:latin typeface="Roboto"/>
                <a:ea typeface="Roboto"/>
                <a:cs typeface="Roboto"/>
                <a:sym typeface="Roboto"/>
              </a:defRPr>
            </a:lvl3pPr>
            <a:lvl4pPr lvl="3" rtl="0">
              <a:spcBef>
                <a:spcPts val="1600"/>
              </a:spcBef>
              <a:spcAft>
                <a:spcPts val="0"/>
              </a:spcAft>
              <a:buNone/>
              <a:defRPr sz="800">
                <a:solidFill>
                  <a:srgbClr val="848484"/>
                </a:solidFill>
                <a:latin typeface="Roboto"/>
                <a:ea typeface="Roboto"/>
                <a:cs typeface="Roboto"/>
                <a:sym typeface="Roboto"/>
              </a:defRPr>
            </a:lvl4pPr>
            <a:lvl5pPr lvl="4" rtl="0">
              <a:spcBef>
                <a:spcPts val="1600"/>
              </a:spcBef>
              <a:spcAft>
                <a:spcPts val="0"/>
              </a:spcAft>
              <a:buNone/>
              <a:defRPr sz="800">
                <a:solidFill>
                  <a:srgbClr val="848484"/>
                </a:solidFill>
                <a:latin typeface="Roboto"/>
                <a:ea typeface="Roboto"/>
                <a:cs typeface="Roboto"/>
                <a:sym typeface="Roboto"/>
              </a:defRPr>
            </a:lvl5pPr>
            <a:lvl6pPr lvl="5" rtl="0">
              <a:spcBef>
                <a:spcPts val="1600"/>
              </a:spcBef>
              <a:spcAft>
                <a:spcPts val="0"/>
              </a:spcAft>
              <a:buNone/>
              <a:defRPr sz="800">
                <a:solidFill>
                  <a:srgbClr val="848484"/>
                </a:solidFill>
                <a:latin typeface="Roboto"/>
                <a:ea typeface="Roboto"/>
                <a:cs typeface="Roboto"/>
                <a:sym typeface="Roboto"/>
              </a:defRPr>
            </a:lvl6pPr>
            <a:lvl7pPr lvl="6" rtl="0">
              <a:spcBef>
                <a:spcPts val="1600"/>
              </a:spcBef>
              <a:spcAft>
                <a:spcPts val="0"/>
              </a:spcAft>
              <a:buNone/>
              <a:defRPr sz="800">
                <a:solidFill>
                  <a:srgbClr val="848484"/>
                </a:solidFill>
                <a:latin typeface="Roboto"/>
                <a:ea typeface="Roboto"/>
                <a:cs typeface="Roboto"/>
                <a:sym typeface="Roboto"/>
              </a:defRPr>
            </a:lvl7pPr>
            <a:lvl8pPr lvl="7" rtl="0">
              <a:spcBef>
                <a:spcPts val="1600"/>
              </a:spcBef>
              <a:spcAft>
                <a:spcPts val="0"/>
              </a:spcAft>
              <a:buNone/>
              <a:defRPr sz="800">
                <a:solidFill>
                  <a:srgbClr val="848484"/>
                </a:solidFill>
                <a:latin typeface="Roboto"/>
                <a:ea typeface="Roboto"/>
                <a:cs typeface="Roboto"/>
                <a:sym typeface="Roboto"/>
              </a:defRPr>
            </a:lvl8pPr>
            <a:lvl9pPr lvl="8" rtl="0">
              <a:spcBef>
                <a:spcPts val="1600"/>
              </a:spcBef>
              <a:spcAft>
                <a:spcPts val="1600"/>
              </a:spcAft>
              <a:buNone/>
              <a:defRPr sz="800">
                <a:solidFill>
                  <a:srgbClr val="848484"/>
                </a:solidFill>
                <a:latin typeface="Roboto"/>
                <a:ea typeface="Roboto"/>
                <a:cs typeface="Roboto"/>
                <a:sym typeface="Roboto"/>
              </a:defRPr>
            </a:lvl9pPr>
          </a:lstStyle>
          <a:p>
            <a:endParaRPr/>
          </a:p>
        </p:txBody>
      </p:sp>
      <p:cxnSp>
        <p:nvCxnSpPr>
          <p:cNvPr id="298" name="Shape 298"/>
          <p:cNvCxnSpPr/>
          <p:nvPr/>
        </p:nvCxnSpPr>
        <p:spPr>
          <a:xfrm rot="-3053">
            <a:off x="341436" y="561347"/>
            <a:ext cx="337800" cy="0"/>
          </a:xfrm>
          <a:prstGeom prst="straightConnector1">
            <a:avLst/>
          </a:prstGeom>
          <a:noFill/>
          <a:ln w="19050" cap="flat" cmpd="sng">
            <a:solidFill>
              <a:srgbClr val="00B0FF"/>
            </a:solidFill>
            <a:prstDash val="solid"/>
            <a:round/>
            <a:headEnd type="none" w="lg" len="lg"/>
            <a:tailEnd type="none" w="lg" len="lg"/>
          </a:ln>
        </p:spPr>
      </p:cxnSp>
      <p:sp>
        <p:nvSpPr>
          <p:cNvPr id="299" name="Shape 299"/>
          <p:cNvSpPr txBox="1">
            <a:spLocks noGrp="1"/>
          </p:cNvSpPr>
          <p:nvPr>
            <p:ph type="body" idx="2"/>
          </p:nvPr>
        </p:nvSpPr>
        <p:spPr>
          <a:xfrm>
            <a:off x="238200" y="1971750"/>
            <a:ext cx="4876800" cy="1887900"/>
          </a:xfrm>
          <a:prstGeom prst="rect">
            <a:avLst/>
          </a:prstGeom>
        </p:spPr>
        <p:txBody>
          <a:bodyPr spcFirstLastPara="1" wrap="square" lIns="91425" tIns="91425" rIns="91425" bIns="91425" anchor="t" anchorCtr="0"/>
          <a:lstStyle>
            <a:lvl1pPr marL="457200" lvl="0" indent="-304800" rtl="0">
              <a:lnSpc>
                <a:spcPct val="115000"/>
              </a:lnSpc>
              <a:spcBef>
                <a:spcPts val="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1pPr>
            <a:lvl2pPr marL="914400" lvl="1"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2pPr>
            <a:lvl3pPr marL="1371600" lvl="2"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3pPr>
            <a:lvl4pPr marL="1828800" lvl="3"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4pPr>
            <a:lvl5pPr marL="2286000" lvl="4"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5pPr>
            <a:lvl6pPr marL="2743200" lvl="5"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6pPr>
            <a:lvl7pPr marL="3200400" lvl="6"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7pPr>
            <a:lvl8pPr marL="3657600" lvl="7" indent="-304800" rtl="0">
              <a:lnSpc>
                <a:spcPct val="115000"/>
              </a:lnSpc>
              <a:spcBef>
                <a:spcPts val="1600"/>
              </a:spcBef>
              <a:spcAft>
                <a:spcPts val="0"/>
              </a:spcAft>
              <a:buClr>
                <a:srgbClr val="848484"/>
              </a:buClr>
              <a:buSzPts val="1200"/>
              <a:buFont typeface="Roboto Slab"/>
              <a:buChar char="○"/>
              <a:defRPr sz="1200">
                <a:solidFill>
                  <a:srgbClr val="848484"/>
                </a:solidFill>
                <a:latin typeface="Roboto Slab"/>
                <a:ea typeface="Roboto Slab"/>
                <a:cs typeface="Roboto Slab"/>
                <a:sym typeface="Roboto Slab"/>
              </a:defRPr>
            </a:lvl8pPr>
            <a:lvl9pPr marL="4114800" lvl="8" indent="-304800" rtl="0">
              <a:lnSpc>
                <a:spcPct val="115000"/>
              </a:lnSpc>
              <a:spcBef>
                <a:spcPts val="1600"/>
              </a:spcBef>
              <a:spcAft>
                <a:spcPts val="1600"/>
              </a:spcAft>
              <a:buClr>
                <a:srgbClr val="848484"/>
              </a:buClr>
              <a:buSzPts val="1200"/>
              <a:buFont typeface="Roboto Slab"/>
              <a:buChar char="■"/>
              <a:defRPr sz="1200">
                <a:solidFill>
                  <a:srgbClr val="848484"/>
                </a:solidFill>
                <a:latin typeface="Roboto Slab"/>
                <a:ea typeface="Roboto Slab"/>
                <a:cs typeface="Roboto Slab"/>
                <a:sym typeface="Roboto Slab"/>
              </a:defRPr>
            </a:lvl9pPr>
          </a:lstStyle>
          <a:p>
            <a:endParaRPr/>
          </a:p>
        </p:txBody>
      </p:sp>
      <p:sp>
        <p:nvSpPr>
          <p:cNvPr id="300" name="Shape 300"/>
          <p:cNvSpPr txBox="1">
            <a:spLocks noGrp="1"/>
          </p:cNvSpPr>
          <p:nvPr>
            <p:ph type="title"/>
          </p:nvPr>
        </p:nvSpPr>
        <p:spPr>
          <a:xfrm>
            <a:off x="228675" y="636250"/>
            <a:ext cx="8586300" cy="540000"/>
          </a:xfrm>
          <a:prstGeom prst="rect">
            <a:avLst/>
          </a:prstGeom>
        </p:spPr>
        <p:txBody>
          <a:bodyPr spcFirstLastPara="1" wrap="square" lIns="91425" tIns="91425" rIns="91425" bIns="91425" anchor="b" anchorCtr="0"/>
          <a:lstStyle>
            <a:lvl1pPr lvl="0" rtl="0">
              <a:lnSpc>
                <a:spcPct val="100000"/>
              </a:lnSpc>
              <a:spcBef>
                <a:spcPts val="0"/>
              </a:spcBef>
              <a:spcAft>
                <a:spcPts val="0"/>
              </a:spcAft>
              <a:buNone/>
              <a:defRPr sz="2700" b="0">
                <a:solidFill>
                  <a:schemeClr val="dk2"/>
                </a:solidFill>
                <a:latin typeface="Roboto Slab"/>
                <a:ea typeface="Roboto Slab"/>
                <a:cs typeface="Roboto Slab"/>
                <a:sym typeface="Roboto Slab"/>
              </a:defRPr>
            </a:lvl1pPr>
            <a:lvl2pPr lvl="1" rtl="0">
              <a:spcBef>
                <a:spcPts val="0"/>
              </a:spcBef>
              <a:spcAft>
                <a:spcPts val="0"/>
              </a:spcAft>
              <a:buNone/>
              <a:defRPr sz="2100" b="0">
                <a:solidFill>
                  <a:srgbClr val="444444"/>
                </a:solidFill>
              </a:defRPr>
            </a:lvl2pPr>
            <a:lvl3pPr lvl="2" rtl="0">
              <a:spcBef>
                <a:spcPts val="0"/>
              </a:spcBef>
              <a:spcAft>
                <a:spcPts val="0"/>
              </a:spcAft>
              <a:buNone/>
              <a:defRPr sz="2100" b="0">
                <a:solidFill>
                  <a:srgbClr val="444444"/>
                </a:solidFill>
              </a:defRPr>
            </a:lvl3pPr>
            <a:lvl4pPr lvl="3" rtl="0">
              <a:spcBef>
                <a:spcPts val="0"/>
              </a:spcBef>
              <a:spcAft>
                <a:spcPts val="0"/>
              </a:spcAft>
              <a:buNone/>
              <a:defRPr sz="2100" b="0">
                <a:solidFill>
                  <a:srgbClr val="444444"/>
                </a:solidFill>
              </a:defRPr>
            </a:lvl4pPr>
            <a:lvl5pPr lvl="4" rtl="0">
              <a:spcBef>
                <a:spcPts val="0"/>
              </a:spcBef>
              <a:spcAft>
                <a:spcPts val="0"/>
              </a:spcAft>
              <a:buNone/>
              <a:defRPr sz="2100" b="0">
                <a:solidFill>
                  <a:srgbClr val="444444"/>
                </a:solidFill>
              </a:defRPr>
            </a:lvl5pPr>
            <a:lvl6pPr lvl="5" rtl="0">
              <a:spcBef>
                <a:spcPts val="0"/>
              </a:spcBef>
              <a:spcAft>
                <a:spcPts val="0"/>
              </a:spcAft>
              <a:buNone/>
              <a:defRPr sz="2100" b="0">
                <a:solidFill>
                  <a:srgbClr val="444444"/>
                </a:solidFill>
              </a:defRPr>
            </a:lvl6pPr>
            <a:lvl7pPr lvl="6" rtl="0">
              <a:spcBef>
                <a:spcPts val="0"/>
              </a:spcBef>
              <a:spcAft>
                <a:spcPts val="0"/>
              </a:spcAft>
              <a:buNone/>
              <a:defRPr sz="2100" b="0">
                <a:solidFill>
                  <a:srgbClr val="444444"/>
                </a:solidFill>
              </a:defRPr>
            </a:lvl7pPr>
            <a:lvl8pPr lvl="7" rtl="0">
              <a:spcBef>
                <a:spcPts val="0"/>
              </a:spcBef>
              <a:spcAft>
                <a:spcPts val="0"/>
              </a:spcAft>
              <a:buNone/>
              <a:defRPr sz="2100" b="0">
                <a:solidFill>
                  <a:srgbClr val="444444"/>
                </a:solidFill>
              </a:defRPr>
            </a:lvl8pPr>
            <a:lvl9pPr lvl="8" rtl="0">
              <a:spcBef>
                <a:spcPts val="0"/>
              </a:spcBef>
              <a:spcAft>
                <a:spcPts val="0"/>
              </a:spcAft>
              <a:buNone/>
              <a:defRPr sz="2100" b="0">
                <a:solidFill>
                  <a:srgbClr val="444444"/>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 Primary Blue">
  <p:cSld name="BLANK_1">
    <p:bg>
      <p:bgPr>
        <a:solidFill>
          <a:srgbClr val="FFFFFF"/>
        </a:solidFill>
        <a:effectLst/>
      </p:bgPr>
    </p:bg>
    <p:spTree>
      <p:nvGrpSpPr>
        <p:cNvPr id="1" name="Shape 301"/>
        <p:cNvGrpSpPr/>
        <p:nvPr/>
      </p:nvGrpSpPr>
      <p:grpSpPr>
        <a:xfrm>
          <a:off x="0" y="0"/>
          <a:ext cx="0" cy="0"/>
          <a:chOff x="0" y="0"/>
          <a:chExt cx="0" cy="0"/>
        </a:xfrm>
      </p:grpSpPr>
      <p:sp>
        <p:nvSpPr>
          <p:cNvPr id="302" name="Shape 302"/>
          <p:cNvSpPr/>
          <p:nvPr/>
        </p:nvSpPr>
        <p:spPr>
          <a:xfrm>
            <a:off x="-8850" y="-13350"/>
            <a:ext cx="9161700" cy="51702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3" name="Shape 303"/>
          <p:cNvSpPr txBox="1">
            <a:spLocks noGrp="1"/>
          </p:cNvSpPr>
          <p:nvPr>
            <p:ph type="title"/>
          </p:nvPr>
        </p:nvSpPr>
        <p:spPr>
          <a:xfrm>
            <a:off x="-8850" y="633400"/>
            <a:ext cx="9144000" cy="3876600"/>
          </a:xfrm>
          <a:prstGeom prst="rect">
            <a:avLst/>
          </a:prstGeom>
        </p:spPr>
        <p:txBody>
          <a:bodyPr spcFirstLastPara="1" wrap="square" lIns="91425" tIns="91425" rIns="91425" bIns="91425" anchor="ctr" anchorCtr="0"/>
          <a:lstStyle>
            <a:lvl1pPr lvl="0" algn="ctr" rtl="0">
              <a:spcBef>
                <a:spcPts val="0"/>
              </a:spcBef>
              <a:spcAft>
                <a:spcPts val="0"/>
              </a:spcAft>
              <a:buNone/>
              <a:defRPr sz="3000" b="0">
                <a:solidFill>
                  <a:srgbClr val="FFFFFF"/>
                </a:solidFill>
                <a:latin typeface="Roboto Slab"/>
                <a:ea typeface="Roboto Slab"/>
                <a:cs typeface="Roboto Slab"/>
                <a:sym typeface="Roboto Slab"/>
              </a:defRPr>
            </a:lvl1pPr>
            <a:lvl2pPr lvl="1" algn="ctr" rtl="0">
              <a:spcBef>
                <a:spcPts val="0"/>
              </a:spcBef>
              <a:spcAft>
                <a:spcPts val="0"/>
              </a:spcAft>
              <a:buNone/>
              <a:defRPr sz="2100" b="0">
                <a:solidFill>
                  <a:srgbClr val="FFFFFF"/>
                </a:solidFill>
                <a:latin typeface="Roboto"/>
                <a:ea typeface="Roboto"/>
                <a:cs typeface="Roboto"/>
                <a:sym typeface="Roboto"/>
              </a:defRPr>
            </a:lvl2pPr>
            <a:lvl3pPr lvl="2" algn="ctr" rtl="0">
              <a:spcBef>
                <a:spcPts val="0"/>
              </a:spcBef>
              <a:spcAft>
                <a:spcPts val="0"/>
              </a:spcAft>
              <a:buNone/>
              <a:defRPr sz="2100" b="0">
                <a:solidFill>
                  <a:srgbClr val="FFFFFF"/>
                </a:solidFill>
                <a:latin typeface="Roboto"/>
                <a:ea typeface="Roboto"/>
                <a:cs typeface="Roboto"/>
                <a:sym typeface="Roboto"/>
              </a:defRPr>
            </a:lvl3pPr>
            <a:lvl4pPr lvl="3" algn="ctr" rtl="0">
              <a:spcBef>
                <a:spcPts val="0"/>
              </a:spcBef>
              <a:spcAft>
                <a:spcPts val="0"/>
              </a:spcAft>
              <a:buNone/>
              <a:defRPr sz="2100" b="0">
                <a:solidFill>
                  <a:srgbClr val="FFFFFF"/>
                </a:solidFill>
                <a:latin typeface="Roboto"/>
                <a:ea typeface="Roboto"/>
                <a:cs typeface="Roboto"/>
                <a:sym typeface="Roboto"/>
              </a:defRPr>
            </a:lvl4pPr>
            <a:lvl5pPr lvl="4" algn="ctr" rtl="0">
              <a:spcBef>
                <a:spcPts val="0"/>
              </a:spcBef>
              <a:spcAft>
                <a:spcPts val="0"/>
              </a:spcAft>
              <a:buNone/>
              <a:defRPr sz="2100" b="0">
                <a:solidFill>
                  <a:srgbClr val="FFFFFF"/>
                </a:solidFill>
                <a:latin typeface="Roboto"/>
                <a:ea typeface="Roboto"/>
                <a:cs typeface="Roboto"/>
                <a:sym typeface="Roboto"/>
              </a:defRPr>
            </a:lvl5pPr>
            <a:lvl6pPr lvl="5" algn="ctr" rtl="0">
              <a:spcBef>
                <a:spcPts val="0"/>
              </a:spcBef>
              <a:spcAft>
                <a:spcPts val="0"/>
              </a:spcAft>
              <a:buNone/>
              <a:defRPr sz="2100" b="0">
                <a:solidFill>
                  <a:srgbClr val="FFFFFF"/>
                </a:solidFill>
                <a:latin typeface="Roboto"/>
                <a:ea typeface="Roboto"/>
                <a:cs typeface="Roboto"/>
                <a:sym typeface="Roboto"/>
              </a:defRPr>
            </a:lvl6pPr>
            <a:lvl7pPr lvl="6" algn="ctr" rtl="0">
              <a:spcBef>
                <a:spcPts val="0"/>
              </a:spcBef>
              <a:spcAft>
                <a:spcPts val="0"/>
              </a:spcAft>
              <a:buNone/>
              <a:defRPr sz="2100" b="0">
                <a:solidFill>
                  <a:srgbClr val="FFFFFF"/>
                </a:solidFill>
                <a:latin typeface="Roboto"/>
                <a:ea typeface="Roboto"/>
                <a:cs typeface="Roboto"/>
                <a:sym typeface="Roboto"/>
              </a:defRPr>
            </a:lvl7pPr>
            <a:lvl8pPr lvl="7" algn="ctr" rtl="0">
              <a:spcBef>
                <a:spcPts val="0"/>
              </a:spcBef>
              <a:spcAft>
                <a:spcPts val="0"/>
              </a:spcAft>
              <a:buNone/>
              <a:defRPr sz="2100" b="0">
                <a:solidFill>
                  <a:srgbClr val="FFFFFF"/>
                </a:solidFill>
                <a:latin typeface="Roboto"/>
                <a:ea typeface="Roboto"/>
                <a:cs typeface="Roboto"/>
                <a:sym typeface="Roboto"/>
              </a:defRPr>
            </a:lvl8pPr>
            <a:lvl9pPr lvl="8" algn="ctr" rtl="0">
              <a:spcBef>
                <a:spcPts val="0"/>
              </a:spcBef>
              <a:spcAft>
                <a:spcPts val="0"/>
              </a:spcAft>
              <a:buNone/>
              <a:defRPr sz="2100" b="0">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 Blue">
  <p:cSld name="*Title only - Blue">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002FD0"/>
              </a:buClr>
              <a:buSzPts val="2400"/>
              <a:buFont typeface="Oswald"/>
              <a:buNone/>
              <a:defRPr sz="2400" b="1" i="0" u="none" strike="noStrike" cap="none">
                <a:solidFill>
                  <a:srgbClr val="002FD0"/>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accent2"/>
              </a:buClr>
              <a:buSzPts val="2400"/>
              <a:buFont typeface="Oswald"/>
              <a:buNone/>
              <a:defRPr sz="2400" b="1" i="0" u="none" strike="noStrike" cap="none">
                <a:solidFill>
                  <a:schemeClr val="accent2"/>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308" name="Shape 308"/>
          <p:cNvSpPr txBox="1">
            <a:spLocks noGrp="1"/>
          </p:cNvSpPr>
          <p:nvPr>
            <p:ph type="body" idx="1"/>
          </p:nvPr>
        </p:nvSpPr>
        <p:spPr>
          <a:xfrm>
            <a:off x="457201" y="909703"/>
            <a:ext cx="2514600" cy="3269100"/>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2100" algn="l" rtl="0">
              <a:lnSpc>
                <a:spcPct val="128571"/>
              </a:lnSpc>
              <a:spcBef>
                <a:spcPts val="900"/>
              </a:spcBef>
              <a:spcAft>
                <a:spcPts val="0"/>
              </a:spcAft>
              <a:buClr>
                <a:srgbClr val="656565"/>
              </a:buClr>
              <a:buSzPts val="100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 Yellow">
  <p:cSld name="*Title and content - Yellow">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A8D29"/>
              </a:buClr>
              <a:buSzPts val="2400"/>
              <a:buFont typeface="Oswald"/>
              <a:buNone/>
              <a:defRPr sz="2400" b="1" i="0" u="none" strike="noStrike" cap="none">
                <a:solidFill>
                  <a:srgbClr val="FA8D29"/>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311" name="Shape 311"/>
          <p:cNvSpPr txBox="1">
            <a:spLocks noGrp="1"/>
          </p:cNvSpPr>
          <p:nvPr>
            <p:ph type="body" idx="1"/>
          </p:nvPr>
        </p:nvSpPr>
        <p:spPr>
          <a:xfrm>
            <a:off x="457201" y="909703"/>
            <a:ext cx="2514600" cy="3269100"/>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2100" algn="l" rtl="0">
              <a:lnSpc>
                <a:spcPct val="128571"/>
              </a:lnSpc>
              <a:spcBef>
                <a:spcPts val="900"/>
              </a:spcBef>
              <a:spcAft>
                <a:spcPts val="0"/>
              </a:spcAft>
              <a:buClr>
                <a:srgbClr val="656565"/>
              </a:buClr>
              <a:buSzPts val="100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 Yellow">
  <p:cSld name="*Title only - Yellow">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191510"/>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A8D29"/>
              </a:buClr>
              <a:buSzPts val="2400"/>
              <a:buFont typeface="Oswald"/>
              <a:buNone/>
              <a:defRPr sz="2400" b="1" i="0" u="none" strike="noStrike" cap="none">
                <a:solidFill>
                  <a:srgbClr val="FA8D29"/>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Need Help?/Thank you!">
  <p:cSld name="*Need Help?/Thank you!">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930299"/>
            <a:ext cx="8229600" cy="616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accent2"/>
              </a:buClr>
              <a:buSzPts val="3000"/>
              <a:buFont typeface="Oswald"/>
              <a:buNone/>
              <a:defRPr sz="3000" b="1" i="0" u="none" strike="noStrike" cap="none">
                <a:solidFill>
                  <a:schemeClr val="accent2"/>
                </a:solidFill>
                <a:latin typeface="Oswald"/>
                <a:ea typeface="Oswald"/>
                <a:cs typeface="Oswald"/>
                <a:sym typeface="Oswal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316" name="Shape 316"/>
          <p:cNvSpPr txBox="1">
            <a:spLocks noGrp="1"/>
          </p:cNvSpPr>
          <p:nvPr>
            <p:ph type="body" idx="1"/>
          </p:nvPr>
        </p:nvSpPr>
        <p:spPr>
          <a:xfrm>
            <a:off x="457201" y="1573162"/>
            <a:ext cx="8247000" cy="1343700"/>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2100" algn="l" rtl="0">
              <a:lnSpc>
                <a:spcPct val="128571"/>
              </a:lnSpc>
              <a:spcBef>
                <a:spcPts val="900"/>
              </a:spcBef>
              <a:spcAft>
                <a:spcPts val="0"/>
              </a:spcAft>
              <a:buClr>
                <a:srgbClr val="656565"/>
              </a:buClr>
              <a:buSzPts val="100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317" name="Shape 317"/>
          <p:cNvSpPr/>
          <p:nvPr/>
        </p:nvSpPr>
        <p:spPr>
          <a:xfrm>
            <a:off x="-1" y="4251778"/>
            <a:ext cx="91440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rgbClr val="595959"/>
              </a:solidFill>
              <a:latin typeface="Open Sans"/>
              <a:ea typeface="Open Sans"/>
              <a:cs typeface="Open Sans"/>
              <a:sym typeface="Open Sans"/>
            </a:endParaRPr>
          </a:p>
        </p:txBody>
      </p:sp>
      <p:pic>
        <p:nvPicPr>
          <p:cNvPr id="318" name="Shape 318" descr="Gybotown_v2a_greyB.png"/>
          <p:cNvPicPr preferRelativeResize="0"/>
          <p:nvPr/>
        </p:nvPicPr>
        <p:blipFill rotWithShape="1">
          <a:blip r:embed="rId2">
            <a:alphaModFix/>
          </a:blip>
          <a:srcRect l="2723" r="2723"/>
          <a:stretch/>
        </p:blipFill>
        <p:spPr>
          <a:xfrm>
            <a:off x="0" y="3104270"/>
            <a:ext cx="9144000" cy="11676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nterstitial">
  <p:cSld name="CUSTOM_4">
    <p:spTree>
      <p:nvGrpSpPr>
        <p:cNvPr id="1" name="Shape 319"/>
        <p:cNvGrpSpPr/>
        <p:nvPr/>
      </p:nvGrpSpPr>
      <p:grpSpPr>
        <a:xfrm>
          <a:off x="0" y="0"/>
          <a:ext cx="0" cy="0"/>
          <a:chOff x="0" y="0"/>
          <a:chExt cx="0" cy="0"/>
        </a:xfrm>
      </p:grpSpPr>
      <p:sp>
        <p:nvSpPr>
          <p:cNvPr id="320" name="Shape 320"/>
          <p:cNvSpPr/>
          <p:nvPr/>
        </p:nvSpPr>
        <p:spPr>
          <a:xfrm>
            <a:off x="-52175" y="-76200"/>
            <a:ext cx="9248400" cy="52959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txBox="1">
            <a:spLocks noGrp="1"/>
          </p:cNvSpPr>
          <p:nvPr>
            <p:ph type="title"/>
          </p:nvPr>
        </p:nvSpPr>
        <p:spPr>
          <a:xfrm>
            <a:off x="295800" y="1463400"/>
            <a:ext cx="8552400" cy="2109000"/>
          </a:xfrm>
          <a:prstGeom prst="rect">
            <a:avLst/>
          </a:prstGeom>
        </p:spPr>
        <p:txBody>
          <a:bodyPr spcFirstLastPara="1" wrap="square" lIns="91425" tIns="91425" rIns="91425" bIns="91425" anchor="ctr" anchorCtr="0"/>
          <a:lstStyle>
            <a:lvl1pPr lvl="0" algn="ctr" rtl="0">
              <a:spcBef>
                <a:spcPts val="0"/>
              </a:spcBef>
              <a:spcAft>
                <a:spcPts val="0"/>
              </a:spcAft>
              <a:buNone/>
              <a:defRPr sz="3000">
                <a:solidFill>
                  <a:srgbClr val="FFFFFF"/>
                </a:solidFill>
                <a:latin typeface="Roboto Slab"/>
                <a:ea typeface="Roboto Slab"/>
                <a:cs typeface="Roboto Slab"/>
                <a:sym typeface="Roboto Slab"/>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22" name="Shape 322"/>
          <p:cNvSpPr/>
          <p:nvPr/>
        </p:nvSpPr>
        <p:spPr>
          <a:xfrm>
            <a:off x="232900" y="4642338"/>
            <a:ext cx="1396500" cy="2730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23" name="Shape 323" descr="Google_TM_Black-01.png"/>
          <p:cNvPicPr preferRelativeResize="0"/>
          <p:nvPr/>
        </p:nvPicPr>
        <p:blipFill>
          <a:blip r:embed="rId2">
            <a:alphaModFix/>
          </a:blip>
          <a:stretch>
            <a:fillRect/>
          </a:stretch>
        </p:blipFill>
        <p:spPr>
          <a:xfrm>
            <a:off x="305200" y="4691075"/>
            <a:ext cx="578750" cy="2012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Gray Bar/Title Subtitle and Body">
  <p:cSld name="CUSTOM_2_1">
    <p:spTree>
      <p:nvGrpSpPr>
        <p:cNvPr id="1" name="Shape 324"/>
        <p:cNvGrpSpPr/>
        <p:nvPr/>
      </p:nvGrpSpPr>
      <p:grpSpPr>
        <a:xfrm>
          <a:off x="0" y="0"/>
          <a:ext cx="0" cy="0"/>
          <a:chOff x="0" y="0"/>
          <a:chExt cx="0" cy="0"/>
        </a:xfrm>
      </p:grpSpPr>
      <p:sp>
        <p:nvSpPr>
          <p:cNvPr id="325" name="Shape 325"/>
          <p:cNvSpPr/>
          <p:nvPr/>
        </p:nvSpPr>
        <p:spPr>
          <a:xfrm>
            <a:off x="0" y="0"/>
            <a:ext cx="9144000" cy="1724100"/>
          </a:xfrm>
          <a:prstGeom prst="rect">
            <a:avLst/>
          </a:prstGeom>
          <a:solidFill>
            <a:srgbClr val="F6F6F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400"/>
          </a:p>
        </p:txBody>
      </p:sp>
      <p:cxnSp>
        <p:nvCxnSpPr>
          <p:cNvPr id="326" name="Shape 326"/>
          <p:cNvCxnSpPr/>
          <p:nvPr/>
        </p:nvCxnSpPr>
        <p:spPr>
          <a:xfrm rot="-3053">
            <a:off x="341436" y="561347"/>
            <a:ext cx="337800" cy="0"/>
          </a:xfrm>
          <a:prstGeom prst="straightConnector1">
            <a:avLst/>
          </a:prstGeom>
          <a:noFill/>
          <a:ln w="19050" cap="flat" cmpd="sng">
            <a:solidFill>
              <a:srgbClr val="448AFF"/>
            </a:solidFill>
            <a:prstDash val="solid"/>
            <a:round/>
            <a:headEnd type="none" w="lg" len="lg"/>
            <a:tailEnd type="none" w="lg" len="lg"/>
          </a:ln>
        </p:spPr>
      </p:cxnSp>
      <p:sp>
        <p:nvSpPr>
          <p:cNvPr id="327" name="Shape 327"/>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lstStyle>
            <a:lvl1pPr marL="0" marR="0" lvl="0" indent="0" algn="l" rtl="0">
              <a:lnSpc>
                <a:spcPct val="100000"/>
              </a:lnSpc>
              <a:spcBef>
                <a:spcPts val="0"/>
              </a:spcBef>
              <a:spcAft>
                <a:spcPts val="0"/>
              </a:spcAft>
              <a:buNone/>
              <a:defRPr sz="1000">
                <a:solidFill>
                  <a:srgbClr val="848484"/>
                </a:solidFill>
                <a:latin typeface="Roboto"/>
                <a:ea typeface="Roboto"/>
                <a:cs typeface="Roboto"/>
                <a:sym typeface="Roboto"/>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28" name="Shape 328"/>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lstStyle>
            <a:lvl1pPr lvl="0" rtl="0">
              <a:spcBef>
                <a:spcPts val="0"/>
              </a:spcBef>
              <a:spcAft>
                <a:spcPts val="0"/>
              </a:spcAft>
              <a:buNone/>
              <a:defRPr sz="2700">
                <a:solidFill>
                  <a:srgbClr val="444444"/>
                </a:solidFill>
                <a:latin typeface="Roboto Slab"/>
                <a:ea typeface="Roboto Slab"/>
                <a:cs typeface="Roboto Slab"/>
                <a:sym typeface="Roboto Slab"/>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29" name="Shape 329"/>
          <p:cNvSpPr txBox="1">
            <a:spLocks noGrp="1"/>
          </p:cNvSpPr>
          <p:nvPr>
            <p:ph type="subTitle" idx="2"/>
          </p:nvPr>
        </p:nvSpPr>
        <p:spPr>
          <a:xfrm>
            <a:off x="230676" y="1015750"/>
            <a:ext cx="8481000" cy="7302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848484"/>
                </a:solidFill>
                <a:latin typeface="Roboto Slab"/>
                <a:ea typeface="Roboto Slab"/>
                <a:cs typeface="Roboto Slab"/>
                <a:sym typeface="Roboto Slab"/>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30" name="Shape 330"/>
          <p:cNvSpPr txBox="1">
            <a:spLocks noGrp="1"/>
          </p:cNvSpPr>
          <p:nvPr>
            <p:ph type="body" idx="3"/>
          </p:nvPr>
        </p:nvSpPr>
        <p:spPr>
          <a:xfrm>
            <a:off x="91838" y="1766025"/>
            <a:ext cx="4016700" cy="1989900"/>
          </a:xfrm>
          <a:prstGeom prst="rect">
            <a:avLst/>
          </a:prstGeom>
        </p:spPr>
        <p:txBody>
          <a:bodyPr spcFirstLastPara="1" wrap="square" lIns="91425" tIns="91425" rIns="91425" bIns="91425" anchor="t" anchorCtr="0"/>
          <a:lstStyle>
            <a:lvl1pPr marL="457200" marR="0" lvl="0" indent="-317500" algn="l" rtl="0">
              <a:lnSpc>
                <a:spcPct val="115000"/>
              </a:lnSpc>
              <a:spcBef>
                <a:spcPts val="0"/>
              </a:spcBef>
              <a:spcAft>
                <a:spcPts val="0"/>
              </a:spcAft>
              <a:buSzPts val="1400"/>
              <a:buFont typeface="Arial"/>
              <a:buChar char="●"/>
              <a:defRPr sz="1400">
                <a:solidFill>
                  <a:srgbClr val="848484"/>
                </a:solidFill>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 Green">
  <p:cSld name="*Title and content - Gree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5"/>
              </a:buClr>
              <a:buSzPts val="1400"/>
              <a:buFont typeface="Oswald"/>
              <a:buNone/>
              <a:defRPr sz="2400" b="1" i="0" u="none" strike="noStrike" cap="none">
                <a:solidFill>
                  <a:schemeClr val="accent5"/>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6" name="Shape 36"/>
          <p:cNvSpPr txBox="1">
            <a:spLocks noGrp="1"/>
          </p:cNvSpPr>
          <p:nvPr>
            <p:ph type="body" idx="1"/>
          </p:nvPr>
        </p:nvSpPr>
        <p:spPr>
          <a:xfrm>
            <a:off x="457200" y="909703"/>
            <a:ext cx="2514599" cy="3269006"/>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grpSp>
      <p:sp>
        <p:nvSpPr>
          <p:cNvPr id="2" name="Title 1"/>
          <p:cNvSpPr>
            <a:spLocks noGrp="1"/>
          </p:cNvSpPr>
          <p:nvPr>
            <p:ph type="ctrTitle"/>
          </p:nvPr>
        </p:nvSpPr>
        <p:spPr>
          <a:xfrm>
            <a:off x="685800" y="1200150"/>
            <a:ext cx="7772400" cy="1335081"/>
          </a:xfrm>
        </p:spPr>
        <p:txBody>
          <a:bodyPr anchor="b">
            <a:normAutofit/>
          </a:bodyPr>
          <a:lstStyle>
            <a:lvl1pPr>
              <a:defRPr sz="33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A1CEE3-9099-402C-BAD5-00DF8E0EB125}"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3988110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1CEE3-9099-402C-BAD5-00DF8E0EB125}"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32-681D-4376-9450-4AA7702F60AC}"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8198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eeform 14"/>
          <p:cNvSpPr>
            <a:spLocks/>
          </p:cNvSpPr>
          <p:nvPr/>
        </p:nvSpPr>
        <p:spPr bwMode="hidden">
          <a:xfrm>
            <a:off x="6047439" y="3152694"/>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12" name="Freeform 26"/>
          <p:cNvSpPr>
            <a:spLocks/>
          </p:cNvSpPr>
          <p:nvPr/>
        </p:nvSpPr>
        <p:spPr bwMode="hidden">
          <a:xfrm>
            <a:off x="5609489" y="3055631"/>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050"/>
          </a:p>
        </p:txBody>
      </p:sp>
      <p:sp useBgFill="1">
        <p:nvSpPr>
          <p:cNvPr id="13" name="Freeform 10"/>
          <p:cNvSpPr>
            <a:spLocks/>
          </p:cNvSpPr>
          <p:nvPr/>
        </p:nvSpPr>
        <p:spPr bwMode="hidden">
          <a:xfrm>
            <a:off x="211665" y="3043916"/>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title"/>
          </p:nvPr>
        </p:nvSpPr>
        <p:spPr>
          <a:xfrm>
            <a:off x="690032" y="1847670"/>
            <a:ext cx="7772400" cy="1143000"/>
          </a:xfrm>
        </p:spPr>
        <p:txBody>
          <a:bodyPr anchor="t">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078086"/>
            <a:ext cx="6417734" cy="704851"/>
          </a:xfrm>
        </p:spPr>
        <p:txBody>
          <a:bodyPr anchor="b">
            <a:normAutofit/>
          </a:bodyPr>
          <a:lstStyle>
            <a:lvl1pPr marL="0" indent="0" algn="ctr">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1CEE3-9099-402C-BAD5-00DF8E0EB125}"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4159227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2A1CEE3-9099-402C-BAD5-00DF8E0EB125}"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FC32-681D-4376-9450-4AA7702F60AC}" type="slidenum">
              <a:rPr lang="en-US" smtClean="0"/>
              <a:t>‹#›</a:t>
            </a:fld>
            <a:endParaRPr lang="en-US"/>
          </a:p>
        </p:txBody>
      </p:sp>
      <p:sp>
        <p:nvSpPr>
          <p:cNvPr id="9" name="Content Placeholder 8"/>
          <p:cNvSpPr>
            <a:spLocks noGrp="1"/>
          </p:cNvSpPr>
          <p:nvPr>
            <p:ph sz="quarter" idx="13"/>
          </p:nvPr>
        </p:nvSpPr>
        <p:spPr>
          <a:xfrm>
            <a:off x="676655" y="2009394"/>
            <a:ext cx="3822192" cy="258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009394"/>
            <a:ext cx="3822192" cy="258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534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1800" b="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7333" y="2571751"/>
            <a:ext cx="3820055" cy="2022872"/>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1800" b="0"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2571751"/>
            <a:ext cx="3822192" cy="2022872"/>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A1CEE3-9099-402C-BAD5-00DF8E0EB125}"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42504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1CEE3-9099-402C-BAD5-00DF8E0EB125}"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31360897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Group 5"/>
          <p:cNvGrpSpPr>
            <a:grpSpLocks noChangeAspect="1"/>
          </p:cNvGrpSpPr>
          <p:nvPr/>
        </p:nvGrpSpPr>
        <p:grpSpPr bwMode="hidden">
          <a:xfrm>
            <a:off x="211665" y="535643"/>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grpSp>
      <p:sp>
        <p:nvSpPr>
          <p:cNvPr id="2" name="Date Placeholder 1"/>
          <p:cNvSpPr>
            <a:spLocks noGrp="1"/>
          </p:cNvSpPr>
          <p:nvPr>
            <p:ph type="dt" sz="half" idx="10"/>
          </p:nvPr>
        </p:nvSpPr>
        <p:spPr/>
        <p:txBody>
          <a:bodyPr/>
          <a:lstStyle/>
          <a:p>
            <a:fld id="{22A1CEE3-9099-402C-BAD5-00DF8E0EB125}"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8130524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Date Placeholder 4"/>
          <p:cNvSpPr>
            <a:spLocks noGrp="1"/>
          </p:cNvSpPr>
          <p:nvPr>
            <p:ph type="dt" sz="half" idx="10"/>
          </p:nvPr>
        </p:nvSpPr>
        <p:spPr/>
        <p:txBody>
          <a:bodyPr/>
          <a:lstStyle/>
          <a:p>
            <a:fld id="{22A1CEE3-9099-402C-BAD5-00DF8E0EB125}"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FC32-681D-4376-9450-4AA7702F60AC}" type="slidenum">
              <a:rPr lang="en-US" smtClean="0"/>
              <a:t>‹#›</a:t>
            </a:fld>
            <a:endParaRPr lang="en-US"/>
          </a:p>
        </p:txBody>
      </p:sp>
      <p:sp>
        <p:nvSpPr>
          <p:cNvPr id="4" name="Text Placeholder 3"/>
          <p:cNvSpPr>
            <a:spLocks noGrp="1"/>
          </p:cNvSpPr>
          <p:nvPr>
            <p:ph type="body" sz="half" idx="2"/>
          </p:nvPr>
        </p:nvSpPr>
        <p:spPr>
          <a:xfrm>
            <a:off x="914400" y="2686050"/>
            <a:ext cx="3352800" cy="1428751"/>
          </a:xfrm>
        </p:spPr>
        <p:txBody>
          <a:bodyPr anchor="t">
            <a:normAutofit/>
          </a:bodyPr>
          <a:lstStyle>
            <a:lvl1pPr marL="0" indent="0">
              <a:spcBef>
                <a:spcPts val="0"/>
              </a:spcBef>
              <a:spcAft>
                <a:spcPts val="450"/>
              </a:spcAft>
              <a:buNone/>
              <a:defRPr sz="13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grpSp>
      <p:sp>
        <p:nvSpPr>
          <p:cNvPr id="22" name="Title 21"/>
          <p:cNvSpPr>
            <a:spLocks noGrp="1"/>
          </p:cNvSpPr>
          <p:nvPr>
            <p:ph type="title"/>
          </p:nvPr>
        </p:nvSpPr>
        <p:spPr>
          <a:xfrm>
            <a:off x="914400" y="1714500"/>
            <a:ext cx="3352800" cy="939546"/>
          </a:xfrm>
        </p:spPr>
        <p:txBody>
          <a:bodyPr anchor="b">
            <a:noAutofit/>
          </a:bodyPr>
          <a:lstStyle>
            <a:lvl1pPr algn="l">
              <a:defRPr sz="24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1650">
                <a:solidFill>
                  <a:schemeClr val="tx2"/>
                </a:solidFill>
              </a:defRPr>
            </a:lvl1pPr>
            <a:lvl2pPr>
              <a:buClr>
                <a:schemeClr val="bg1"/>
              </a:buClr>
              <a:defRPr sz="1500">
                <a:solidFill>
                  <a:schemeClr val="tx2"/>
                </a:solidFill>
              </a:defRPr>
            </a:lvl2pPr>
            <a:lvl3pPr>
              <a:buClr>
                <a:schemeClr val="bg1"/>
              </a:buClr>
              <a:defRPr sz="135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84060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grpSp>
      <p:sp>
        <p:nvSpPr>
          <p:cNvPr id="2" name="Title 1"/>
          <p:cNvSpPr>
            <a:spLocks noGrp="1"/>
          </p:cNvSpPr>
          <p:nvPr>
            <p:ph type="title"/>
          </p:nvPr>
        </p:nvSpPr>
        <p:spPr>
          <a:xfrm>
            <a:off x="4874156" y="254000"/>
            <a:ext cx="3812645" cy="1822451"/>
          </a:xfrm>
        </p:spPr>
        <p:txBody>
          <a:bodyPr anchor="b">
            <a:normAutofit/>
          </a:bodyPr>
          <a:lstStyle>
            <a:lvl1pPr algn="l">
              <a:defRPr sz="21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4" y="2089150"/>
            <a:ext cx="3818467" cy="18161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2A1CEE3-9099-402C-BAD5-00DF8E0EB125}"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FC32-681D-4376-9450-4AA7702F60AC}" type="slidenum">
              <a:rPr lang="en-US" smtClean="0"/>
              <a:t>‹#›</a:t>
            </a:fld>
            <a:endParaRPr lang="en-US"/>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21764007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1CEE3-9099-402C-BAD5-00DF8E0EB125}"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32-681D-4376-9450-4AA7702F60AC}" type="slidenum">
              <a:rPr lang="en-US" smtClean="0"/>
              <a:t>‹#›</a:t>
            </a:fld>
            <a:endParaRPr lang="en-US"/>
          </a:p>
        </p:txBody>
      </p:sp>
    </p:spTree>
    <p:extLst>
      <p:ext uri="{BB962C8B-B14F-4D97-AF65-F5344CB8AC3E}">
        <p14:creationId xmlns:p14="http://schemas.microsoft.com/office/powerpoint/2010/main" val="304101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eed Help?/Thank you!">
  <p:cSld name="*Need Help?/Thank you!">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93029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2"/>
              </a:buClr>
              <a:buSzPts val="1400"/>
              <a:buFont typeface="Oswald"/>
              <a:buNone/>
              <a:defRPr sz="3000" b="1" i="0" u="none" strike="noStrike" cap="none">
                <a:solidFill>
                  <a:schemeClr val="accent2"/>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9" name="Shape 39"/>
          <p:cNvSpPr txBox="1">
            <a:spLocks noGrp="1"/>
          </p:cNvSpPr>
          <p:nvPr>
            <p:ph type="body" idx="1"/>
          </p:nvPr>
        </p:nvSpPr>
        <p:spPr>
          <a:xfrm>
            <a:off x="457200" y="1573162"/>
            <a:ext cx="8247063" cy="1343742"/>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40" name="Shape 40"/>
          <p:cNvSpPr/>
          <p:nvPr/>
        </p:nvSpPr>
        <p:spPr>
          <a:xfrm>
            <a:off x="0" y="4251778"/>
            <a:ext cx="9144001"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pic>
        <p:nvPicPr>
          <p:cNvPr id="41" name="Shape 41" descr="Gybotown_v2a_greyB.png"/>
          <p:cNvPicPr preferRelativeResize="0"/>
          <p:nvPr/>
        </p:nvPicPr>
        <p:blipFill rotWithShape="1">
          <a:blip r:embed="rId2">
            <a:alphaModFix/>
          </a:blip>
          <a:srcRect l="2723" r="2723"/>
          <a:stretch/>
        </p:blipFill>
        <p:spPr>
          <a:xfrm>
            <a:off x="0" y="3104269"/>
            <a:ext cx="9144000" cy="116761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Date Placeholder 3"/>
          <p:cNvSpPr>
            <a:spLocks noGrp="1"/>
          </p:cNvSpPr>
          <p:nvPr>
            <p:ph type="dt" sz="half" idx="10"/>
          </p:nvPr>
        </p:nvSpPr>
        <p:spPr/>
        <p:txBody>
          <a:bodyPr/>
          <a:lstStyle/>
          <a:p>
            <a:fld id="{22A1CEE3-9099-402C-BAD5-00DF8E0EB125}"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32-681D-4376-9450-4AA7702F60AC}" type="slidenum">
              <a:rPr lang="en-US" smtClean="0"/>
              <a:t>‹#›</a:t>
            </a:fld>
            <a:endParaRPr lang="en-US"/>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085850"/>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461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 Yellow">
  <p:cSld name="*Section Header - Yellow">
    <p:spTree>
      <p:nvGrpSpPr>
        <p:cNvPr id="1" name="Shape 42"/>
        <p:cNvGrpSpPr/>
        <p:nvPr/>
      </p:nvGrpSpPr>
      <p:grpSpPr>
        <a:xfrm>
          <a:off x="0" y="0"/>
          <a:ext cx="0" cy="0"/>
          <a:chOff x="0" y="0"/>
          <a:chExt cx="0" cy="0"/>
        </a:xfrm>
      </p:grpSpPr>
      <p:sp>
        <p:nvSpPr>
          <p:cNvPr id="43" name="Shape 43"/>
          <p:cNvSpPr/>
          <p:nvPr/>
        </p:nvSpPr>
        <p:spPr>
          <a:xfrm>
            <a:off x="0" y="0"/>
            <a:ext cx="9144000" cy="44622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595959"/>
              </a:solidFill>
              <a:latin typeface="Open Sans"/>
              <a:ea typeface="Open Sans"/>
              <a:cs typeface="Open Sans"/>
              <a:sym typeface="Open Sans"/>
            </a:endParaRPr>
          </a:p>
        </p:txBody>
      </p:sp>
      <p:sp>
        <p:nvSpPr>
          <p:cNvPr id="44" name="Shape 44"/>
          <p:cNvSpPr txBox="1">
            <a:spLocks noGrp="1"/>
          </p:cNvSpPr>
          <p:nvPr>
            <p:ph type="title"/>
          </p:nvPr>
        </p:nvSpPr>
        <p:spPr>
          <a:xfrm>
            <a:off x="565356" y="1518733"/>
            <a:ext cx="7906773" cy="111956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Oswald"/>
              <a:buNone/>
              <a:defRPr sz="3000" b="1" i="0" u="none" strike="noStrike" cap="none">
                <a:solidFill>
                  <a:schemeClr val="lt1"/>
                </a:solidFill>
                <a:latin typeface="Oswald"/>
                <a:ea typeface="Oswald"/>
                <a:cs typeface="Oswald"/>
                <a:sym typeface="Oswal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45" name="Shape 45" descr="Gybotown_v2a_greyB.png"/>
          <p:cNvPicPr preferRelativeResize="0"/>
          <p:nvPr/>
        </p:nvPicPr>
        <p:blipFill rotWithShape="1">
          <a:blip r:embed="rId2">
            <a:alphaModFix/>
          </a:blip>
          <a:srcRect l="2741" r="2730"/>
          <a:stretch/>
        </p:blipFill>
        <p:spPr>
          <a:xfrm>
            <a:off x="0" y="3323401"/>
            <a:ext cx="9144000" cy="116800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4.png"/><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4.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191509"/>
            <a:ext cx="8229600" cy="6160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2FD0"/>
              </a:buClr>
              <a:buSzPts val="1400"/>
              <a:buFont typeface="Arial"/>
              <a:buNone/>
              <a:defRPr sz="2600" b="1" i="0" u="none" strike="noStrike" cap="none">
                <a:solidFill>
                  <a:srgbClr val="002FD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 name="Shape 11"/>
          <p:cNvSpPr txBox="1">
            <a:spLocks noGrp="1"/>
          </p:cNvSpPr>
          <p:nvPr>
            <p:ph type="body" idx="1"/>
          </p:nvPr>
        </p:nvSpPr>
        <p:spPr>
          <a:xfrm>
            <a:off x="457200" y="909483"/>
            <a:ext cx="8229600" cy="3711729"/>
          </a:xfrm>
          <a:prstGeom prst="rect">
            <a:avLst/>
          </a:prstGeom>
          <a:noFill/>
          <a:ln>
            <a:noFill/>
          </a:ln>
        </p:spPr>
        <p:txBody>
          <a:bodyPr spcFirstLastPara="1" wrap="square" lIns="91425" tIns="91425" rIns="91425" bIns="91425" anchor="t" anchorCtr="0"/>
          <a:lstStyle>
            <a:lvl1pPr marL="457200" marR="0" lvl="0" indent="-342900" algn="l" rtl="0">
              <a:lnSpc>
                <a:spcPct val="133333"/>
              </a:lnSpc>
              <a:spcBef>
                <a:spcPts val="0"/>
              </a:spcBef>
              <a:spcAft>
                <a:spcPts val="0"/>
              </a:spcAft>
              <a:buClr>
                <a:srgbClr val="656565"/>
              </a:buClr>
              <a:buSzPts val="1800"/>
              <a:buFont typeface="Arial"/>
              <a:buChar char="•"/>
              <a:defRPr sz="1800" b="0" i="0" u="none" strike="noStrike" cap="none">
                <a:solidFill>
                  <a:srgbClr val="656565"/>
                </a:solidFill>
                <a:latin typeface="Roboto"/>
                <a:ea typeface="Roboto"/>
                <a:cs typeface="Roboto"/>
                <a:sym typeface="Roboto"/>
              </a:defRPr>
            </a:lvl1pPr>
            <a:lvl2pPr marL="914400" marR="0" lvl="1" indent="-330200" algn="l" rtl="0">
              <a:lnSpc>
                <a:spcPct val="125000"/>
              </a:lnSpc>
              <a:spcBef>
                <a:spcPts val="900"/>
              </a:spcBef>
              <a:spcAft>
                <a:spcPts val="0"/>
              </a:spcAft>
              <a:buClr>
                <a:srgbClr val="656565"/>
              </a:buClr>
              <a:buSzPts val="1600"/>
              <a:buFont typeface="Merriweather Sans"/>
              <a:buChar char="–"/>
              <a:defRPr sz="1600" b="0" i="0" u="none" strike="noStrike" cap="none">
                <a:solidFill>
                  <a:srgbClr val="656565"/>
                </a:solidFill>
                <a:latin typeface="Roboto"/>
                <a:ea typeface="Roboto"/>
                <a:cs typeface="Roboto"/>
                <a:sym typeface="Roboto"/>
              </a:defRPr>
            </a:lvl2pPr>
            <a:lvl3pPr marL="1371600" marR="0" lvl="2" indent="-290830" algn="l" rtl="0">
              <a:lnSpc>
                <a:spcPct val="128571"/>
              </a:lnSpc>
              <a:spcBef>
                <a:spcPts val="900"/>
              </a:spcBef>
              <a:spcAft>
                <a:spcPts val="0"/>
              </a:spcAft>
              <a:buClr>
                <a:srgbClr val="656565"/>
              </a:buClr>
              <a:buSzPts val="980"/>
              <a:buFont typeface="Merriweather Sans"/>
              <a:buChar char="°"/>
              <a:defRPr sz="1400" b="0" i="0" u="none" strike="noStrike" cap="none">
                <a:solidFill>
                  <a:srgbClr val="656565"/>
                </a:solidFill>
                <a:latin typeface="Roboto"/>
                <a:ea typeface="Roboto"/>
                <a:cs typeface="Roboto"/>
                <a:sym typeface="Roboto"/>
              </a:defRPr>
            </a:lvl3pPr>
            <a:lvl4pPr marL="1828800" marR="0" lvl="3" indent="-304800" algn="l" rtl="0">
              <a:lnSpc>
                <a:spcPct val="133333"/>
              </a:lnSpc>
              <a:spcBef>
                <a:spcPts val="900"/>
              </a:spcBef>
              <a:spcAft>
                <a:spcPts val="0"/>
              </a:spcAft>
              <a:buClr>
                <a:srgbClr val="656565"/>
              </a:buClr>
              <a:buSzPts val="1200"/>
              <a:buFont typeface="Noto Sans Symbols"/>
              <a:buChar char="▪"/>
              <a:defRPr sz="1200" b="0" i="0" u="none" strike="noStrike" cap="none">
                <a:solidFill>
                  <a:srgbClr val="656565"/>
                </a:solidFill>
                <a:latin typeface="Roboto"/>
                <a:ea typeface="Roboto"/>
                <a:cs typeface="Roboto"/>
                <a:sym typeface="Roboto"/>
              </a:defRPr>
            </a:lvl4pPr>
            <a:lvl5pPr marL="2286000" marR="0" lvl="4" indent="-273050" algn="l" rtl="0">
              <a:lnSpc>
                <a:spcPct val="140000"/>
              </a:lnSpc>
              <a:spcBef>
                <a:spcPts val="900"/>
              </a:spcBef>
              <a:spcAft>
                <a:spcPts val="0"/>
              </a:spcAft>
              <a:buClr>
                <a:srgbClr val="656565"/>
              </a:buClr>
              <a:buSzPts val="700"/>
              <a:buFont typeface="Arial"/>
              <a:buChar char="✪"/>
              <a:defRPr sz="1000" b="0" i="0" u="none" strike="noStrike" cap="none">
                <a:solidFill>
                  <a:srgbClr val="656565"/>
                </a:solidFill>
                <a:latin typeface="Roboto"/>
                <a:ea typeface="Roboto"/>
                <a:cs typeface="Roboto"/>
                <a:sym typeface="Roboto"/>
              </a:defRPr>
            </a:lvl5pPr>
            <a:lvl6pPr marL="2743200" marR="0" lvl="5" indent="-304800" algn="l" rtl="0">
              <a:lnSpc>
                <a:spcPct val="100000"/>
              </a:lnSpc>
              <a:spcBef>
                <a:spcPts val="900"/>
              </a:spcBef>
              <a:spcAft>
                <a:spcPts val="0"/>
              </a:spcAft>
              <a:buClr>
                <a:schemeClr val="accent1"/>
              </a:buClr>
              <a:buSzPts val="1200"/>
              <a:buFont typeface="Arial"/>
              <a:buChar char="•"/>
              <a:defRPr sz="1200" b="0" i="0" u="none" strike="noStrike" cap="none">
                <a:solidFill>
                  <a:schemeClr val="accent1"/>
                </a:solidFill>
                <a:latin typeface="Roboto"/>
                <a:ea typeface="Roboto"/>
                <a:cs typeface="Roboto"/>
                <a:sym typeface="Robot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1" name="Shape 1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32" name="Shape 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spcBef>
                <a:spcPts val="0"/>
              </a:spcBef>
              <a:buNone/>
              <a:defRPr sz="1000">
                <a:solidFill>
                  <a:schemeClr val="dk2"/>
                </a:solidFill>
              </a:defRPr>
            </a:lvl1pPr>
            <a:lvl2pPr lvl="1" algn="r" rtl="0">
              <a:spcBef>
                <a:spcPts val="0"/>
              </a:spcBef>
              <a:buNone/>
              <a:defRPr sz="1000">
                <a:solidFill>
                  <a:schemeClr val="dk2"/>
                </a:solidFill>
              </a:defRPr>
            </a:lvl2pPr>
            <a:lvl3pPr lvl="2" algn="r" rtl="0">
              <a:spcBef>
                <a:spcPts val="0"/>
              </a:spcBef>
              <a:buNone/>
              <a:defRPr sz="1000">
                <a:solidFill>
                  <a:schemeClr val="dk2"/>
                </a:solidFill>
              </a:defRPr>
            </a:lvl3pPr>
            <a:lvl4pPr lvl="3" algn="r" rtl="0">
              <a:spcBef>
                <a:spcPts val="0"/>
              </a:spcBef>
              <a:buNone/>
              <a:defRPr sz="1000">
                <a:solidFill>
                  <a:schemeClr val="dk2"/>
                </a:solidFill>
              </a:defRPr>
            </a:lvl4pPr>
            <a:lvl5pPr lvl="4" algn="r" rtl="0">
              <a:spcBef>
                <a:spcPts val="0"/>
              </a:spcBef>
              <a:buNone/>
              <a:defRPr sz="1000">
                <a:solidFill>
                  <a:schemeClr val="dk2"/>
                </a:solidFill>
              </a:defRPr>
            </a:lvl5pPr>
            <a:lvl6pPr lvl="5" algn="r" rtl="0">
              <a:spcBef>
                <a:spcPts val="0"/>
              </a:spcBef>
              <a:buNone/>
              <a:defRPr sz="1000">
                <a:solidFill>
                  <a:schemeClr val="dk2"/>
                </a:solidFill>
              </a:defRPr>
            </a:lvl6pPr>
            <a:lvl7pPr lvl="6" algn="r" rtl="0">
              <a:spcBef>
                <a:spcPts val="0"/>
              </a:spcBef>
              <a:buNone/>
              <a:defRPr sz="1000">
                <a:solidFill>
                  <a:schemeClr val="dk2"/>
                </a:solidFill>
              </a:defRPr>
            </a:lvl7pPr>
            <a:lvl8pPr lvl="7" algn="r" rtl="0">
              <a:spcBef>
                <a:spcPts val="0"/>
              </a:spcBef>
              <a:buNone/>
              <a:defRPr sz="1000">
                <a:solidFill>
                  <a:schemeClr val="dk2"/>
                </a:solidFill>
              </a:defRPr>
            </a:lvl8pPr>
            <a:lvl9pPr lvl="8" algn="r" rtl="0">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US"/>
              <a:t>‹#›</a:t>
            </a:fld>
            <a:endParaRPr/>
          </a:p>
        </p:txBody>
      </p:sp>
      <p:pic>
        <p:nvPicPr>
          <p:cNvPr id="133" name="Shape 133" descr="Google_TM_Black-01.png"/>
          <p:cNvPicPr preferRelativeResize="0"/>
          <p:nvPr/>
        </p:nvPicPr>
        <p:blipFill>
          <a:blip r:embed="rId10">
            <a:alphaModFix amt="50000"/>
          </a:blip>
          <a:stretch>
            <a:fillRect/>
          </a:stretch>
        </p:blipFill>
        <p:spPr>
          <a:xfrm>
            <a:off x="305200" y="4691075"/>
            <a:ext cx="578750" cy="201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5" name="Shape 1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76" name="Shape 1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spcBef>
                <a:spcPts val="0"/>
              </a:spcBef>
              <a:buNone/>
              <a:defRPr sz="1000">
                <a:solidFill>
                  <a:schemeClr val="dk2"/>
                </a:solidFill>
              </a:defRPr>
            </a:lvl1pPr>
            <a:lvl2pPr lvl="1" algn="r" rtl="0">
              <a:spcBef>
                <a:spcPts val="0"/>
              </a:spcBef>
              <a:buNone/>
              <a:defRPr sz="1000">
                <a:solidFill>
                  <a:schemeClr val="dk2"/>
                </a:solidFill>
              </a:defRPr>
            </a:lvl2pPr>
            <a:lvl3pPr lvl="2" algn="r" rtl="0">
              <a:spcBef>
                <a:spcPts val="0"/>
              </a:spcBef>
              <a:buNone/>
              <a:defRPr sz="1000">
                <a:solidFill>
                  <a:schemeClr val="dk2"/>
                </a:solidFill>
              </a:defRPr>
            </a:lvl3pPr>
            <a:lvl4pPr lvl="3" algn="r" rtl="0">
              <a:spcBef>
                <a:spcPts val="0"/>
              </a:spcBef>
              <a:buNone/>
              <a:defRPr sz="1000">
                <a:solidFill>
                  <a:schemeClr val="dk2"/>
                </a:solidFill>
              </a:defRPr>
            </a:lvl4pPr>
            <a:lvl5pPr lvl="4" algn="r" rtl="0">
              <a:spcBef>
                <a:spcPts val="0"/>
              </a:spcBef>
              <a:buNone/>
              <a:defRPr sz="1000">
                <a:solidFill>
                  <a:schemeClr val="dk2"/>
                </a:solidFill>
              </a:defRPr>
            </a:lvl5pPr>
            <a:lvl6pPr lvl="5" algn="r" rtl="0">
              <a:spcBef>
                <a:spcPts val="0"/>
              </a:spcBef>
              <a:buNone/>
              <a:defRPr sz="1000">
                <a:solidFill>
                  <a:schemeClr val="dk2"/>
                </a:solidFill>
              </a:defRPr>
            </a:lvl6pPr>
            <a:lvl7pPr lvl="6" algn="r" rtl="0">
              <a:spcBef>
                <a:spcPts val="0"/>
              </a:spcBef>
              <a:buNone/>
              <a:defRPr sz="1000">
                <a:solidFill>
                  <a:schemeClr val="dk2"/>
                </a:solidFill>
              </a:defRPr>
            </a:lvl7pPr>
            <a:lvl8pPr lvl="7" algn="r" rtl="0">
              <a:spcBef>
                <a:spcPts val="0"/>
              </a:spcBef>
              <a:buNone/>
              <a:defRPr sz="1000">
                <a:solidFill>
                  <a:schemeClr val="dk2"/>
                </a:solidFill>
              </a:defRPr>
            </a:lvl8pPr>
            <a:lvl9pPr lvl="8" algn="r" rtl="0">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US"/>
              <a:t>‹#›</a:t>
            </a:fld>
            <a:endParaRPr/>
          </a:p>
        </p:txBody>
      </p:sp>
      <p:pic>
        <p:nvPicPr>
          <p:cNvPr id="177" name="Shape 177" descr="Google_TM_Black-01.png"/>
          <p:cNvPicPr preferRelativeResize="0"/>
          <p:nvPr/>
        </p:nvPicPr>
        <p:blipFill>
          <a:blip r:embed="rId19">
            <a:alphaModFix amt="50000"/>
          </a:blip>
          <a:stretch>
            <a:fillRect/>
          </a:stretch>
        </p:blipFill>
        <p:spPr>
          <a:xfrm>
            <a:off x="305200" y="4691075"/>
            <a:ext cx="578750" cy="201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732" r:id="rId17"/>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48" name="Shape 2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249" name="Shape 2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spcBef>
                <a:spcPts val="0"/>
              </a:spcBef>
              <a:buNone/>
              <a:defRPr sz="1000">
                <a:solidFill>
                  <a:schemeClr val="dk2"/>
                </a:solidFill>
              </a:defRPr>
            </a:lvl1pPr>
            <a:lvl2pPr lvl="1" algn="r" rtl="0">
              <a:spcBef>
                <a:spcPts val="0"/>
              </a:spcBef>
              <a:buNone/>
              <a:defRPr sz="1000">
                <a:solidFill>
                  <a:schemeClr val="dk2"/>
                </a:solidFill>
              </a:defRPr>
            </a:lvl2pPr>
            <a:lvl3pPr lvl="2" algn="r" rtl="0">
              <a:spcBef>
                <a:spcPts val="0"/>
              </a:spcBef>
              <a:buNone/>
              <a:defRPr sz="1000">
                <a:solidFill>
                  <a:schemeClr val="dk2"/>
                </a:solidFill>
              </a:defRPr>
            </a:lvl3pPr>
            <a:lvl4pPr lvl="3" algn="r" rtl="0">
              <a:spcBef>
                <a:spcPts val="0"/>
              </a:spcBef>
              <a:buNone/>
              <a:defRPr sz="1000">
                <a:solidFill>
                  <a:schemeClr val="dk2"/>
                </a:solidFill>
              </a:defRPr>
            </a:lvl4pPr>
            <a:lvl5pPr lvl="4" algn="r" rtl="0">
              <a:spcBef>
                <a:spcPts val="0"/>
              </a:spcBef>
              <a:buNone/>
              <a:defRPr sz="1000">
                <a:solidFill>
                  <a:schemeClr val="dk2"/>
                </a:solidFill>
              </a:defRPr>
            </a:lvl5pPr>
            <a:lvl6pPr lvl="5" algn="r" rtl="0">
              <a:spcBef>
                <a:spcPts val="0"/>
              </a:spcBef>
              <a:buNone/>
              <a:defRPr sz="1000">
                <a:solidFill>
                  <a:schemeClr val="dk2"/>
                </a:solidFill>
              </a:defRPr>
            </a:lvl6pPr>
            <a:lvl7pPr lvl="6" algn="r" rtl="0">
              <a:spcBef>
                <a:spcPts val="0"/>
              </a:spcBef>
              <a:buNone/>
              <a:defRPr sz="1000">
                <a:solidFill>
                  <a:schemeClr val="dk2"/>
                </a:solidFill>
              </a:defRPr>
            </a:lvl7pPr>
            <a:lvl8pPr lvl="7" algn="r" rtl="0">
              <a:spcBef>
                <a:spcPts val="0"/>
              </a:spcBef>
              <a:buNone/>
              <a:defRPr sz="1000">
                <a:solidFill>
                  <a:schemeClr val="dk2"/>
                </a:solidFill>
              </a:defRPr>
            </a:lvl8pPr>
            <a:lvl9pPr lvl="8" algn="r" rtl="0">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US"/>
              <a:t>‹#›</a:t>
            </a:fld>
            <a:endParaRPr/>
          </a:p>
        </p:txBody>
      </p:sp>
      <p:pic>
        <p:nvPicPr>
          <p:cNvPr id="250" name="Shape 250" descr="Google_TM_Black-01.png"/>
          <p:cNvPicPr preferRelativeResize="0"/>
          <p:nvPr/>
        </p:nvPicPr>
        <p:blipFill>
          <a:blip r:embed="rId20">
            <a:alphaModFix amt="50000"/>
          </a:blip>
          <a:stretch>
            <a:fillRect/>
          </a:stretch>
        </p:blipFill>
        <p:spPr>
          <a:xfrm>
            <a:off x="305200" y="4691075"/>
            <a:ext cx="578750" cy="201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5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50"/>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750">
                <a:solidFill>
                  <a:schemeClr val="tx2"/>
                </a:solidFill>
              </a:defRPr>
            </a:lvl1pPr>
          </a:lstStyle>
          <a:p>
            <a:fld id="{22A1CEE3-9099-402C-BAD5-00DF8E0EB125}" type="datetimeFigureOut">
              <a:rPr lang="en-US" smtClean="0"/>
              <a:t>2/8/2018</a:t>
            </a:fld>
            <a:endParaRPr lang="en-US"/>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750">
                <a:solidFill>
                  <a:schemeClr val="tx2"/>
                </a:solidFill>
              </a:defRPr>
            </a:lvl1pPr>
          </a:lstStyle>
          <a:p>
            <a:endParaRPr lang="en-US"/>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750">
                <a:solidFill>
                  <a:schemeClr val="tx2"/>
                </a:solidFill>
              </a:defRPr>
            </a:lvl1pPr>
          </a:lstStyle>
          <a:p>
            <a:fld id="{2FC0FC32-681D-4376-9450-4AA7702F60AC}" type="slidenum">
              <a:rPr lang="en-US" smtClean="0"/>
              <a:t>‹#›</a:t>
            </a:fld>
            <a:endParaRPr lang="en-US"/>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04552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85800" rtl="0" eaLnBrk="1" latinLnBrk="0" hangingPunct="1">
        <a:spcBef>
          <a:spcPct val="0"/>
        </a:spcBef>
        <a:buNone/>
        <a:defRPr sz="33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5.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hyperlink" Target="http://google.com/accounts"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51.png"/><Relationship Id="rId5" Type="http://schemas.openxmlformats.org/officeDocument/2006/relationships/image" Target="../media/image43.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54.jpg"/><Relationship Id="rId5" Type="http://schemas.openxmlformats.org/officeDocument/2006/relationships/image" Target="../media/image43.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69.png"/><Relationship Id="rId5" Type="http://schemas.openxmlformats.org/officeDocument/2006/relationships/image" Target="../media/image1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71.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hyperlink" Target="http://gybo.com/business" TargetMode="External"/><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hyperlink" Target="http://gybo.com/verifymybusines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4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5.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HxtDxgbfmmR7PKTCkxu48HKHn8pn6Cmn/view" TargetMode="External"/><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hyperlink" Target="http://google.com/accounts"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906" y="374904"/>
            <a:ext cx="6600188" cy="939546"/>
          </a:xfrm>
        </p:spPr>
        <p:txBody>
          <a:bodyPr>
            <a:normAutofit fontScale="90000"/>
          </a:bodyPr>
          <a:lstStyle/>
          <a:p>
            <a:r>
              <a:rPr lang="en-US" sz="3675" b="1" dirty="0"/>
              <a:t>Small Business Brown Bag Series</a:t>
            </a:r>
            <a:r>
              <a:rPr lang="en-US" sz="4050" dirty="0"/>
              <a:t/>
            </a:r>
            <a:br>
              <a:rPr lang="en-US" sz="4050" dirty="0"/>
            </a:br>
            <a:endParaRPr lang="en-US" sz="4050" dirty="0"/>
          </a:p>
        </p:txBody>
      </p:sp>
      <p:sp>
        <p:nvSpPr>
          <p:cNvPr id="4" name="Rectangle 3"/>
          <p:cNvSpPr/>
          <p:nvPr/>
        </p:nvSpPr>
        <p:spPr>
          <a:xfrm>
            <a:off x="1428750" y="628650"/>
            <a:ext cx="6286501" cy="715581"/>
          </a:xfrm>
          <a:prstGeom prst="rect">
            <a:avLst/>
          </a:prstGeom>
        </p:spPr>
        <p:txBody>
          <a:bodyPr wrap="square">
            <a:spAutoFit/>
          </a:bodyPr>
          <a:lstStyle/>
          <a:p>
            <a:pPr algn="ctr" defTabSz="685800">
              <a:buClrTx/>
            </a:pPr>
            <a:r>
              <a:rPr lang="en-US" sz="4050" b="1" kern="1200" dirty="0">
                <a:solidFill>
                  <a:prstClr val="white"/>
                </a:solidFill>
                <a:latin typeface="Candara"/>
                <a:ea typeface="+mn-ea"/>
                <a:cs typeface="+mn-cs"/>
              </a:rPr>
              <a:t>2018</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650" t="14311" r="17307" b="7011"/>
          <a:stretch/>
        </p:blipFill>
        <p:spPr>
          <a:xfrm>
            <a:off x="1398450" y="1440313"/>
            <a:ext cx="2100583" cy="11763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4056217"/>
            <a:ext cx="1445895" cy="736560"/>
          </a:xfrm>
          <a:prstGeom prst="rect">
            <a:avLst/>
          </a:prstGeom>
        </p:spPr>
      </p:pic>
      <p:grpSp>
        <p:nvGrpSpPr>
          <p:cNvPr id="3" name="Group 2"/>
          <p:cNvGrpSpPr/>
          <p:nvPr/>
        </p:nvGrpSpPr>
        <p:grpSpPr>
          <a:xfrm>
            <a:off x="1590132" y="1755470"/>
            <a:ext cx="6170693" cy="3091539"/>
            <a:chOff x="835617" y="3233107"/>
            <a:chExt cx="7337869" cy="2883442"/>
          </a:xfrm>
        </p:grpSpPr>
        <p:pic>
          <p:nvPicPr>
            <p:cNvPr id="7" name="Picture 2" descr="O:\Small Business Development Center\SC Library Brown Bag\SC Library 2012 Presentations\scpl logo_largeformat spot copy.jpg"/>
            <p:cNvPicPr>
              <a:picLocks noChangeAspect="1" noChangeArrowheads="1"/>
            </p:cNvPicPr>
            <p:nvPr/>
          </p:nvPicPr>
          <p:blipFill rotWithShape="1">
            <a:blip r:embed="rId4">
              <a:extLst>
                <a:ext uri="{28A0092B-C50C-407E-A947-70E740481C1C}">
                  <a14:useLocalDpi xmlns:a14="http://schemas.microsoft.com/office/drawing/2010/main" val="0"/>
                </a:ext>
              </a:extLst>
            </a:blip>
            <a:srcRect l="3994" t="20184" r="4144" b="14030"/>
            <a:stretch/>
          </p:blipFill>
          <p:spPr bwMode="auto">
            <a:xfrm>
              <a:off x="3628647" y="3233107"/>
              <a:ext cx="1563076" cy="1119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CEED\Small Business Development Center\Logos\Score\16x20_score_final_logo_cs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073" b="22802"/>
            <a:stretch/>
          </p:blipFill>
          <p:spPr bwMode="auto">
            <a:xfrm>
              <a:off x="6035818" y="4303935"/>
              <a:ext cx="2091106" cy="9389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906536" y="5337764"/>
              <a:ext cx="2261792" cy="7787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Small Business Development Center\Logos\Santa Cruz County\Original_logo.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617" y="4094448"/>
              <a:ext cx="1427156" cy="1148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6536" y="3510454"/>
              <a:ext cx="2266950" cy="743560"/>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0604" y="2913971"/>
            <a:ext cx="2000250" cy="758095"/>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0604" y="3784353"/>
            <a:ext cx="1916616" cy="1042339"/>
          </a:xfrm>
          <a:prstGeom prst="rect">
            <a:avLst/>
          </a:prstGeom>
        </p:spPr>
      </p:pic>
    </p:spTree>
    <p:extLst>
      <p:ext uri="{BB962C8B-B14F-4D97-AF65-F5344CB8AC3E}">
        <p14:creationId xmlns:p14="http://schemas.microsoft.com/office/powerpoint/2010/main" val="234501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437" name="Shape 437"/>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Sign into your Google Account</a:t>
            </a:r>
            <a:endParaRPr>
              <a:solidFill>
                <a:srgbClr val="414141"/>
              </a:solidFill>
            </a:endParaRPr>
          </a:p>
        </p:txBody>
      </p:sp>
      <p:grpSp>
        <p:nvGrpSpPr>
          <p:cNvPr id="438" name="Shape 438"/>
          <p:cNvGrpSpPr/>
          <p:nvPr/>
        </p:nvGrpSpPr>
        <p:grpSpPr>
          <a:xfrm>
            <a:off x="1204177" y="1262772"/>
            <a:ext cx="6735600" cy="3649200"/>
            <a:chOff x="1204177" y="1262772"/>
            <a:chExt cx="6735600" cy="3649200"/>
          </a:xfrm>
        </p:grpSpPr>
        <p:pic>
          <p:nvPicPr>
            <p:cNvPr id="439" name="Shape 439"/>
            <p:cNvPicPr preferRelativeResize="0"/>
            <p:nvPr/>
          </p:nvPicPr>
          <p:blipFill rotWithShape="1">
            <a:blip r:embed="rId3">
              <a:alphaModFix/>
            </a:blip>
            <a:srcRect l="4249" t="3657" r="1116" b="5358"/>
            <a:stretch/>
          </p:blipFill>
          <p:spPr>
            <a:xfrm>
              <a:off x="2019300" y="1443950"/>
              <a:ext cx="4972051" cy="3151849"/>
            </a:xfrm>
            <a:prstGeom prst="rect">
              <a:avLst/>
            </a:prstGeom>
            <a:noFill/>
            <a:ln>
              <a:noFill/>
            </a:ln>
          </p:spPr>
        </p:pic>
        <p:pic>
          <p:nvPicPr>
            <p:cNvPr id="440" name="Shape 440" descr="laptop_light_grey.png"/>
            <p:cNvPicPr preferRelativeResize="0"/>
            <p:nvPr/>
          </p:nvPicPr>
          <p:blipFill rotWithShape="1">
            <a:blip r:embed="rId4">
              <a:alphaModFix/>
            </a:blip>
            <a:srcRect t="29" b="29"/>
            <a:stretch/>
          </p:blipFill>
          <p:spPr>
            <a:xfrm>
              <a:off x="1204177" y="1262772"/>
              <a:ext cx="6735600" cy="3649200"/>
            </a:xfrm>
            <a:prstGeom prst="rect">
              <a:avLst/>
            </a:prstGeom>
            <a:noFill/>
            <a:ln>
              <a:noFill/>
            </a:ln>
          </p:spPr>
        </p:pic>
      </p:grpSp>
      <p:sp>
        <p:nvSpPr>
          <p:cNvPr id="441" name="Shape 441"/>
          <p:cNvSpPr txBox="1"/>
          <p:nvPr/>
        </p:nvSpPr>
        <p:spPr>
          <a:xfrm>
            <a:off x="328087" y="2421825"/>
            <a:ext cx="1606200" cy="87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8AFF"/>
              </a:buClr>
              <a:buFont typeface="Roboto Slab"/>
              <a:buNone/>
            </a:pPr>
            <a:r>
              <a:rPr lang="en-US" sz="1400" b="0" i="0" u="none" strike="noStrike" cap="none">
                <a:solidFill>
                  <a:srgbClr val="448AFF"/>
                </a:solidFill>
                <a:latin typeface="Roboto Slab"/>
                <a:ea typeface="Roboto Slab"/>
                <a:cs typeface="Roboto Slab"/>
                <a:sym typeface="Roboto Slab"/>
              </a:rPr>
              <a:t>Sign into the Google Account you use for your business</a:t>
            </a:r>
            <a:endParaRPr/>
          </a:p>
        </p:txBody>
      </p:sp>
      <p:sp>
        <p:nvSpPr>
          <p:cNvPr id="442" name="Shape 442"/>
          <p:cNvSpPr txBox="1"/>
          <p:nvPr/>
        </p:nvSpPr>
        <p:spPr>
          <a:xfrm>
            <a:off x="7315200" y="2110900"/>
            <a:ext cx="1806600" cy="156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8AFF"/>
              </a:buClr>
              <a:buFont typeface="Roboto Slab"/>
              <a:buNone/>
            </a:pPr>
            <a:r>
              <a:rPr lang="en-US" sz="1400" b="0" i="0" u="none" strike="noStrike" cap="none">
                <a:solidFill>
                  <a:srgbClr val="448AFF"/>
                </a:solidFill>
                <a:latin typeface="Roboto Slab"/>
                <a:ea typeface="Roboto Slab"/>
                <a:cs typeface="Roboto Slab"/>
                <a:sym typeface="Roboto Slab"/>
              </a:rPr>
              <a:t>If you don’t have </a:t>
            </a:r>
            <a:br>
              <a:rPr lang="en-US" sz="1400" b="0" i="0" u="none" strike="noStrike" cap="none">
                <a:solidFill>
                  <a:srgbClr val="448AFF"/>
                </a:solidFill>
                <a:latin typeface="Roboto Slab"/>
                <a:ea typeface="Roboto Slab"/>
                <a:cs typeface="Roboto Slab"/>
                <a:sym typeface="Roboto Slab"/>
              </a:rPr>
            </a:br>
            <a:r>
              <a:rPr lang="en-US" sz="1400" b="0" i="0" u="none" strike="noStrike" cap="none">
                <a:solidFill>
                  <a:srgbClr val="448AFF"/>
                </a:solidFill>
                <a:latin typeface="Roboto Slab"/>
                <a:ea typeface="Roboto Slab"/>
                <a:cs typeface="Roboto Slab"/>
                <a:sym typeface="Roboto Slab"/>
              </a:rPr>
              <a:t>a Google Account, click “</a:t>
            </a:r>
            <a:r>
              <a:rPr lang="en-US">
                <a:solidFill>
                  <a:srgbClr val="448AFF"/>
                </a:solidFill>
                <a:latin typeface="Roboto Slab"/>
                <a:ea typeface="Roboto Slab"/>
                <a:cs typeface="Roboto Slab"/>
                <a:sym typeface="Roboto Slab"/>
              </a:rPr>
              <a:t>More options</a:t>
            </a:r>
            <a:r>
              <a:rPr lang="en-US" sz="1400" b="0" i="0" u="none" strike="noStrike" cap="none">
                <a:solidFill>
                  <a:srgbClr val="448AFF"/>
                </a:solidFill>
                <a:latin typeface="Roboto Slab"/>
                <a:ea typeface="Roboto Slab"/>
                <a:cs typeface="Roboto Slab"/>
                <a:sym typeface="Roboto Slab"/>
              </a:rPr>
              <a:t>” to get started</a:t>
            </a:r>
            <a:endParaRPr/>
          </a:p>
        </p:txBody>
      </p:sp>
      <p:sp>
        <p:nvSpPr>
          <p:cNvPr id="443" name="Shape 443"/>
          <p:cNvSpPr/>
          <p:nvPr/>
        </p:nvSpPr>
        <p:spPr>
          <a:xfrm flipH="1">
            <a:off x="1814824" y="2421824"/>
            <a:ext cx="1720500" cy="387900"/>
          </a:xfrm>
          <a:custGeom>
            <a:avLst/>
            <a:gdLst/>
            <a:ahLst/>
            <a:cxnLst/>
            <a:rect l="0" t="0" r="0" b="0"/>
            <a:pathLst>
              <a:path w="120000" h="120000" extrusionOk="0">
                <a:moveTo>
                  <a:pt x="75831" y="0"/>
                </a:moveTo>
                <a:lnTo>
                  <a:pt x="73543" y="470"/>
                </a:lnTo>
                <a:lnTo>
                  <a:pt x="71201" y="943"/>
                </a:lnTo>
                <a:lnTo>
                  <a:pt x="68913" y="1413"/>
                </a:lnTo>
                <a:lnTo>
                  <a:pt x="66572" y="2357"/>
                </a:lnTo>
                <a:lnTo>
                  <a:pt x="64230" y="3300"/>
                </a:lnTo>
                <a:lnTo>
                  <a:pt x="61836" y="4714"/>
                </a:lnTo>
                <a:lnTo>
                  <a:pt x="59494" y="6130"/>
                </a:lnTo>
                <a:lnTo>
                  <a:pt x="57153" y="7544"/>
                </a:lnTo>
                <a:lnTo>
                  <a:pt x="54758" y="9430"/>
                </a:lnTo>
                <a:lnTo>
                  <a:pt x="52417" y="11551"/>
                </a:lnTo>
                <a:lnTo>
                  <a:pt x="50022" y="13674"/>
                </a:lnTo>
                <a:lnTo>
                  <a:pt x="47627" y="16031"/>
                </a:lnTo>
                <a:lnTo>
                  <a:pt x="45232" y="18625"/>
                </a:lnTo>
                <a:lnTo>
                  <a:pt x="42838" y="21453"/>
                </a:lnTo>
                <a:lnTo>
                  <a:pt x="40496" y="24283"/>
                </a:lnTo>
                <a:lnTo>
                  <a:pt x="38101" y="27347"/>
                </a:lnTo>
                <a:lnTo>
                  <a:pt x="34802" y="32063"/>
                </a:lnTo>
                <a:lnTo>
                  <a:pt x="31609" y="36778"/>
                </a:lnTo>
                <a:lnTo>
                  <a:pt x="28576" y="41729"/>
                </a:lnTo>
                <a:lnTo>
                  <a:pt x="25702" y="46679"/>
                </a:lnTo>
                <a:lnTo>
                  <a:pt x="22935" y="51866"/>
                </a:lnTo>
                <a:lnTo>
                  <a:pt x="20275" y="56817"/>
                </a:lnTo>
                <a:lnTo>
                  <a:pt x="17773" y="61768"/>
                </a:lnTo>
                <a:lnTo>
                  <a:pt x="15432" y="66719"/>
                </a:lnTo>
                <a:lnTo>
                  <a:pt x="13250" y="71433"/>
                </a:lnTo>
                <a:lnTo>
                  <a:pt x="11175" y="76150"/>
                </a:lnTo>
                <a:lnTo>
                  <a:pt x="9312" y="80628"/>
                </a:lnTo>
                <a:lnTo>
                  <a:pt x="7609" y="84872"/>
                </a:lnTo>
                <a:lnTo>
                  <a:pt x="4682" y="92416"/>
                </a:lnTo>
                <a:lnTo>
                  <a:pt x="2447" y="98546"/>
                </a:lnTo>
                <a:lnTo>
                  <a:pt x="4842" y="61295"/>
                </a:lnTo>
                <a:lnTo>
                  <a:pt x="4895" y="60588"/>
                </a:lnTo>
                <a:lnTo>
                  <a:pt x="4895" y="59881"/>
                </a:lnTo>
                <a:lnTo>
                  <a:pt x="4842" y="59174"/>
                </a:lnTo>
                <a:lnTo>
                  <a:pt x="4789" y="58467"/>
                </a:lnTo>
                <a:lnTo>
                  <a:pt x="4576" y="57288"/>
                </a:lnTo>
                <a:lnTo>
                  <a:pt x="4417" y="56817"/>
                </a:lnTo>
                <a:lnTo>
                  <a:pt x="4257" y="56581"/>
                </a:lnTo>
                <a:lnTo>
                  <a:pt x="4097" y="56345"/>
                </a:lnTo>
                <a:lnTo>
                  <a:pt x="3937" y="56581"/>
                </a:lnTo>
                <a:lnTo>
                  <a:pt x="3778" y="56581"/>
                </a:lnTo>
                <a:lnTo>
                  <a:pt x="3618" y="56817"/>
                </a:lnTo>
                <a:lnTo>
                  <a:pt x="3352" y="57760"/>
                </a:lnTo>
                <a:lnTo>
                  <a:pt x="3299" y="58467"/>
                </a:lnTo>
                <a:lnTo>
                  <a:pt x="3192" y="59174"/>
                </a:lnTo>
                <a:lnTo>
                  <a:pt x="212" y="105618"/>
                </a:lnTo>
                <a:lnTo>
                  <a:pt x="53" y="107034"/>
                </a:lnTo>
                <a:lnTo>
                  <a:pt x="0" y="108448"/>
                </a:lnTo>
                <a:lnTo>
                  <a:pt x="53" y="109625"/>
                </a:lnTo>
                <a:lnTo>
                  <a:pt x="159" y="110334"/>
                </a:lnTo>
                <a:lnTo>
                  <a:pt x="266" y="110805"/>
                </a:lnTo>
                <a:lnTo>
                  <a:pt x="425" y="111276"/>
                </a:lnTo>
                <a:lnTo>
                  <a:pt x="585" y="111748"/>
                </a:lnTo>
                <a:lnTo>
                  <a:pt x="798" y="111984"/>
                </a:lnTo>
                <a:lnTo>
                  <a:pt x="13729" y="120000"/>
                </a:lnTo>
                <a:lnTo>
                  <a:pt x="13889" y="120000"/>
                </a:lnTo>
                <a:lnTo>
                  <a:pt x="14208" y="119763"/>
                </a:lnTo>
                <a:lnTo>
                  <a:pt x="14421" y="119056"/>
                </a:lnTo>
                <a:lnTo>
                  <a:pt x="14634" y="117879"/>
                </a:lnTo>
                <a:lnTo>
                  <a:pt x="14740" y="116699"/>
                </a:lnTo>
                <a:lnTo>
                  <a:pt x="14740" y="115756"/>
                </a:lnTo>
                <a:lnTo>
                  <a:pt x="14740" y="115049"/>
                </a:lnTo>
                <a:lnTo>
                  <a:pt x="14687" y="114342"/>
                </a:lnTo>
                <a:lnTo>
                  <a:pt x="14580" y="113869"/>
                </a:lnTo>
                <a:lnTo>
                  <a:pt x="14314" y="112926"/>
                </a:lnTo>
                <a:lnTo>
                  <a:pt x="14208" y="112691"/>
                </a:lnTo>
                <a:lnTo>
                  <a:pt x="14048" y="112455"/>
                </a:lnTo>
                <a:lnTo>
                  <a:pt x="3033" y="105854"/>
                </a:lnTo>
                <a:lnTo>
                  <a:pt x="5108" y="99960"/>
                </a:lnTo>
                <a:lnTo>
                  <a:pt x="7982" y="92652"/>
                </a:lnTo>
                <a:lnTo>
                  <a:pt x="9685" y="88408"/>
                </a:lnTo>
                <a:lnTo>
                  <a:pt x="11547" y="83928"/>
                </a:lnTo>
                <a:lnTo>
                  <a:pt x="13569" y="79214"/>
                </a:lnTo>
                <a:lnTo>
                  <a:pt x="15804" y="74263"/>
                </a:lnTo>
                <a:lnTo>
                  <a:pt x="18199" y="69312"/>
                </a:lnTo>
                <a:lnTo>
                  <a:pt x="20700" y="64125"/>
                </a:lnTo>
                <a:lnTo>
                  <a:pt x="23361" y="59174"/>
                </a:lnTo>
                <a:lnTo>
                  <a:pt x="26181" y="53987"/>
                </a:lnTo>
                <a:lnTo>
                  <a:pt x="29161" y="48800"/>
                </a:lnTo>
                <a:lnTo>
                  <a:pt x="32248" y="43849"/>
                </a:lnTo>
                <a:lnTo>
                  <a:pt x="35494" y="39135"/>
                </a:lnTo>
                <a:lnTo>
                  <a:pt x="38793" y="34420"/>
                </a:lnTo>
                <a:lnTo>
                  <a:pt x="41188" y="31354"/>
                </a:lnTo>
                <a:lnTo>
                  <a:pt x="43530" y="28290"/>
                </a:lnTo>
                <a:lnTo>
                  <a:pt x="45871" y="25697"/>
                </a:lnTo>
                <a:lnTo>
                  <a:pt x="48212" y="23103"/>
                </a:lnTo>
                <a:lnTo>
                  <a:pt x="50607" y="20746"/>
                </a:lnTo>
                <a:lnTo>
                  <a:pt x="52949" y="18625"/>
                </a:lnTo>
                <a:lnTo>
                  <a:pt x="55290" y="16738"/>
                </a:lnTo>
                <a:lnTo>
                  <a:pt x="57578" y="14852"/>
                </a:lnTo>
                <a:lnTo>
                  <a:pt x="59920" y="13438"/>
                </a:lnTo>
                <a:lnTo>
                  <a:pt x="62261" y="12024"/>
                </a:lnTo>
                <a:lnTo>
                  <a:pt x="64549" y="10844"/>
                </a:lnTo>
                <a:lnTo>
                  <a:pt x="66891" y="9665"/>
                </a:lnTo>
                <a:lnTo>
                  <a:pt x="69179" y="8958"/>
                </a:lnTo>
                <a:lnTo>
                  <a:pt x="71467" y="8251"/>
                </a:lnTo>
                <a:lnTo>
                  <a:pt x="73756" y="7780"/>
                </a:lnTo>
                <a:lnTo>
                  <a:pt x="76044" y="7544"/>
                </a:lnTo>
                <a:lnTo>
                  <a:pt x="78811" y="7544"/>
                </a:lnTo>
                <a:lnTo>
                  <a:pt x="81631" y="7780"/>
                </a:lnTo>
                <a:lnTo>
                  <a:pt x="84398" y="8487"/>
                </a:lnTo>
                <a:lnTo>
                  <a:pt x="87166" y="9194"/>
                </a:lnTo>
                <a:lnTo>
                  <a:pt x="89933" y="10374"/>
                </a:lnTo>
                <a:lnTo>
                  <a:pt x="92647" y="11788"/>
                </a:lnTo>
                <a:lnTo>
                  <a:pt x="95361" y="13438"/>
                </a:lnTo>
                <a:lnTo>
                  <a:pt x="98022" y="15559"/>
                </a:lnTo>
                <a:lnTo>
                  <a:pt x="100682" y="17918"/>
                </a:lnTo>
                <a:lnTo>
                  <a:pt x="103343" y="20510"/>
                </a:lnTo>
                <a:lnTo>
                  <a:pt x="106004" y="23339"/>
                </a:lnTo>
                <a:lnTo>
                  <a:pt x="108611" y="26640"/>
                </a:lnTo>
                <a:lnTo>
                  <a:pt x="111219" y="29940"/>
                </a:lnTo>
                <a:lnTo>
                  <a:pt x="113773" y="33714"/>
                </a:lnTo>
                <a:lnTo>
                  <a:pt x="116327" y="37955"/>
                </a:lnTo>
                <a:lnTo>
                  <a:pt x="118829" y="42199"/>
                </a:lnTo>
                <a:lnTo>
                  <a:pt x="118988" y="42436"/>
                </a:lnTo>
                <a:lnTo>
                  <a:pt x="119201" y="42436"/>
                </a:lnTo>
                <a:lnTo>
                  <a:pt x="119521" y="42199"/>
                </a:lnTo>
                <a:lnTo>
                  <a:pt x="119787" y="41256"/>
                </a:lnTo>
                <a:lnTo>
                  <a:pt x="119893" y="40785"/>
                </a:lnTo>
                <a:lnTo>
                  <a:pt x="119946" y="40078"/>
                </a:lnTo>
                <a:lnTo>
                  <a:pt x="120000" y="39371"/>
                </a:lnTo>
                <a:lnTo>
                  <a:pt x="120000" y="38664"/>
                </a:lnTo>
                <a:lnTo>
                  <a:pt x="119946" y="37248"/>
                </a:lnTo>
                <a:lnTo>
                  <a:pt x="119787" y="36071"/>
                </a:lnTo>
                <a:lnTo>
                  <a:pt x="119627" y="35598"/>
                </a:lnTo>
                <a:lnTo>
                  <a:pt x="119467" y="35127"/>
                </a:lnTo>
                <a:lnTo>
                  <a:pt x="116913" y="30647"/>
                </a:lnTo>
                <a:lnTo>
                  <a:pt x="114305" y="26640"/>
                </a:lnTo>
                <a:lnTo>
                  <a:pt x="111698" y="22869"/>
                </a:lnTo>
                <a:lnTo>
                  <a:pt x="109037" y="19332"/>
                </a:lnTo>
                <a:lnTo>
                  <a:pt x="106376" y="16031"/>
                </a:lnTo>
                <a:lnTo>
                  <a:pt x="103716" y="12965"/>
                </a:lnTo>
                <a:lnTo>
                  <a:pt x="101002" y="10374"/>
                </a:lnTo>
                <a:lnTo>
                  <a:pt x="98288" y="8015"/>
                </a:lnTo>
                <a:lnTo>
                  <a:pt x="95521" y="6130"/>
                </a:lnTo>
                <a:lnTo>
                  <a:pt x="92753" y="4243"/>
                </a:lnTo>
                <a:lnTo>
                  <a:pt x="89986" y="2829"/>
                </a:lnTo>
                <a:lnTo>
                  <a:pt x="87219" y="1650"/>
                </a:lnTo>
                <a:lnTo>
                  <a:pt x="84398" y="943"/>
                </a:lnTo>
                <a:lnTo>
                  <a:pt x="81578" y="236"/>
                </a:lnTo>
                <a:lnTo>
                  <a:pt x="78705" y="0"/>
                </a:lnTo>
                <a:close/>
              </a:path>
            </a:pathLst>
          </a:custGeom>
          <a:solidFill>
            <a:srgbClr val="5959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4" name="Shape 444"/>
          <p:cNvSpPr txBox="1"/>
          <p:nvPr/>
        </p:nvSpPr>
        <p:spPr>
          <a:xfrm>
            <a:off x="7251851" y="3441638"/>
            <a:ext cx="1847700" cy="294000"/>
          </a:xfrm>
          <a:prstGeom prst="rect">
            <a:avLst/>
          </a:prstGeom>
          <a:solidFill>
            <a:srgbClr val="448A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Roboto Slab"/>
              <a:buNone/>
            </a:pPr>
            <a:r>
              <a:rPr lang="en-US" sz="1400" b="0" i="0" strike="noStrike" cap="none">
                <a:solidFill>
                  <a:srgbClr val="FFFFFF"/>
                </a:solidFill>
                <a:latin typeface="Roboto Slab"/>
                <a:ea typeface="Roboto Slab"/>
                <a:cs typeface="Roboto Slab"/>
                <a:sym typeface="Roboto Slab"/>
                <a:hlinkClick r:id="rId5"/>
              </a:rPr>
              <a:t>google.com/</a:t>
            </a:r>
            <a:r>
              <a:rPr lang="en-US" sz="1400" b="0" i="0" u="none" strike="noStrike" cap="none">
                <a:solidFill>
                  <a:srgbClr val="FFFFFF"/>
                </a:solidFill>
                <a:latin typeface="Roboto Slab"/>
                <a:ea typeface="Roboto Slab"/>
                <a:cs typeface="Roboto Slab"/>
                <a:sym typeface="Roboto Slab"/>
              </a:rPr>
              <a:t>accounts</a:t>
            </a:r>
            <a:endParaRPr/>
          </a:p>
        </p:txBody>
      </p:sp>
      <p:grpSp>
        <p:nvGrpSpPr>
          <p:cNvPr id="445" name="Shape 445"/>
          <p:cNvGrpSpPr/>
          <p:nvPr/>
        </p:nvGrpSpPr>
        <p:grpSpPr>
          <a:xfrm>
            <a:off x="4146728" y="2640600"/>
            <a:ext cx="3114147" cy="790411"/>
            <a:chOff x="4146728" y="2640600"/>
            <a:chExt cx="3114147" cy="790411"/>
          </a:xfrm>
        </p:grpSpPr>
        <p:sp>
          <p:nvSpPr>
            <p:cNvPr id="446" name="Shape 446"/>
            <p:cNvSpPr/>
            <p:nvPr/>
          </p:nvSpPr>
          <p:spPr>
            <a:xfrm rot="6952270" flipH="1">
              <a:off x="4189438" y="3192533"/>
              <a:ext cx="189234" cy="213495"/>
            </a:xfrm>
            <a:custGeom>
              <a:avLst/>
              <a:gdLst/>
              <a:ahLst/>
              <a:cxnLst/>
              <a:rect l="0" t="0" r="0" b="0"/>
              <a:pathLst>
                <a:path w="46585" h="45571" extrusionOk="0">
                  <a:moveTo>
                    <a:pt x="12828" y="0"/>
                  </a:moveTo>
                  <a:lnTo>
                    <a:pt x="12321" y="169"/>
                  </a:lnTo>
                  <a:lnTo>
                    <a:pt x="11815" y="169"/>
                  </a:lnTo>
                  <a:lnTo>
                    <a:pt x="11308" y="338"/>
                  </a:lnTo>
                  <a:lnTo>
                    <a:pt x="10465" y="1013"/>
                  </a:lnTo>
                  <a:lnTo>
                    <a:pt x="10296" y="1519"/>
                  </a:lnTo>
                  <a:lnTo>
                    <a:pt x="9958" y="2026"/>
                  </a:lnTo>
                  <a:lnTo>
                    <a:pt x="169" y="36457"/>
                  </a:lnTo>
                  <a:lnTo>
                    <a:pt x="0" y="36963"/>
                  </a:lnTo>
                  <a:lnTo>
                    <a:pt x="0" y="37638"/>
                  </a:lnTo>
                  <a:lnTo>
                    <a:pt x="169" y="38145"/>
                  </a:lnTo>
                  <a:lnTo>
                    <a:pt x="506" y="38651"/>
                  </a:lnTo>
                  <a:lnTo>
                    <a:pt x="844" y="39157"/>
                  </a:lnTo>
                  <a:lnTo>
                    <a:pt x="1350" y="39495"/>
                  </a:lnTo>
                  <a:lnTo>
                    <a:pt x="1857" y="39832"/>
                  </a:lnTo>
                  <a:lnTo>
                    <a:pt x="2363" y="39832"/>
                  </a:lnTo>
                  <a:lnTo>
                    <a:pt x="43377" y="45571"/>
                  </a:lnTo>
                  <a:lnTo>
                    <a:pt x="43884" y="45571"/>
                  </a:lnTo>
                  <a:lnTo>
                    <a:pt x="44896" y="45402"/>
                  </a:lnTo>
                  <a:lnTo>
                    <a:pt x="45571" y="44896"/>
                  </a:lnTo>
                  <a:lnTo>
                    <a:pt x="46247" y="44052"/>
                  </a:lnTo>
                  <a:lnTo>
                    <a:pt x="46584" y="43208"/>
                  </a:lnTo>
                  <a:lnTo>
                    <a:pt x="46584" y="42533"/>
                  </a:lnTo>
                  <a:lnTo>
                    <a:pt x="46584" y="42027"/>
                  </a:lnTo>
                  <a:lnTo>
                    <a:pt x="46415" y="41520"/>
                  </a:lnTo>
                  <a:lnTo>
                    <a:pt x="46078" y="41183"/>
                  </a:lnTo>
                  <a:lnTo>
                    <a:pt x="45234" y="40508"/>
                  </a:lnTo>
                  <a:lnTo>
                    <a:pt x="44896" y="40339"/>
                  </a:lnTo>
                  <a:lnTo>
                    <a:pt x="44390" y="40170"/>
                  </a:lnTo>
                  <a:lnTo>
                    <a:pt x="6245" y="34938"/>
                  </a:lnTo>
                  <a:lnTo>
                    <a:pt x="15190" y="3545"/>
                  </a:lnTo>
                  <a:lnTo>
                    <a:pt x="15359" y="3038"/>
                  </a:lnTo>
                  <a:lnTo>
                    <a:pt x="15359" y="2532"/>
                  </a:lnTo>
                  <a:lnTo>
                    <a:pt x="15190" y="2026"/>
                  </a:lnTo>
                  <a:lnTo>
                    <a:pt x="15022" y="1519"/>
                  </a:lnTo>
                  <a:lnTo>
                    <a:pt x="14347" y="675"/>
                  </a:lnTo>
                  <a:lnTo>
                    <a:pt x="13840" y="338"/>
                  </a:lnTo>
                  <a:lnTo>
                    <a:pt x="13334" y="169"/>
                  </a:lnTo>
                  <a:lnTo>
                    <a:pt x="12828"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597997" flipH="1">
              <a:off x="4169647" y="2906530"/>
              <a:ext cx="3093861" cy="239497"/>
            </a:xfrm>
            <a:custGeom>
              <a:avLst/>
              <a:gdLst/>
              <a:ahLst/>
              <a:cxnLst/>
              <a:rect l="0" t="0" r="0" b="0"/>
              <a:pathLst>
                <a:path w="285583" h="51141" extrusionOk="0">
                  <a:moveTo>
                    <a:pt x="153931" y="0"/>
                  </a:moveTo>
                  <a:lnTo>
                    <a:pt x="146842" y="169"/>
                  </a:lnTo>
                  <a:lnTo>
                    <a:pt x="139753" y="338"/>
                  </a:lnTo>
                  <a:lnTo>
                    <a:pt x="132833" y="844"/>
                  </a:lnTo>
                  <a:lnTo>
                    <a:pt x="126082" y="1519"/>
                  </a:lnTo>
                  <a:lnTo>
                    <a:pt x="119331" y="2363"/>
                  </a:lnTo>
                  <a:lnTo>
                    <a:pt x="112748" y="3376"/>
                  </a:lnTo>
                  <a:lnTo>
                    <a:pt x="106334" y="4388"/>
                  </a:lnTo>
                  <a:lnTo>
                    <a:pt x="100089" y="5739"/>
                  </a:lnTo>
                  <a:lnTo>
                    <a:pt x="93844" y="7089"/>
                  </a:lnTo>
                  <a:lnTo>
                    <a:pt x="87768" y="8439"/>
                  </a:lnTo>
                  <a:lnTo>
                    <a:pt x="82029" y="10127"/>
                  </a:lnTo>
                  <a:lnTo>
                    <a:pt x="76291" y="11815"/>
                  </a:lnTo>
                  <a:lnTo>
                    <a:pt x="70721" y="13502"/>
                  </a:lnTo>
                  <a:lnTo>
                    <a:pt x="65320" y="15359"/>
                  </a:lnTo>
                  <a:lnTo>
                    <a:pt x="60088" y="17216"/>
                  </a:lnTo>
                  <a:lnTo>
                    <a:pt x="55024" y="19072"/>
                  </a:lnTo>
                  <a:lnTo>
                    <a:pt x="45403" y="22954"/>
                  </a:lnTo>
                  <a:lnTo>
                    <a:pt x="36458" y="26836"/>
                  </a:lnTo>
                  <a:lnTo>
                    <a:pt x="28356" y="30718"/>
                  </a:lnTo>
                  <a:lnTo>
                    <a:pt x="21099" y="34431"/>
                  </a:lnTo>
                  <a:lnTo>
                    <a:pt x="14854" y="37976"/>
                  </a:lnTo>
                  <a:lnTo>
                    <a:pt x="9284" y="41182"/>
                  </a:lnTo>
                  <a:lnTo>
                    <a:pt x="4727" y="43883"/>
                  </a:lnTo>
                  <a:lnTo>
                    <a:pt x="1182" y="46246"/>
                  </a:lnTo>
                  <a:lnTo>
                    <a:pt x="676" y="46583"/>
                  </a:lnTo>
                  <a:lnTo>
                    <a:pt x="338" y="46921"/>
                  </a:lnTo>
                  <a:lnTo>
                    <a:pt x="170" y="47427"/>
                  </a:lnTo>
                  <a:lnTo>
                    <a:pt x="1" y="47934"/>
                  </a:lnTo>
                  <a:lnTo>
                    <a:pt x="1" y="48440"/>
                  </a:lnTo>
                  <a:lnTo>
                    <a:pt x="1" y="48946"/>
                  </a:lnTo>
                  <a:lnTo>
                    <a:pt x="170" y="49453"/>
                  </a:lnTo>
                  <a:lnTo>
                    <a:pt x="338" y="49959"/>
                  </a:lnTo>
                  <a:lnTo>
                    <a:pt x="845" y="50465"/>
                  </a:lnTo>
                  <a:lnTo>
                    <a:pt x="1351" y="50972"/>
                  </a:lnTo>
                  <a:lnTo>
                    <a:pt x="1857" y="51140"/>
                  </a:lnTo>
                  <a:lnTo>
                    <a:pt x="3376" y="51140"/>
                  </a:lnTo>
                  <a:lnTo>
                    <a:pt x="4052" y="50803"/>
                  </a:lnTo>
                  <a:lnTo>
                    <a:pt x="7596" y="48440"/>
                  </a:lnTo>
                  <a:lnTo>
                    <a:pt x="12153" y="45740"/>
                  </a:lnTo>
                  <a:lnTo>
                    <a:pt x="17554" y="42533"/>
                  </a:lnTo>
                  <a:lnTo>
                    <a:pt x="23799" y="39157"/>
                  </a:lnTo>
                  <a:lnTo>
                    <a:pt x="30888" y="35444"/>
                  </a:lnTo>
                  <a:lnTo>
                    <a:pt x="38821" y="31731"/>
                  </a:lnTo>
                  <a:lnTo>
                    <a:pt x="47429" y="27849"/>
                  </a:lnTo>
                  <a:lnTo>
                    <a:pt x="56881" y="24136"/>
                  </a:lnTo>
                  <a:lnTo>
                    <a:pt x="67008" y="20422"/>
                  </a:lnTo>
                  <a:lnTo>
                    <a:pt x="72240" y="18566"/>
                  </a:lnTo>
                  <a:lnTo>
                    <a:pt x="77810" y="16878"/>
                  </a:lnTo>
                  <a:lnTo>
                    <a:pt x="83380" y="15359"/>
                  </a:lnTo>
                  <a:lnTo>
                    <a:pt x="89118" y="13840"/>
                  </a:lnTo>
                  <a:lnTo>
                    <a:pt x="95026" y="12321"/>
                  </a:lnTo>
                  <a:lnTo>
                    <a:pt x="101102" y="10971"/>
                  </a:lnTo>
                  <a:lnTo>
                    <a:pt x="107347" y="9789"/>
                  </a:lnTo>
                  <a:lnTo>
                    <a:pt x="113592" y="8608"/>
                  </a:lnTo>
                  <a:lnTo>
                    <a:pt x="120006" y="7764"/>
                  </a:lnTo>
                  <a:lnTo>
                    <a:pt x="126588" y="6920"/>
                  </a:lnTo>
                  <a:lnTo>
                    <a:pt x="133340" y="6245"/>
                  </a:lnTo>
                  <a:lnTo>
                    <a:pt x="140091" y="5739"/>
                  </a:lnTo>
                  <a:lnTo>
                    <a:pt x="147011" y="5570"/>
                  </a:lnTo>
                  <a:lnTo>
                    <a:pt x="153931" y="5401"/>
                  </a:lnTo>
                  <a:lnTo>
                    <a:pt x="160514" y="5570"/>
                  </a:lnTo>
                  <a:lnTo>
                    <a:pt x="166927" y="5739"/>
                  </a:lnTo>
                  <a:lnTo>
                    <a:pt x="173341" y="6076"/>
                  </a:lnTo>
                  <a:lnTo>
                    <a:pt x="179417" y="6751"/>
                  </a:lnTo>
                  <a:lnTo>
                    <a:pt x="185662" y="7426"/>
                  </a:lnTo>
                  <a:lnTo>
                    <a:pt x="191570" y="8270"/>
                  </a:lnTo>
                  <a:lnTo>
                    <a:pt x="197477" y="9114"/>
                  </a:lnTo>
                  <a:lnTo>
                    <a:pt x="203385" y="10127"/>
                  </a:lnTo>
                  <a:lnTo>
                    <a:pt x="208954" y="11140"/>
                  </a:lnTo>
                  <a:lnTo>
                    <a:pt x="214355" y="12321"/>
                  </a:lnTo>
                  <a:lnTo>
                    <a:pt x="224989" y="15021"/>
                  </a:lnTo>
                  <a:lnTo>
                    <a:pt x="234778" y="17722"/>
                  </a:lnTo>
                  <a:lnTo>
                    <a:pt x="243724" y="20422"/>
                  </a:lnTo>
                  <a:lnTo>
                    <a:pt x="251994" y="23292"/>
                  </a:lnTo>
                  <a:lnTo>
                    <a:pt x="259421" y="25992"/>
                  </a:lnTo>
                  <a:lnTo>
                    <a:pt x="265834" y="28693"/>
                  </a:lnTo>
                  <a:lnTo>
                    <a:pt x="271235" y="30887"/>
                  </a:lnTo>
                  <a:lnTo>
                    <a:pt x="278831" y="34431"/>
                  </a:lnTo>
                  <a:lnTo>
                    <a:pt x="281700" y="35781"/>
                  </a:lnTo>
                  <a:lnTo>
                    <a:pt x="282206" y="35950"/>
                  </a:lnTo>
                  <a:lnTo>
                    <a:pt x="282713" y="36119"/>
                  </a:lnTo>
                  <a:lnTo>
                    <a:pt x="283725" y="35950"/>
                  </a:lnTo>
                  <a:lnTo>
                    <a:pt x="284569" y="35613"/>
                  </a:lnTo>
                  <a:lnTo>
                    <a:pt x="285076" y="35106"/>
                  </a:lnTo>
                  <a:lnTo>
                    <a:pt x="285413" y="34769"/>
                  </a:lnTo>
                  <a:lnTo>
                    <a:pt x="285582" y="34262"/>
                  </a:lnTo>
                  <a:lnTo>
                    <a:pt x="285582" y="33756"/>
                  </a:lnTo>
                  <a:lnTo>
                    <a:pt x="285582" y="32743"/>
                  </a:lnTo>
                  <a:lnTo>
                    <a:pt x="285076" y="31731"/>
                  </a:lnTo>
                  <a:lnTo>
                    <a:pt x="284738" y="31393"/>
                  </a:lnTo>
                  <a:lnTo>
                    <a:pt x="284232" y="31056"/>
                  </a:lnTo>
                  <a:lnTo>
                    <a:pt x="281362" y="29537"/>
                  </a:lnTo>
                  <a:lnTo>
                    <a:pt x="273598" y="25992"/>
                  </a:lnTo>
                  <a:lnTo>
                    <a:pt x="268197" y="23629"/>
                  </a:lnTo>
                  <a:lnTo>
                    <a:pt x="261615" y="21098"/>
                  </a:lnTo>
                  <a:lnTo>
                    <a:pt x="254020" y="18228"/>
                  </a:lnTo>
                  <a:lnTo>
                    <a:pt x="245580" y="15359"/>
                  </a:lnTo>
                  <a:lnTo>
                    <a:pt x="236297" y="12490"/>
                  </a:lnTo>
                  <a:lnTo>
                    <a:pt x="226339" y="9789"/>
                  </a:lnTo>
                  <a:lnTo>
                    <a:pt x="215537" y="7089"/>
                  </a:lnTo>
                  <a:lnTo>
                    <a:pt x="209967" y="5907"/>
                  </a:lnTo>
                  <a:lnTo>
                    <a:pt x="204228" y="4726"/>
                  </a:lnTo>
                  <a:lnTo>
                    <a:pt x="198321" y="3713"/>
                  </a:lnTo>
                  <a:lnTo>
                    <a:pt x="192414" y="2869"/>
                  </a:lnTo>
                  <a:lnTo>
                    <a:pt x="186169" y="2025"/>
                  </a:lnTo>
                  <a:lnTo>
                    <a:pt x="179924" y="1350"/>
                  </a:lnTo>
                  <a:lnTo>
                    <a:pt x="173679" y="675"/>
                  </a:lnTo>
                  <a:lnTo>
                    <a:pt x="167096" y="338"/>
                  </a:lnTo>
                  <a:lnTo>
                    <a:pt x="160682"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descr="Screen Shot 2017-06-23 at 2.43.37 PM.png"/>
          <p:cNvPicPr preferRelativeResize="0"/>
          <p:nvPr/>
        </p:nvPicPr>
        <p:blipFill rotWithShape="1">
          <a:blip r:embed="rId3">
            <a:alphaModFix/>
          </a:blip>
          <a:srcRect t="791" b="15938"/>
          <a:stretch/>
        </p:blipFill>
        <p:spPr>
          <a:xfrm>
            <a:off x="1909050" y="1402100"/>
            <a:ext cx="5278500" cy="3113100"/>
          </a:xfrm>
          <a:prstGeom prst="rect">
            <a:avLst/>
          </a:prstGeom>
          <a:noFill/>
          <a:ln>
            <a:noFill/>
          </a:ln>
        </p:spPr>
      </p:pic>
      <p:pic>
        <p:nvPicPr>
          <p:cNvPr id="454" name="Shape 454"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sp>
        <p:nvSpPr>
          <p:cNvPr id="455" name="Shape 455"/>
          <p:cNvSpPr txBox="1"/>
          <p:nvPr/>
        </p:nvSpPr>
        <p:spPr>
          <a:xfrm>
            <a:off x="120950" y="2151568"/>
            <a:ext cx="1726200" cy="19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See your business in the list? Click it to continue.</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Don’t see your business? Click “Let me enter the full business details.” </a:t>
            </a:r>
            <a:endParaRPr>
              <a:solidFill>
                <a:srgbClr val="448AFF"/>
              </a:solidFill>
              <a:latin typeface="Roboto Slab"/>
              <a:ea typeface="Roboto Slab"/>
              <a:cs typeface="Roboto Slab"/>
              <a:sym typeface="Roboto Slab"/>
            </a:endParaRPr>
          </a:p>
          <a:p>
            <a:pPr marL="0" marR="0" lvl="0" indent="0" algn="l" rtl="0">
              <a:spcBef>
                <a:spcPts val="0"/>
              </a:spcBef>
              <a:spcAft>
                <a:spcPts val="0"/>
              </a:spcAft>
              <a:buNone/>
            </a:pPr>
            <a:endParaRPr>
              <a:solidFill>
                <a:srgbClr val="448AFF"/>
              </a:solidFill>
              <a:latin typeface="Roboto Slab"/>
              <a:ea typeface="Roboto Slab"/>
              <a:cs typeface="Roboto Slab"/>
              <a:sym typeface="Roboto Slab"/>
            </a:endParaRPr>
          </a:p>
        </p:txBody>
      </p:sp>
      <p:sp>
        <p:nvSpPr>
          <p:cNvPr id="456" name="Shape 456"/>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457" name="Shape 457"/>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Step 2: Select your business or add it</a:t>
            </a:r>
            <a:endParaRPr>
              <a:solidFill>
                <a:srgbClr val="414141"/>
              </a:solidFill>
            </a:endParaRPr>
          </a:p>
        </p:txBody>
      </p:sp>
      <p:grpSp>
        <p:nvGrpSpPr>
          <p:cNvPr id="458" name="Shape 458"/>
          <p:cNvGrpSpPr/>
          <p:nvPr/>
        </p:nvGrpSpPr>
        <p:grpSpPr>
          <a:xfrm rot="9708234">
            <a:off x="1666374" y="3082252"/>
            <a:ext cx="1085468" cy="453178"/>
            <a:chOff x="1606465" y="1051325"/>
            <a:chExt cx="8943513" cy="3254000"/>
          </a:xfrm>
        </p:grpSpPr>
        <p:sp>
          <p:nvSpPr>
            <p:cNvPr id="459" name="Shape 459"/>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Shape 464"/>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descr="category-better.png"/>
          <p:cNvPicPr preferRelativeResize="0"/>
          <p:nvPr/>
        </p:nvPicPr>
        <p:blipFill rotWithShape="1">
          <a:blip r:embed="rId3">
            <a:alphaModFix/>
          </a:blip>
          <a:srcRect t="10723" b="2092"/>
          <a:stretch/>
        </p:blipFill>
        <p:spPr>
          <a:xfrm>
            <a:off x="1928000" y="1404950"/>
            <a:ext cx="5218676" cy="3181749"/>
          </a:xfrm>
          <a:prstGeom prst="rect">
            <a:avLst/>
          </a:prstGeom>
          <a:noFill/>
          <a:ln>
            <a:noFill/>
          </a:ln>
        </p:spPr>
      </p:pic>
      <p:pic>
        <p:nvPicPr>
          <p:cNvPr id="471" name="Shape 471"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sp>
        <p:nvSpPr>
          <p:cNvPr id="472" name="Shape 472"/>
          <p:cNvSpPr txBox="1"/>
          <p:nvPr/>
        </p:nvSpPr>
        <p:spPr>
          <a:xfrm>
            <a:off x="152326" y="2788026"/>
            <a:ext cx="1706700" cy="80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If you can’t find the perfect category choose something close</a:t>
            </a:r>
            <a:endParaRPr>
              <a:solidFill>
                <a:srgbClr val="448AFF"/>
              </a:solidFill>
              <a:latin typeface="Roboto Slab"/>
              <a:ea typeface="Roboto Slab"/>
              <a:cs typeface="Roboto Slab"/>
              <a:sym typeface="Roboto Slab"/>
            </a:endParaRPr>
          </a:p>
        </p:txBody>
      </p:sp>
      <p:sp>
        <p:nvSpPr>
          <p:cNvPr id="473" name="Shape 473"/>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474" name="Shape 474"/>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Step 3: Enter your business details</a:t>
            </a:r>
            <a:endParaRPr>
              <a:solidFill>
                <a:srgbClr val="414141"/>
              </a:solidFill>
            </a:endParaRPr>
          </a:p>
        </p:txBody>
      </p:sp>
      <p:grpSp>
        <p:nvGrpSpPr>
          <p:cNvPr id="475" name="Shape 475"/>
          <p:cNvGrpSpPr/>
          <p:nvPr/>
        </p:nvGrpSpPr>
        <p:grpSpPr>
          <a:xfrm rot="-8906705">
            <a:off x="1209569" y="3692211"/>
            <a:ext cx="1085221" cy="453000"/>
            <a:chOff x="1606465" y="1051325"/>
            <a:chExt cx="8943513" cy="3254000"/>
          </a:xfrm>
        </p:grpSpPr>
        <p:sp>
          <p:nvSpPr>
            <p:cNvPr id="476" name="Shape 476"/>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487" name="Shape 487"/>
          <p:cNvGrpSpPr/>
          <p:nvPr/>
        </p:nvGrpSpPr>
        <p:grpSpPr>
          <a:xfrm>
            <a:off x="3001203" y="1508695"/>
            <a:ext cx="5337434" cy="3250074"/>
            <a:chOff x="2108463" y="1661102"/>
            <a:chExt cx="4836823" cy="2945241"/>
          </a:xfrm>
        </p:grpSpPr>
        <p:pic>
          <p:nvPicPr>
            <p:cNvPr id="488" name="Shape 488" descr="Screen Shot 2017-06-23 at 2.38.33 PM.png"/>
            <p:cNvPicPr preferRelativeResize="0"/>
            <p:nvPr/>
          </p:nvPicPr>
          <p:blipFill rotWithShape="1">
            <a:blip r:embed="rId3">
              <a:alphaModFix/>
            </a:blip>
            <a:srcRect t="14022"/>
            <a:stretch/>
          </p:blipFill>
          <p:spPr>
            <a:xfrm>
              <a:off x="2108463" y="1661102"/>
              <a:ext cx="4836823" cy="2945241"/>
            </a:xfrm>
            <a:prstGeom prst="rect">
              <a:avLst/>
            </a:prstGeom>
            <a:noFill/>
            <a:ln>
              <a:noFill/>
            </a:ln>
          </p:spPr>
        </p:pic>
        <p:pic>
          <p:nvPicPr>
            <p:cNvPr id="489" name="Shape 489" descr="Screen Shot 2017-06-23 at 2.38.42 PM.png"/>
            <p:cNvPicPr preferRelativeResize="0"/>
            <p:nvPr/>
          </p:nvPicPr>
          <p:blipFill rotWithShape="1">
            <a:blip r:embed="rId4">
              <a:alphaModFix/>
            </a:blip>
            <a:srcRect l="6637" t="23569" r="59774" b="33917"/>
            <a:stretch/>
          </p:blipFill>
          <p:spPr>
            <a:xfrm>
              <a:off x="3972682" y="2144312"/>
              <a:ext cx="2233135" cy="2001806"/>
            </a:xfrm>
            <a:prstGeom prst="rect">
              <a:avLst/>
            </a:prstGeom>
            <a:noFill/>
            <a:ln w="9525" cap="flat" cmpd="sng">
              <a:solidFill>
                <a:srgbClr val="595959"/>
              </a:solidFill>
              <a:prstDash val="solid"/>
              <a:round/>
              <a:headEnd type="none" w="med" len="med"/>
              <a:tailEnd type="none" w="med" len="med"/>
            </a:ln>
          </p:spPr>
        </p:pic>
      </p:grpSp>
      <p:pic>
        <p:nvPicPr>
          <p:cNvPr id="490" name="Shape 490" descr="laptop_light_grey.png"/>
          <p:cNvPicPr preferRelativeResize="0"/>
          <p:nvPr/>
        </p:nvPicPr>
        <p:blipFill rotWithShape="1">
          <a:blip r:embed="rId5">
            <a:alphaModFix/>
          </a:blip>
          <a:srcRect t="29" b="29"/>
          <a:stretch/>
        </p:blipFill>
        <p:spPr>
          <a:xfrm>
            <a:off x="2347178" y="1262773"/>
            <a:ext cx="6735666" cy="3649324"/>
          </a:xfrm>
          <a:prstGeom prst="rect">
            <a:avLst/>
          </a:prstGeom>
          <a:noFill/>
          <a:ln>
            <a:noFill/>
          </a:ln>
        </p:spPr>
      </p:pic>
      <p:sp>
        <p:nvSpPr>
          <p:cNvPr id="491" name="Shape 491"/>
          <p:cNvSpPr txBox="1"/>
          <p:nvPr/>
        </p:nvSpPr>
        <p:spPr>
          <a:xfrm>
            <a:off x="386400" y="2743900"/>
            <a:ext cx="2105100" cy="135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Select “Yes” if your business serves customers at their locations. Then, click “Continue” to set up a service area.</a:t>
            </a:r>
            <a:endParaRPr>
              <a:solidFill>
                <a:srgbClr val="448AFF"/>
              </a:solidFill>
              <a:latin typeface="Roboto Slab"/>
              <a:ea typeface="Roboto Slab"/>
              <a:cs typeface="Roboto Slab"/>
              <a:sym typeface="Roboto Slab"/>
            </a:endParaRPr>
          </a:p>
          <a:p>
            <a:pPr marL="0" marR="0" lvl="0" indent="0" algn="l" rtl="0">
              <a:spcBef>
                <a:spcPts val="0"/>
              </a:spcBef>
              <a:spcAft>
                <a:spcPts val="0"/>
              </a:spcAft>
              <a:buNone/>
            </a:pPr>
            <a:endParaRPr>
              <a:solidFill>
                <a:srgbClr val="448AFF"/>
              </a:solidFill>
              <a:latin typeface="Roboto Slab"/>
              <a:ea typeface="Roboto Slab"/>
              <a:cs typeface="Roboto Slab"/>
              <a:sym typeface="Roboto Slab"/>
            </a:endParaRPr>
          </a:p>
        </p:txBody>
      </p:sp>
      <p:grpSp>
        <p:nvGrpSpPr>
          <p:cNvPr id="492" name="Shape 492"/>
          <p:cNvGrpSpPr/>
          <p:nvPr/>
        </p:nvGrpSpPr>
        <p:grpSpPr>
          <a:xfrm rot="-8653249">
            <a:off x="2287954" y="3383620"/>
            <a:ext cx="1183978" cy="415609"/>
            <a:chOff x="1606465" y="1051325"/>
            <a:chExt cx="8943513" cy="3254000"/>
          </a:xfrm>
        </p:grpSpPr>
        <p:sp>
          <p:nvSpPr>
            <p:cNvPr id="493" name="Shape 493"/>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5" name="Shape 495"/>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6" name="Shape 496"/>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7" name="Shape 497"/>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8" name="Shape 498"/>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99" name="Shape 499"/>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500" name="Shape 500"/>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Do you work from home?</a:t>
            </a:r>
            <a:endParaRPr>
              <a:solidFill>
                <a:srgbClr val="414141"/>
              </a:solidFill>
            </a:endParaRPr>
          </a:p>
        </p:txBody>
      </p:sp>
      <p:sp>
        <p:nvSpPr>
          <p:cNvPr id="501" name="Shape 501"/>
          <p:cNvSpPr txBox="1"/>
          <p:nvPr/>
        </p:nvSpPr>
        <p:spPr>
          <a:xfrm>
            <a:off x="383075" y="1930150"/>
            <a:ext cx="2221200" cy="730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600">
                <a:solidFill>
                  <a:srgbClr val="757575"/>
                </a:solidFill>
                <a:latin typeface="Roboto"/>
                <a:ea typeface="Roboto"/>
                <a:cs typeface="Roboto"/>
                <a:sym typeface="Roboto"/>
              </a:rPr>
              <a:t>Keep your residential address private.</a:t>
            </a:r>
            <a:endParaRPr sz="1600">
              <a:solidFill>
                <a:srgbClr val="757575"/>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Shape 507" descr="Screen Shot 2017-06-23 at 2.33.12 PM.png"/>
          <p:cNvPicPr preferRelativeResize="0"/>
          <p:nvPr/>
        </p:nvPicPr>
        <p:blipFill rotWithShape="1">
          <a:blip r:embed="rId3">
            <a:alphaModFix/>
          </a:blip>
          <a:srcRect b="25694"/>
          <a:stretch/>
        </p:blipFill>
        <p:spPr>
          <a:xfrm>
            <a:off x="1906975" y="1380970"/>
            <a:ext cx="5282801" cy="3140825"/>
          </a:xfrm>
          <a:prstGeom prst="rect">
            <a:avLst/>
          </a:prstGeom>
          <a:noFill/>
          <a:ln>
            <a:noFill/>
          </a:ln>
        </p:spPr>
      </p:pic>
      <p:pic>
        <p:nvPicPr>
          <p:cNvPr id="508" name="Shape 508"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sp>
        <p:nvSpPr>
          <p:cNvPr id="509" name="Shape 509"/>
          <p:cNvSpPr txBox="1"/>
          <p:nvPr/>
        </p:nvSpPr>
        <p:spPr>
          <a:xfrm>
            <a:off x="76200" y="2579345"/>
            <a:ext cx="1882800" cy="9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a:solidFill>
                  <a:srgbClr val="448AFF"/>
                </a:solidFill>
                <a:latin typeface="Roboto Slab"/>
                <a:ea typeface="Roboto Slab"/>
                <a:cs typeface="Roboto Slab"/>
                <a:sym typeface="Roboto Slab"/>
              </a:rPr>
              <a:t>Agree to the </a:t>
            </a:r>
            <a:endParaRPr sz="1300">
              <a:solidFill>
                <a:srgbClr val="448AFF"/>
              </a:solidFill>
              <a:latin typeface="Roboto Slab"/>
              <a:ea typeface="Roboto Slab"/>
              <a:cs typeface="Roboto Slab"/>
              <a:sym typeface="Roboto Slab"/>
            </a:endParaRPr>
          </a:p>
          <a:p>
            <a:pPr marL="0" marR="0" lvl="0" indent="0" algn="l" rtl="0">
              <a:spcBef>
                <a:spcPts val="0"/>
              </a:spcBef>
              <a:spcAft>
                <a:spcPts val="0"/>
              </a:spcAft>
              <a:buNone/>
            </a:pPr>
            <a:r>
              <a:rPr lang="en-US" sz="1300">
                <a:solidFill>
                  <a:srgbClr val="448AFF"/>
                </a:solidFill>
                <a:latin typeface="Roboto Slab"/>
                <a:ea typeface="Roboto Slab"/>
                <a:cs typeface="Roboto Slab"/>
                <a:sym typeface="Roboto Slab"/>
              </a:rPr>
              <a:t>Terms of Service </a:t>
            </a:r>
            <a:br>
              <a:rPr lang="en-US" sz="1300">
                <a:solidFill>
                  <a:srgbClr val="448AFF"/>
                </a:solidFill>
                <a:latin typeface="Roboto Slab"/>
                <a:ea typeface="Roboto Slab"/>
                <a:cs typeface="Roboto Slab"/>
                <a:sym typeface="Roboto Slab"/>
              </a:rPr>
            </a:br>
            <a:r>
              <a:rPr lang="en-US" sz="1300">
                <a:solidFill>
                  <a:srgbClr val="448AFF"/>
                </a:solidFill>
                <a:latin typeface="Roboto Slab"/>
                <a:ea typeface="Roboto Slab"/>
                <a:cs typeface="Roboto Slab"/>
                <a:sym typeface="Roboto Slab"/>
              </a:rPr>
              <a:t>and click “Continue”</a:t>
            </a:r>
            <a:endParaRPr sz="1300">
              <a:solidFill>
                <a:srgbClr val="448AFF"/>
              </a:solidFill>
              <a:latin typeface="Roboto Slab"/>
              <a:ea typeface="Roboto Slab"/>
              <a:cs typeface="Roboto Slab"/>
              <a:sym typeface="Roboto Slab"/>
            </a:endParaRPr>
          </a:p>
        </p:txBody>
      </p:sp>
      <p:grpSp>
        <p:nvGrpSpPr>
          <p:cNvPr id="510" name="Shape 510"/>
          <p:cNvGrpSpPr/>
          <p:nvPr/>
        </p:nvGrpSpPr>
        <p:grpSpPr>
          <a:xfrm rot="-10388309">
            <a:off x="1666423" y="3006185"/>
            <a:ext cx="1085468" cy="452935"/>
            <a:chOff x="1606465" y="1051325"/>
            <a:chExt cx="8943513" cy="3254000"/>
          </a:xfrm>
        </p:grpSpPr>
        <p:sp>
          <p:nvSpPr>
            <p:cNvPr id="511" name="Shape 511"/>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2" name="Shape 512"/>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3" name="Shape 513"/>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4" name="Shape 514"/>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5" name="Shape 515"/>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6" name="Shape 516"/>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17" name="Shape 517"/>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518" name="Shape 518"/>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Step 4: Confirm your business</a:t>
            </a:r>
            <a:endParaRPr>
              <a:solidFill>
                <a:srgbClr val="41414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Shape 524" descr="Screen Shot 2017-06-23 at 2.54.00 PM.png"/>
          <p:cNvPicPr preferRelativeResize="0"/>
          <p:nvPr/>
        </p:nvPicPr>
        <p:blipFill rotWithShape="1">
          <a:blip r:embed="rId3">
            <a:alphaModFix/>
          </a:blip>
          <a:srcRect b="13442"/>
          <a:stretch/>
        </p:blipFill>
        <p:spPr>
          <a:xfrm>
            <a:off x="1895050" y="1389497"/>
            <a:ext cx="5300650" cy="3249401"/>
          </a:xfrm>
          <a:prstGeom prst="rect">
            <a:avLst/>
          </a:prstGeom>
          <a:noFill/>
          <a:ln>
            <a:noFill/>
          </a:ln>
        </p:spPr>
      </p:pic>
      <p:pic>
        <p:nvPicPr>
          <p:cNvPr id="525" name="Shape 525"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pic>
        <p:nvPicPr>
          <p:cNvPr id="526" name="Shape 526" descr="verify5.png"/>
          <p:cNvPicPr preferRelativeResize="0"/>
          <p:nvPr/>
        </p:nvPicPr>
        <p:blipFill>
          <a:blip r:embed="rId5">
            <a:alphaModFix/>
          </a:blip>
          <a:stretch>
            <a:fillRect/>
          </a:stretch>
        </p:blipFill>
        <p:spPr>
          <a:xfrm>
            <a:off x="3882125" y="2768153"/>
            <a:ext cx="2704798" cy="1580514"/>
          </a:xfrm>
          <a:prstGeom prst="rect">
            <a:avLst/>
          </a:prstGeom>
          <a:noFill/>
          <a:ln>
            <a:noFill/>
          </a:ln>
        </p:spPr>
      </p:pic>
      <p:sp>
        <p:nvSpPr>
          <p:cNvPr id="527" name="Shape 527"/>
          <p:cNvSpPr txBox="1"/>
          <p:nvPr/>
        </p:nvSpPr>
        <p:spPr>
          <a:xfrm>
            <a:off x="296225" y="2815100"/>
            <a:ext cx="1456500" cy="103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Double-click </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here to access in person verification</a:t>
            </a:r>
            <a:endParaRPr>
              <a:solidFill>
                <a:srgbClr val="448AFF"/>
              </a:solidFill>
              <a:latin typeface="Roboto Slab"/>
              <a:ea typeface="Roboto Slab"/>
              <a:cs typeface="Roboto Slab"/>
              <a:sym typeface="Roboto Slab"/>
            </a:endParaRPr>
          </a:p>
        </p:txBody>
      </p:sp>
      <p:sp>
        <p:nvSpPr>
          <p:cNvPr id="528" name="Shape 528"/>
          <p:cNvSpPr txBox="1"/>
          <p:nvPr/>
        </p:nvSpPr>
        <p:spPr>
          <a:xfrm>
            <a:off x="7414330" y="2716647"/>
            <a:ext cx="1776600" cy="20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Click “Verify” to see your QR code.</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Don’t have your documentation with you? No worries! Click “Verify later.”</a:t>
            </a:r>
            <a:endParaRPr>
              <a:solidFill>
                <a:srgbClr val="448AFF"/>
              </a:solidFill>
              <a:latin typeface="Roboto Slab"/>
              <a:ea typeface="Roboto Slab"/>
              <a:cs typeface="Roboto Slab"/>
              <a:sym typeface="Roboto Slab"/>
            </a:endParaRPr>
          </a:p>
          <a:p>
            <a:pPr marL="0" marR="0" lvl="0" indent="0" algn="l" rtl="0">
              <a:spcBef>
                <a:spcPts val="0"/>
              </a:spcBef>
              <a:spcAft>
                <a:spcPts val="0"/>
              </a:spcAft>
              <a:buNone/>
            </a:pPr>
            <a:endParaRPr>
              <a:solidFill>
                <a:srgbClr val="448AFF"/>
              </a:solidFill>
              <a:latin typeface="Roboto Slab"/>
              <a:ea typeface="Roboto Slab"/>
              <a:cs typeface="Roboto Slab"/>
              <a:sym typeface="Roboto Slab"/>
            </a:endParaRPr>
          </a:p>
        </p:txBody>
      </p:sp>
      <p:grpSp>
        <p:nvGrpSpPr>
          <p:cNvPr id="529" name="Shape 529"/>
          <p:cNvGrpSpPr/>
          <p:nvPr/>
        </p:nvGrpSpPr>
        <p:grpSpPr>
          <a:xfrm rot="-1578703" flipH="1">
            <a:off x="1220328" y="2377817"/>
            <a:ext cx="1085518" cy="411253"/>
            <a:chOff x="1606465" y="1051325"/>
            <a:chExt cx="8943513" cy="3254000"/>
          </a:xfrm>
        </p:grpSpPr>
        <p:sp>
          <p:nvSpPr>
            <p:cNvPr id="530" name="Shape 530"/>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1" name="Shape 531"/>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2" name="Shape 532"/>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3" name="Shape 533"/>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4" name="Shape 534"/>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5" name="Shape 535"/>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536" name="Shape 536"/>
          <p:cNvGrpSpPr/>
          <p:nvPr/>
        </p:nvGrpSpPr>
        <p:grpSpPr>
          <a:xfrm rot="9590846" flipH="1">
            <a:off x="6367275" y="2898518"/>
            <a:ext cx="1085097" cy="421156"/>
            <a:chOff x="1606465" y="1051325"/>
            <a:chExt cx="8943513" cy="3254000"/>
          </a:xfrm>
        </p:grpSpPr>
        <p:sp>
          <p:nvSpPr>
            <p:cNvPr id="537" name="Shape 537"/>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43" name="Shape 543"/>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544" name="Shape 544"/>
          <p:cNvSpPr txBox="1"/>
          <p:nvPr/>
        </p:nvSpPr>
        <p:spPr>
          <a:xfrm>
            <a:off x="228675" y="583550"/>
            <a:ext cx="8557500" cy="621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a:solidFill>
                  <a:srgbClr val="414141"/>
                </a:solidFill>
                <a:latin typeface="Roboto Slab"/>
                <a:ea typeface="Roboto Slab"/>
                <a:cs typeface="Roboto Slab"/>
                <a:sym typeface="Roboto Slab"/>
              </a:rPr>
              <a:t>Step 5: Verify your business</a:t>
            </a:r>
            <a:endParaRPr sz="2700">
              <a:solidFill>
                <a:srgbClr val="414141"/>
              </a:solidFill>
              <a:latin typeface="Roboto Slab"/>
              <a:ea typeface="Roboto Slab"/>
              <a:cs typeface="Roboto Slab"/>
              <a:sym typeface="Roboto Slab"/>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Shape 550" descr="verify6.png"/>
          <p:cNvPicPr preferRelativeResize="0"/>
          <p:nvPr/>
        </p:nvPicPr>
        <p:blipFill rotWithShape="1">
          <a:blip r:embed="rId3">
            <a:alphaModFix/>
          </a:blip>
          <a:srcRect t="20456" b="7"/>
          <a:stretch/>
        </p:blipFill>
        <p:spPr>
          <a:xfrm>
            <a:off x="1881150" y="1533726"/>
            <a:ext cx="5319973" cy="3147498"/>
          </a:xfrm>
          <a:prstGeom prst="rect">
            <a:avLst/>
          </a:prstGeom>
          <a:noFill/>
          <a:ln>
            <a:noFill/>
          </a:ln>
        </p:spPr>
      </p:pic>
      <p:sp>
        <p:nvSpPr>
          <p:cNvPr id="551" name="Shape 551"/>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552" name="Shape 552"/>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solidFill>
                  <a:srgbClr val="414141"/>
                </a:solidFill>
              </a:rPr>
              <a:t>We need to scan your code</a:t>
            </a:r>
            <a:endParaRPr>
              <a:solidFill>
                <a:srgbClr val="414141"/>
              </a:solidFill>
            </a:endParaRPr>
          </a:p>
          <a:p>
            <a:pPr marL="0" lvl="0" indent="0" rtl="0">
              <a:spcBef>
                <a:spcPts val="0"/>
              </a:spcBef>
              <a:spcAft>
                <a:spcPts val="0"/>
              </a:spcAft>
              <a:buClr>
                <a:schemeClr val="dk1"/>
              </a:buClr>
              <a:buSzPts val="1100"/>
              <a:buFont typeface="Arial"/>
              <a:buNone/>
            </a:pPr>
            <a:endParaRPr>
              <a:solidFill>
                <a:srgbClr val="414141"/>
              </a:solidFill>
            </a:endParaRPr>
          </a:p>
          <a:p>
            <a:pPr marL="0" lvl="0" indent="0" rtl="0">
              <a:spcBef>
                <a:spcPts val="0"/>
              </a:spcBef>
              <a:spcAft>
                <a:spcPts val="0"/>
              </a:spcAft>
              <a:buNone/>
            </a:pPr>
            <a:endParaRPr>
              <a:solidFill>
                <a:srgbClr val="414141"/>
              </a:solidFill>
            </a:endParaRPr>
          </a:p>
        </p:txBody>
      </p:sp>
      <p:pic>
        <p:nvPicPr>
          <p:cNvPr id="553" name="Shape 553"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sp>
        <p:nvSpPr>
          <p:cNvPr id="554" name="Shape 554"/>
          <p:cNvSpPr txBox="1"/>
          <p:nvPr/>
        </p:nvSpPr>
        <p:spPr>
          <a:xfrm>
            <a:off x="243969" y="2075116"/>
            <a:ext cx="1415400" cy="159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After your info is confirmed and the code is scanned, </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click “Done”</a:t>
            </a:r>
            <a:endParaRPr>
              <a:solidFill>
                <a:srgbClr val="448AFF"/>
              </a:solidFill>
              <a:latin typeface="Roboto Slab"/>
              <a:ea typeface="Roboto Slab"/>
              <a:cs typeface="Roboto Slab"/>
              <a:sym typeface="Roboto Slab"/>
            </a:endParaRPr>
          </a:p>
        </p:txBody>
      </p:sp>
      <p:grpSp>
        <p:nvGrpSpPr>
          <p:cNvPr id="555" name="Shape 555"/>
          <p:cNvGrpSpPr/>
          <p:nvPr/>
        </p:nvGrpSpPr>
        <p:grpSpPr>
          <a:xfrm rot="-8906705">
            <a:off x="1218194" y="3359786"/>
            <a:ext cx="1085221" cy="453000"/>
            <a:chOff x="1606465" y="1051325"/>
            <a:chExt cx="8943513" cy="3254000"/>
          </a:xfrm>
        </p:grpSpPr>
        <p:sp>
          <p:nvSpPr>
            <p:cNvPr id="556" name="Shape 556"/>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7" name="Shape 567"/>
          <p:cNvGrpSpPr/>
          <p:nvPr/>
        </p:nvGrpSpPr>
        <p:grpSpPr>
          <a:xfrm>
            <a:off x="2423378" y="1262773"/>
            <a:ext cx="6735666" cy="3649324"/>
            <a:chOff x="2194778" y="1262773"/>
            <a:chExt cx="6735666" cy="3649324"/>
          </a:xfrm>
        </p:grpSpPr>
        <p:pic>
          <p:nvPicPr>
            <p:cNvPr id="568" name="Shape 568" descr="Screen Shot 2017-06-19 at 1.47.12 PM.png"/>
            <p:cNvPicPr preferRelativeResize="0"/>
            <p:nvPr/>
          </p:nvPicPr>
          <p:blipFill rotWithShape="1">
            <a:blip r:embed="rId3">
              <a:alphaModFix/>
            </a:blip>
            <a:srcRect b="19191"/>
            <a:stretch/>
          </p:blipFill>
          <p:spPr>
            <a:xfrm>
              <a:off x="2865617" y="1358750"/>
              <a:ext cx="5307378" cy="3269102"/>
            </a:xfrm>
            <a:prstGeom prst="rect">
              <a:avLst/>
            </a:prstGeom>
            <a:noFill/>
            <a:ln>
              <a:noFill/>
            </a:ln>
          </p:spPr>
        </p:pic>
        <p:pic>
          <p:nvPicPr>
            <p:cNvPr id="569" name="Shape 569" descr="laptop_light_grey.png"/>
            <p:cNvPicPr preferRelativeResize="0"/>
            <p:nvPr/>
          </p:nvPicPr>
          <p:blipFill rotWithShape="1">
            <a:blip r:embed="rId4">
              <a:alphaModFix/>
            </a:blip>
            <a:srcRect t="29" b="29"/>
            <a:stretch/>
          </p:blipFill>
          <p:spPr>
            <a:xfrm>
              <a:off x="2194778" y="1262773"/>
              <a:ext cx="6735666" cy="3649324"/>
            </a:xfrm>
            <a:prstGeom prst="rect">
              <a:avLst/>
            </a:prstGeom>
            <a:noFill/>
            <a:ln>
              <a:noFill/>
            </a:ln>
          </p:spPr>
        </p:pic>
      </p:grpSp>
      <p:sp>
        <p:nvSpPr>
          <p:cNvPr id="570" name="Shape 570"/>
          <p:cNvSpPr txBox="1"/>
          <p:nvPr/>
        </p:nvSpPr>
        <p:spPr>
          <a:xfrm>
            <a:off x="228600" y="1701600"/>
            <a:ext cx="2637000" cy="2846400"/>
          </a:xfrm>
          <a:prstGeom prst="rect">
            <a:avLst/>
          </a:prstGeom>
          <a:noFill/>
          <a:ln>
            <a:noFill/>
          </a:ln>
        </p:spPr>
        <p:txBody>
          <a:bodyPr spcFirstLastPara="1" wrap="square" lIns="91425" tIns="91425" rIns="91425" bIns="91425" anchor="ctr" anchorCtr="0">
            <a:noAutofit/>
          </a:bodyPr>
          <a:lstStyle/>
          <a:p>
            <a:pPr marL="0" lvl="0" indent="0" rtl="0">
              <a:lnSpc>
                <a:spcPct val="133333"/>
              </a:lnSpc>
              <a:spcBef>
                <a:spcPts val="0"/>
              </a:spcBef>
              <a:spcAft>
                <a:spcPts val="0"/>
              </a:spcAft>
              <a:buNone/>
            </a:pPr>
            <a:endParaRPr sz="1600">
              <a:solidFill>
                <a:srgbClr val="848484"/>
              </a:solidFill>
              <a:latin typeface="Roboto"/>
              <a:ea typeface="Roboto"/>
              <a:cs typeface="Roboto"/>
              <a:sym typeface="Roboto"/>
            </a:endParaRPr>
          </a:p>
          <a:p>
            <a:pPr marL="0" lvl="0" indent="0" rtl="0">
              <a:lnSpc>
                <a:spcPct val="133333"/>
              </a:lnSpc>
              <a:spcBef>
                <a:spcPts val="0"/>
              </a:spcBef>
              <a:spcAft>
                <a:spcPts val="0"/>
              </a:spcAft>
              <a:buNone/>
            </a:pPr>
            <a:r>
              <a:rPr lang="en-US" sz="1600">
                <a:solidFill>
                  <a:srgbClr val="757575"/>
                </a:solidFill>
                <a:latin typeface="Roboto"/>
                <a:ea typeface="Roboto"/>
                <a:cs typeface="Roboto"/>
                <a:sym typeface="Roboto"/>
              </a:rPr>
              <a:t>Google username: the complete email address associated with the listing.</a:t>
            </a:r>
            <a:endParaRPr sz="1600">
              <a:solidFill>
                <a:srgbClr val="757575"/>
              </a:solidFill>
              <a:latin typeface="Roboto"/>
              <a:ea typeface="Roboto"/>
              <a:cs typeface="Roboto"/>
              <a:sym typeface="Roboto"/>
            </a:endParaRPr>
          </a:p>
        </p:txBody>
      </p:sp>
      <p:sp>
        <p:nvSpPr>
          <p:cNvPr id="571" name="Shape 571"/>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Alternatively: expedited verification</a:t>
            </a:r>
            <a:endParaRPr>
              <a:solidFill>
                <a:srgbClr val="414141"/>
              </a:solidFill>
            </a:endParaRPr>
          </a:p>
        </p:txBody>
      </p:sp>
      <p:sp>
        <p:nvSpPr>
          <p:cNvPr id="572" name="Shape 57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573" name="Shape 573"/>
          <p:cNvSpPr txBox="1">
            <a:spLocks noGrp="1"/>
          </p:cNvSpPr>
          <p:nvPr>
            <p:ph type="body" idx="4294967295"/>
          </p:nvPr>
        </p:nvSpPr>
        <p:spPr>
          <a:xfrm>
            <a:off x="314700" y="2194350"/>
            <a:ext cx="2550900" cy="294000"/>
          </a:xfrm>
          <a:prstGeom prst="rect">
            <a:avLst/>
          </a:prstGeom>
          <a:solidFill>
            <a:srgbClr val="448AFF"/>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Font typeface="Arial"/>
              <a:buNone/>
            </a:pPr>
            <a:r>
              <a:rPr lang="en-US" sz="1400">
                <a:solidFill>
                  <a:srgbClr val="FFFFFF"/>
                </a:solidFill>
                <a:latin typeface="Roboto Slab"/>
                <a:ea typeface="Roboto Slab"/>
                <a:cs typeface="Roboto Slab"/>
                <a:sym typeface="Roboto Slab"/>
              </a:rPr>
              <a:t>gybo.com/onthemap</a:t>
            </a:r>
            <a:endParaRPr sz="1400">
              <a:solidFill>
                <a:srgbClr val="FFFFFF"/>
              </a:solidFill>
              <a:latin typeface="Roboto Slab"/>
              <a:ea typeface="Roboto Slab"/>
              <a:cs typeface="Roboto Slab"/>
              <a:sym typeface="Roboto Slab"/>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8850" y="633400"/>
            <a:ext cx="9144000" cy="3876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Take a tour of Google My Business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p:nvPr/>
        </p:nvSpPr>
        <p:spPr>
          <a:xfrm>
            <a:off x="245932" y="242355"/>
            <a:ext cx="2884200" cy="216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solidFill>
                  <a:srgbClr val="757575"/>
                </a:solidFill>
                <a:latin typeface="Roboto"/>
                <a:ea typeface="Roboto"/>
                <a:cs typeface="Roboto"/>
                <a:sym typeface="Roboto"/>
              </a:rPr>
              <a:t>TAKE A TOUR OF GOOGLE MY BUSINESS</a:t>
            </a:r>
            <a:endParaRPr sz="1000">
              <a:solidFill>
                <a:srgbClr val="757575"/>
              </a:solidFill>
              <a:latin typeface="Roboto"/>
              <a:ea typeface="Roboto"/>
              <a:cs typeface="Roboto"/>
              <a:sym typeface="Roboto"/>
            </a:endParaRPr>
          </a:p>
        </p:txBody>
      </p:sp>
      <p:sp>
        <p:nvSpPr>
          <p:cNvPr id="586" name="Shape 586"/>
          <p:cNvSpPr txBox="1"/>
          <p:nvPr/>
        </p:nvSpPr>
        <p:spPr>
          <a:xfrm>
            <a:off x="228675" y="583550"/>
            <a:ext cx="8557500" cy="621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a:solidFill>
                  <a:srgbClr val="414141"/>
                </a:solidFill>
                <a:latin typeface="Roboto Slab"/>
                <a:ea typeface="Roboto Slab"/>
                <a:cs typeface="Roboto Slab"/>
                <a:sym typeface="Roboto Slab"/>
              </a:rPr>
              <a:t>Make updates from the dashboard</a:t>
            </a:r>
            <a:endParaRPr sz="2700">
              <a:solidFill>
                <a:srgbClr val="414141"/>
              </a:solidFill>
              <a:latin typeface="Roboto Slab"/>
              <a:ea typeface="Roboto Slab"/>
              <a:cs typeface="Roboto Slab"/>
              <a:sym typeface="Roboto Slab"/>
            </a:endParaRPr>
          </a:p>
        </p:txBody>
      </p:sp>
      <p:sp>
        <p:nvSpPr>
          <p:cNvPr id="587" name="Shape 587"/>
          <p:cNvSpPr txBox="1"/>
          <p:nvPr/>
        </p:nvSpPr>
        <p:spPr>
          <a:xfrm>
            <a:off x="133700" y="1750100"/>
            <a:ext cx="3282300" cy="2229000"/>
          </a:xfrm>
          <a:prstGeom prst="rect">
            <a:avLst/>
          </a:prstGeom>
          <a:noFill/>
          <a:ln>
            <a:noFill/>
          </a:ln>
        </p:spPr>
        <p:txBody>
          <a:bodyPr spcFirstLastPara="1" wrap="square" lIns="91425" tIns="91425" rIns="91425" bIns="91425" anchor="t" anchorCtr="0">
            <a:noAutofit/>
          </a:bodyPr>
          <a:lstStyle/>
          <a:p>
            <a:pPr marL="457200" lvl="0" indent="-330200" rtl="0">
              <a:lnSpc>
                <a:spcPct val="115000"/>
              </a:lnSpc>
              <a:spcBef>
                <a:spcPts val="0"/>
              </a:spcBef>
              <a:spcAft>
                <a:spcPts val="0"/>
              </a:spcAft>
              <a:buClr>
                <a:srgbClr val="757575"/>
              </a:buClr>
              <a:buSzPts val="1600"/>
              <a:buChar char="●"/>
            </a:pPr>
            <a:r>
              <a:rPr lang="en-US" sz="1600" b="1">
                <a:solidFill>
                  <a:srgbClr val="757575"/>
                </a:solidFill>
                <a:latin typeface="Roboto"/>
                <a:ea typeface="Roboto"/>
                <a:cs typeface="Roboto"/>
                <a:sym typeface="Roboto"/>
              </a:rPr>
              <a:t>2X </a:t>
            </a:r>
            <a:r>
              <a:rPr lang="en-US" sz="1600">
                <a:solidFill>
                  <a:srgbClr val="757575"/>
                </a:solidFill>
                <a:latin typeface="Roboto"/>
                <a:ea typeface="Roboto"/>
                <a:cs typeface="Roboto"/>
                <a:sym typeface="Roboto"/>
              </a:rPr>
              <a:t>more likely to be considered reputable.</a:t>
            </a:r>
            <a:r>
              <a:rPr lang="en-US" baseline="30000">
                <a:solidFill>
                  <a:srgbClr val="757575"/>
                </a:solidFill>
                <a:latin typeface="Roboto"/>
                <a:ea typeface="Roboto"/>
                <a:cs typeface="Roboto"/>
                <a:sym typeface="Roboto"/>
              </a:rPr>
              <a:t>1</a:t>
            </a:r>
            <a:endParaRPr baseline="30000">
              <a:solidFill>
                <a:srgbClr val="757575"/>
              </a:solidFill>
              <a:latin typeface="Roboto"/>
              <a:ea typeface="Roboto"/>
              <a:cs typeface="Roboto"/>
              <a:sym typeface="Roboto"/>
            </a:endParaRPr>
          </a:p>
          <a:p>
            <a:pPr marL="457200" lvl="0" indent="-330200" rtl="0">
              <a:lnSpc>
                <a:spcPct val="115000"/>
              </a:lnSpc>
              <a:spcBef>
                <a:spcPts val="1500"/>
              </a:spcBef>
              <a:spcAft>
                <a:spcPts val="0"/>
              </a:spcAft>
              <a:buClr>
                <a:srgbClr val="757575"/>
              </a:buClr>
              <a:buSzPts val="1600"/>
              <a:buChar char="●"/>
            </a:pPr>
            <a:r>
              <a:rPr lang="en-US" sz="1600" b="1">
                <a:solidFill>
                  <a:srgbClr val="757575"/>
                </a:solidFill>
                <a:latin typeface="Roboto"/>
                <a:ea typeface="Roboto"/>
                <a:cs typeface="Roboto"/>
                <a:sym typeface="Roboto"/>
              </a:rPr>
              <a:t>38%</a:t>
            </a:r>
            <a:r>
              <a:rPr lang="en-US" sz="1600">
                <a:solidFill>
                  <a:srgbClr val="757575"/>
                </a:solidFill>
                <a:latin typeface="Roboto"/>
                <a:ea typeface="Roboto"/>
                <a:cs typeface="Roboto"/>
                <a:sym typeface="Roboto"/>
              </a:rPr>
              <a:t> more likely to have searchers visit the location.</a:t>
            </a:r>
            <a:r>
              <a:rPr lang="en-US" baseline="30000">
                <a:solidFill>
                  <a:srgbClr val="757575"/>
                </a:solidFill>
                <a:latin typeface="Roboto"/>
                <a:ea typeface="Roboto"/>
                <a:cs typeface="Roboto"/>
                <a:sym typeface="Roboto"/>
              </a:rPr>
              <a:t>2</a:t>
            </a:r>
            <a:endParaRPr baseline="30000">
              <a:solidFill>
                <a:srgbClr val="757575"/>
              </a:solidFill>
              <a:latin typeface="Roboto"/>
              <a:ea typeface="Roboto"/>
              <a:cs typeface="Roboto"/>
              <a:sym typeface="Roboto"/>
            </a:endParaRPr>
          </a:p>
          <a:p>
            <a:pPr marL="457200" lvl="0" indent="-330200" rtl="0">
              <a:lnSpc>
                <a:spcPct val="115000"/>
              </a:lnSpc>
              <a:spcBef>
                <a:spcPts val="1500"/>
              </a:spcBef>
              <a:spcAft>
                <a:spcPts val="1000"/>
              </a:spcAft>
              <a:buClr>
                <a:srgbClr val="757575"/>
              </a:buClr>
              <a:buSzPts val="1600"/>
              <a:buChar char="●"/>
            </a:pPr>
            <a:r>
              <a:rPr lang="en-US" sz="1600" b="1">
                <a:solidFill>
                  <a:srgbClr val="757575"/>
                </a:solidFill>
                <a:latin typeface="Roboto"/>
                <a:ea typeface="Roboto"/>
                <a:cs typeface="Roboto"/>
                <a:sym typeface="Roboto"/>
              </a:rPr>
              <a:t>29%</a:t>
            </a:r>
            <a:r>
              <a:rPr lang="en-US" sz="1600">
                <a:solidFill>
                  <a:srgbClr val="757575"/>
                </a:solidFill>
                <a:latin typeface="Roboto"/>
                <a:ea typeface="Roboto"/>
                <a:cs typeface="Roboto"/>
                <a:sym typeface="Roboto"/>
              </a:rPr>
              <a:t> more likely to have searchers consider purchasing from them.</a:t>
            </a:r>
            <a:r>
              <a:rPr lang="en-US" baseline="30000">
                <a:solidFill>
                  <a:srgbClr val="757575"/>
                </a:solidFill>
                <a:latin typeface="Roboto"/>
                <a:ea typeface="Roboto"/>
                <a:cs typeface="Roboto"/>
                <a:sym typeface="Roboto"/>
              </a:rPr>
              <a:t>2</a:t>
            </a:r>
            <a:endParaRPr baseline="30000">
              <a:solidFill>
                <a:srgbClr val="757575"/>
              </a:solidFill>
              <a:latin typeface="Roboto"/>
              <a:ea typeface="Roboto"/>
              <a:cs typeface="Roboto"/>
              <a:sym typeface="Roboto"/>
            </a:endParaRPr>
          </a:p>
        </p:txBody>
      </p:sp>
      <p:pic>
        <p:nvPicPr>
          <p:cNvPr id="588" name="Shape 588" descr="Screen Shot 2017-06-23 at 3.06.44 PM.png"/>
          <p:cNvPicPr preferRelativeResize="0"/>
          <p:nvPr/>
        </p:nvPicPr>
        <p:blipFill rotWithShape="1">
          <a:blip r:embed="rId3">
            <a:alphaModFix/>
          </a:blip>
          <a:srcRect l="3130" r="3130"/>
          <a:stretch/>
        </p:blipFill>
        <p:spPr>
          <a:xfrm>
            <a:off x="3677400" y="1364650"/>
            <a:ext cx="4903527" cy="3375800"/>
          </a:xfrm>
          <a:prstGeom prst="rect">
            <a:avLst/>
          </a:prstGeom>
          <a:noFill/>
          <a:ln>
            <a:noFill/>
          </a:ln>
        </p:spPr>
      </p:pic>
      <p:pic>
        <p:nvPicPr>
          <p:cNvPr id="589" name="Shape 589" descr="laptop_light_grey.png"/>
          <p:cNvPicPr preferRelativeResize="0"/>
          <p:nvPr/>
        </p:nvPicPr>
        <p:blipFill rotWithShape="1">
          <a:blip r:embed="rId4">
            <a:alphaModFix/>
          </a:blip>
          <a:srcRect t="29" b="29"/>
          <a:stretch/>
        </p:blipFill>
        <p:spPr>
          <a:xfrm>
            <a:off x="2804378" y="1262773"/>
            <a:ext cx="6735666" cy="3649324"/>
          </a:xfrm>
          <a:prstGeom prst="rect">
            <a:avLst/>
          </a:prstGeom>
          <a:noFill/>
          <a:ln>
            <a:noFill/>
          </a:ln>
        </p:spPr>
      </p:pic>
      <p:sp>
        <p:nvSpPr>
          <p:cNvPr id="590" name="Shape 590"/>
          <p:cNvSpPr txBox="1"/>
          <p:nvPr/>
        </p:nvSpPr>
        <p:spPr>
          <a:xfrm>
            <a:off x="195256" y="4824629"/>
            <a:ext cx="3034800" cy="21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600" baseline="30000">
                <a:solidFill>
                  <a:srgbClr val="848484"/>
                </a:solidFill>
                <a:latin typeface="Roboto"/>
                <a:ea typeface="Roboto"/>
                <a:cs typeface="Roboto"/>
                <a:sym typeface="Roboto"/>
              </a:rPr>
              <a:t>1.  </a:t>
            </a:r>
            <a:r>
              <a:rPr lang="en-US" sz="600">
                <a:solidFill>
                  <a:srgbClr val="848484"/>
                </a:solidFill>
                <a:latin typeface="Roboto"/>
                <a:ea typeface="Roboto"/>
                <a:cs typeface="Roboto"/>
                <a:sym typeface="Roboto"/>
              </a:rPr>
              <a:t>Google/Oxera, The Benefits of Complete Business Listings, Dec 2014</a:t>
            </a:r>
            <a:endParaRPr sz="600">
              <a:solidFill>
                <a:srgbClr val="848484"/>
              </a:solidFill>
              <a:latin typeface="Roboto"/>
              <a:ea typeface="Roboto"/>
              <a:cs typeface="Roboto"/>
              <a:sym typeface="Roboto"/>
            </a:endParaRPr>
          </a:p>
          <a:p>
            <a:pPr marL="0" lvl="0" indent="0" rtl="0">
              <a:spcBef>
                <a:spcPts val="0"/>
              </a:spcBef>
              <a:spcAft>
                <a:spcPts val="0"/>
              </a:spcAft>
              <a:buNone/>
            </a:pPr>
            <a:r>
              <a:rPr lang="en-US" sz="600" baseline="30000">
                <a:solidFill>
                  <a:srgbClr val="848484"/>
                </a:solidFill>
                <a:latin typeface="Roboto"/>
                <a:ea typeface="Roboto"/>
                <a:cs typeface="Roboto"/>
                <a:sym typeface="Roboto"/>
              </a:rPr>
              <a:t>2.  </a:t>
            </a:r>
            <a:r>
              <a:rPr lang="en-US" sz="600">
                <a:solidFill>
                  <a:srgbClr val="848484"/>
                </a:solidFill>
                <a:latin typeface="Roboto"/>
                <a:ea typeface="Roboto"/>
                <a:cs typeface="Roboto"/>
                <a:sym typeface="Roboto"/>
              </a:rPr>
              <a:t>Ipsos MORI, Impact of Search Listings for Local Businesses, Aug 2014</a:t>
            </a:r>
            <a:endParaRPr sz="600">
              <a:solidFill>
                <a:srgbClr val="848484"/>
              </a:solidFill>
              <a:latin typeface="Roboto"/>
              <a:ea typeface="Roboto"/>
              <a:cs typeface="Roboto"/>
              <a:sym typeface="Roboto"/>
            </a:endParaRPr>
          </a:p>
          <a:p>
            <a:pPr marL="0" lvl="0" indent="0" rtl="0">
              <a:spcBef>
                <a:spcPts val="0"/>
              </a:spcBef>
              <a:spcAft>
                <a:spcPts val="0"/>
              </a:spcAft>
              <a:buNone/>
            </a:pPr>
            <a:endParaRPr sz="600">
              <a:solidFill>
                <a:srgbClr val="848484"/>
              </a:solidFill>
              <a:latin typeface="Roboto"/>
              <a:ea typeface="Roboto"/>
              <a:cs typeface="Roboto"/>
              <a:sym typeface="Roboto"/>
            </a:endParaRPr>
          </a:p>
        </p:txBody>
      </p:sp>
      <p:sp>
        <p:nvSpPr>
          <p:cNvPr id="591" name="Shape 591"/>
          <p:cNvSpPr txBox="1"/>
          <p:nvPr/>
        </p:nvSpPr>
        <p:spPr>
          <a:xfrm>
            <a:off x="230676" y="1015750"/>
            <a:ext cx="8481000" cy="730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1800">
                <a:solidFill>
                  <a:srgbClr val="757575"/>
                </a:solidFill>
                <a:latin typeface="Roboto Slab"/>
                <a:ea typeface="Roboto Slab"/>
                <a:cs typeface="Roboto Slab"/>
                <a:sym typeface="Roboto Slab"/>
              </a:rPr>
              <a:t>Up-to-date listings are:</a:t>
            </a:r>
            <a:endParaRPr sz="1800">
              <a:solidFill>
                <a:srgbClr val="757575"/>
              </a:solidFill>
              <a:latin typeface="Roboto Slab"/>
              <a:ea typeface="Roboto Slab"/>
              <a:cs typeface="Roboto Slab"/>
              <a:sym typeface="Roboto Slab"/>
            </a:endParaRPr>
          </a:p>
          <a:p>
            <a:pPr marL="0" lvl="0" indent="0" rtl="0">
              <a:lnSpc>
                <a:spcPct val="115000"/>
              </a:lnSpc>
              <a:spcBef>
                <a:spcPts val="1600"/>
              </a:spcBef>
              <a:spcAft>
                <a:spcPts val="1600"/>
              </a:spcAft>
              <a:buNone/>
            </a:pPr>
            <a:endParaRPr sz="1800">
              <a:solidFill>
                <a:srgbClr val="848484"/>
              </a:solidFill>
              <a:latin typeface="Roboto Slab"/>
              <a:ea typeface="Roboto Slab"/>
              <a:cs typeface="Roboto Slab"/>
              <a:sym typeface="Roboto Slab"/>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p:nvPr/>
        </p:nvSpPr>
        <p:spPr>
          <a:xfrm>
            <a:off x="208050" y="3929850"/>
            <a:ext cx="1109700" cy="1109700"/>
          </a:xfrm>
          <a:prstGeom prst="rect">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txBox="1">
            <a:spLocks noGrp="1"/>
          </p:cNvSpPr>
          <p:nvPr>
            <p:ph type="title"/>
          </p:nvPr>
        </p:nvSpPr>
        <p:spPr>
          <a:xfrm>
            <a:off x="3200881" y="1515951"/>
            <a:ext cx="6014100" cy="2109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Get Found on Google Search and Maps</a:t>
            </a:r>
            <a:endParaRPr/>
          </a:p>
        </p:txBody>
      </p:sp>
      <p:pic>
        <p:nvPicPr>
          <p:cNvPr id="337" name="Shape 337"/>
          <p:cNvPicPr preferRelativeResize="0"/>
          <p:nvPr/>
        </p:nvPicPr>
        <p:blipFill rotWithShape="1">
          <a:blip r:embed="rId3">
            <a:alphaModFix/>
          </a:blip>
          <a:srcRect l="62427" t="28812" r="11577" b="22598"/>
          <a:stretch/>
        </p:blipFill>
        <p:spPr>
          <a:xfrm>
            <a:off x="846550" y="1691250"/>
            <a:ext cx="1913150" cy="20114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598" name="Shape 598"/>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Make updates with the mobile app</a:t>
            </a:r>
            <a:endParaRPr>
              <a:solidFill>
                <a:srgbClr val="414141"/>
              </a:solidFill>
            </a:endParaRPr>
          </a:p>
        </p:txBody>
      </p:sp>
      <p:sp>
        <p:nvSpPr>
          <p:cNvPr id="599" name="Shape 599"/>
          <p:cNvSpPr txBox="1">
            <a:spLocks noGrp="1"/>
          </p:cNvSpPr>
          <p:nvPr>
            <p:ph type="subTitle" idx="2"/>
          </p:nvPr>
        </p:nvSpPr>
        <p:spPr>
          <a:xfrm>
            <a:off x="230676" y="1015750"/>
            <a:ext cx="8481000" cy="7302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solidFill>
                  <a:srgbClr val="757575"/>
                </a:solidFill>
              </a:rPr>
              <a:t>Download the free app for Android or iOS.</a:t>
            </a:r>
            <a:endParaRPr>
              <a:solidFill>
                <a:srgbClr val="757575"/>
              </a:solidFill>
            </a:endParaRPr>
          </a:p>
          <a:p>
            <a:pPr marL="0" lvl="0" indent="0" rtl="0">
              <a:spcBef>
                <a:spcPts val="1600"/>
              </a:spcBef>
              <a:spcAft>
                <a:spcPts val="1600"/>
              </a:spcAft>
              <a:buNone/>
            </a:pPr>
            <a:endParaRPr>
              <a:solidFill>
                <a:srgbClr val="757575"/>
              </a:solidFill>
            </a:endParaRPr>
          </a:p>
        </p:txBody>
      </p:sp>
      <p:grpSp>
        <p:nvGrpSpPr>
          <p:cNvPr id="600" name="Shape 600"/>
          <p:cNvGrpSpPr/>
          <p:nvPr/>
        </p:nvGrpSpPr>
        <p:grpSpPr>
          <a:xfrm>
            <a:off x="1776687" y="1140464"/>
            <a:ext cx="3271974" cy="4235167"/>
            <a:chOff x="193463" y="1157150"/>
            <a:chExt cx="3271974" cy="4235167"/>
          </a:xfrm>
        </p:grpSpPr>
        <p:pic>
          <p:nvPicPr>
            <p:cNvPr id="601" name="Shape 601"/>
            <p:cNvPicPr preferRelativeResize="0"/>
            <p:nvPr/>
          </p:nvPicPr>
          <p:blipFill>
            <a:blip r:embed="rId3">
              <a:alphaModFix/>
            </a:blip>
            <a:stretch>
              <a:fillRect/>
            </a:stretch>
          </p:blipFill>
          <p:spPr>
            <a:xfrm>
              <a:off x="1059875" y="1889150"/>
              <a:ext cx="1530450" cy="2722200"/>
            </a:xfrm>
            <a:prstGeom prst="rect">
              <a:avLst/>
            </a:prstGeom>
            <a:noFill/>
            <a:ln>
              <a:noFill/>
            </a:ln>
          </p:spPr>
        </p:pic>
        <p:pic>
          <p:nvPicPr>
            <p:cNvPr id="602" name="Shape 602" descr="phone_light_grey2.png"/>
            <p:cNvPicPr preferRelativeResize="0"/>
            <p:nvPr/>
          </p:nvPicPr>
          <p:blipFill rotWithShape="1">
            <a:blip r:embed="rId4">
              <a:alphaModFix/>
            </a:blip>
            <a:srcRect l="49" r="59"/>
            <a:stretch/>
          </p:blipFill>
          <p:spPr>
            <a:xfrm>
              <a:off x="193463" y="1157150"/>
              <a:ext cx="3271974" cy="4235167"/>
            </a:xfrm>
            <a:prstGeom prst="rect">
              <a:avLst/>
            </a:prstGeom>
            <a:noFill/>
            <a:ln>
              <a:noFill/>
            </a:ln>
          </p:spPr>
        </p:pic>
      </p:grpSp>
      <p:grpSp>
        <p:nvGrpSpPr>
          <p:cNvPr id="603" name="Shape 603"/>
          <p:cNvGrpSpPr/>
          <p:nvPr/>
        </p:nvGrpSpPr>
        <p:grpSpPr>
          <a:xfrm>
            <a:off x="3991334" y="1130900"/>
            <a:ext cx="3271974" cy="4235167"/>
            <a:chOff x="5218038" y="1157150"/>
            <a:chExt cx="3271974" cy="4235167"/>
          </a:xfrm>
        </p:grpSpPr>
        <p:pic>
          <p:nvPicPr>
            <p:cNvPr id="604" name="Shape 604"/>
            <p:cNvPicPr preferRelativeResize="0"/>
            <p:nvPr/>
          </p:nvPicPr>
          <p:blipFill>
            <a:blip r:embed="rId5">
              <a:alphaModFix/>
            </a:blip>
            <a:stretch>
              <a:fillRect/>
            </a:stretch>
          </p:blipFill>
          <p:spPr>
            <a:xfrm>
              <a:off x="6087250" y="1706806"/>
              <a:ext cx="1521825" cy="2706826"/>
            </a:xfrm>
            <a:prstGeom prst="rect">
              <a:avLst/>
            </a:prstGeom>
            <a:noFill/>
            <a:ln>
              <a:noFill/>
            </a:ln>
          </p:spPr>
        </p:pic>
        <p:pic>
          <p:nvPicPr>
            <p:cNvPr id="605" name="Shape 605" descr="phone_light_grey2.png"/>
            <p:cNvPicPr preferRelativeResize="0"/>
            <p:nvPr/>
          </p:nvPicPr>
          <p:blipFill rotWithShape="1">
            <a:blip r:embed="rId4">
              <a:alphaModFix/>
            </a:blip>
            <a:srcRect l="49" r="59"/>
            <a:stretch/>
          </p:blipFill>
          <p:spPr>
            <a:xfrm>
              <a:off x="5218038" y="1157150"/>
              <a:ext cx="3271974" cy="4235167"/>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Shape 611" descr="edit-in-search.png"/>
          <p:cNvPicPr preferRelativeResize="0"/>
          <p:nvPr/>
        </p:nvPicPr>
        <p:blipFill>
          <a:blip r:embed="rId3">
            <a:alphaModFix/>
          </a:blip>
          <a:stretch>
            <a:fillRect/>
          </a:stretch>
        </p:blipFill>
        <p:spPr>
          <a:xfrm>
            <a:off x="3521994" y="1406169"/>
            <a:ext cx="5241449" cy="3597876"/>
          </a:xfrm>
          <a:prstGeom prst="rect">
            <a:avLst/>
          </a:prstGeom>
          <a:noFill/>
          <a:ln>
            <a:noFill/>
          </a:ln>
        </p:spPr>
      </p:pic>
      <p:sp>
        <p:nvSpPr>
          <p:cNvPr id="612" name="Shape 61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613" name="Shape 613"/>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Make updates from search results</a:t>
            </a:r>
            <a:endParaRPr>
              <a:solidFill>
                <a:srgbClr val="414141"/>
              </a:solidFill>
            </a:endParaRPr>
          </a:p>
        </p:txBody>
      </p:sp>
      <p:sp>
        <p:nvSpPr>
          <p:cNvPr id="614" name="Shape 614"/>
          <p:cNvSpPr txBox="1">
            <a:spLocks noGrp="1"/>
          </p:cNvSpPr>
          <p:nvPr>
            <p:ph type="body" idx="4294967295"/>
          </p:nvPr>
        </p:nvSpPr>
        <p:spPr>
          <a:xfrm>
            <a:off x="133700" y="1750100"/>
            <a:ext cx="3282300" cy="2229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600">
                <a:solidFill>
                  <a:srgbClr val="757575"/>
                </a:solidFill>
                <a:latin typeface="Roboto"/>
                <a:ea typeface="Roboto"/>
                <a:cs typeface="Roboto"/>
                <a:sym typeface="Roboto"/>
              </a:rPr>
              <a:t>This option is visible only to managers of verified businesses.</a:t>
            </a:r>
            <a:endParaRPr sz="1600">
              <a:solidFill>
                <a:srgbClr val="757575"/>
              </a:solidFill>
              <a:latin typeface="Roboto"/>
              <a:ea typeface="Roboto"/>
              <a:cs typeface="Roboto"/>
              <a:sym typeface="Roboto"/>
            </a:endParaRPr>
          </a:p>
          <a:p>
            <a:pPr marL="457200" lvl="0" indent="-330200" rtl="0">
              <a:spcBef>
                <a:spcPts val="1000"/>
              </a:spcBef>
              <a:spcAft>
                <a:spcPts val="0"/>
              </a:spcAft>
              <a:buClr>
                <a:srgbClr val="757575"/>
              </a:buClr>
              <a:buSzPts val="1600"/>
              <a:buChar char="●"/>
            </a:pPr>
            <a:r>
              <a:rPr lang="en-US" sz="1600">
                <a:solidFill>
                  <a:srgbClr val="757575"/>
                </a:solidFill>
                <a:latin typeface="Roboto"/>
                <a:ea typeface="Roboto"/>
                <a:cs typeface="Roboto"/>
                <a:sym typeface="Roboto"/>
              </a:rPr>
              <a:t>Edit business info</a:t>
            </a:r>
            <a:endParaRPr sz="1600">
              <a:solidFill>
                <a:srgbClr val="757575"/>
              </a:solidFill>
              <a:latin typeface="Roboto"/>
              <a:ea typeface="Roboto"/>
              <a:cs typeface="Roboto"/>
              <a:sym typeface="Roboto"/>
            </a:endParaRPr>
          </a:p>
          <a:p>
            <a:pPr marL="457200" lvl="0" indent="-330200" rtl="0">
              <a:spcBef>
                <a:spcPts val="1000"/>
              </a:spcBef>
              <a:spcAft>
                <a:spcPts val="0"/>
              </a:spcAft>
              <a:buClr>
                <a:srgbClr val="757575"/>
              </a:buClr>
              <a:buSzPts val="1600"/>
              <a:buFont typeface="Roboto"/>
              <a:buChar char="●"/>
            </a:pPr>
            <a:r>
              <a:rPr lang="en-US" sz="1600">
                <a:solidFill>
                  <a:srgbClr val="757575"/>
                </a:solidFill>
                <a:latin typeface="Roboto"/>
                <a:ea typeface="Roboto"/>
                <a:cs typeface="Roboto"/>
                <a:sym typeface="Roboto"/>
              </a:rPr>
              <a:t>Create posts</a:t>
            </a:r>
            <a:endParaRPr sz="1600">
              <a:solidFill>
                <a:srgbClr val="757575"/>
              </a:solidFill>
              <a:latin typeface="Roboto"/>
              <a:ea typeface="Roboto"/>
              <a:cs typeface="Roboto"/>
              <a:sym typeface="Roboto"/>
            </a:endParaRPr>
          </a:p>
          <a:p>
            <a:pPr marL="457200" lvl="0" indent="-330200" rtl="0">
              <a:spcBef>
                <a:spcPts val="1000"/>
              </a:spcBef>
              <a:spcAft>
                <a:spcPts val="0"/>
              </a:spcAft>
              <a:buClr>
                <a:srgbClr val="757575"/>
              </a:buClr>
              <a:buSzPts val="1600"/>
              <a:buFont typeface="Roboto"/>
              <a:buChar char="●"/>
            </a:pPr>
            <a:r>
              <a:rPr lang="en-US" sz="1600">
                <a:solidFill>
                  <a:srgbClr val="757575"/>
                </a:solidFill>
                <a:latin typeface="Roboto"/>
                <a:ea typeface="Roboto"/>
                <a:cs typeface="Roboto"/>
                <a:sym typeface="Roboto"/>
              </a:rPr>
              <a:t>Add photos</a:t>
            </a:r>
            <a:endParaRPr sz="1600">
              <a:solidFill>
                <a:srgbClr val="757575"/>
              </a:solidFill>
              <a:latin typeface="Roboto"/>
              <a:ea typeface="Roboto"/>
              <a:cs typeface="Roboto"/>
              <a:sym typeface="Roboto"/>
            </a:endParaRPr>
          </a:p>
          <a:p>
            <a:pPr marL="457200" lvl="0" indent="-330200" rtl="0">
              <a:spcBef>
                <a:spcPts val="1000"/>
              </a:spcBef>
              <a:spcAft>
                <a:spcPts val="1000"/>
              </a:spcAft>
              <a:buClr>
                <a:srgbClr val="757575"/>
              </a:buClr>
              <a:buSzPts val="1600"/>
              <a:buFont typeface="Roboto"/>
              <a:buChar char="●"/>
            </a:pPr>
            <a:r>
              <a:rPr lang="en-US" sz="1600">
                <a:solidFill>
                  <a:srgbClr val="757575"/>
                </a:solidFill>
                <a:latin typeface="Roboto"/>
                <a:ea typeface="Roboto"/>
                <a:cs typeface="Roboto"/>
                <a:sym typeface="Roboto"/>
              </a:rPr>
              <a:t>Manage reviews</a:t>
            </a:r>
            <a:endParaRPr sz="1600">
              <a:solidFill>
                <a:srgbClr val="757575"/>
              </a:solidFill>
              <a:latin typeface="Roboto"/>
              <a:ea typeface="Roboto"/>
              <a:cs typeface="Roboto"/>
              <a:sym typeface="Roboto"/>
            </a:endParaRPr>
          </a:p>
        </p:txBody>
      </p:sp>
      <p:pic>
        <p:nvPicPr>
          <p:cNvPr id="615" name="Shape 615" descr="laptop_light_grey.png"/>
          <p:cNvPicPr preferRelativeResize="0"/>
          <p:nvPr/>
        </p:nvPicPr>
        <p:blipFill rotWithShape="1">
          <a:blip r:embed="rId4">
            <a:alphaModFix/>
          </a:blip>
          <a:srcRect t="29" b="29"/>
          <a:stretch/>
        </p:blipFill>
        <p:spPr>
          <a:xfrm>
            <a:off x="2804378" y="1262773"/>
            <a:ext cx="6735666" cy="3649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grpSp>
        <p:nvGrpSpPr>
          <p:cNvPr id="621" name="Shape 621"/>
          <p:cNvGrpSpPr/>
          <p:nvPr/>
        </p:nvGrpSpPr>
        <p:grpSpPr>
          <a:xfrm>
            <a:off x="807601" y="1130912"/>
            <a:ext cx="8317199" cy="4235167"/>
            <a:chOff x="426601" y="1130912"/>
            <a:chExt cx="8317199" cy="4235167"/>
          </a:xfrm>
        </p:grpSpPr>
        <p:sp>
          <p:nvSpPr>
            <p:cNvPr id="622" name="Shape 622"/>
            <p:cNvSpPr txBox="1"/>
            <p:nvPr/>
          </p:nvSpPr>
          <p:spPr>
            <a:xfrm>
              <a:off x="426601" y="3477247"/>
              <a:ext cx="1306800" cy="42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Unconfirmed</a:t>
              </a:r>
              <a:endParaRPr>
                <a:solidFill>
                  <a:srgbClr val="448AFF"/>
                </a:solidFill>
                <a:latin typeface="Roboto Slab"/>
                <a:ea typeface="Roboto Slab"/>
                <a:cs typeface="Roboto Slab"/>
                <a:sym typeface="Roboto Slab"/>
              </a:endParaRPr>
            </a:p>
          </p:txBody>
        </p:sp>
        <p:grpSp>
          <p:nvGrpSpPr>
            <p:cNvPr id="623" name="Shape 623"/>
            <p:cNvGrpSpPr/>
            <p:nvPr/>
          </p:nvGrpSpPr>
          <p:grpSpPr>
            <a:xfrm>
              <a:off x="1780888" y="1130912"/>
              <a:ext cx="5481774" cy="4235167"/>
              <a:chOff x="966887" y="978512"/>
              <a:chExt cx="5481774" cy="4235167"/>
            </a:xfrm>
          </p:grpSpPr>
          <p:grpSp>
            <p:nvGrpSpPr>
              <p:cNvPr id="624" name="Shape 624"/>
              <p:cNvGrpSpPr/>
              <p:nvPr/>
            </p:nvGrpSpPr>
            <p:grpSpPr>
              <a:xfrm>
                <a:off x="3176687" y="978512"/>
                <a:ext cx="3271974" cy="4235167"/>
                <a:chOff x="4921509" y="659078"/>
                <a:chExt cx="3271974" cy="4235167"/>
              </a:xfrm>
            </p:grpSpPr>
            <p:pic>
              <p:nvPicPr>
                <p:cNvPr id="625" name="Shape 625" descr="phone_light_grey2.png"/>
                <p:cNvPicPr preferRelativeResize="0"/>
                <p:nvPr/>
              </p:nvPicPr>
              <p:blipFill rotWithShape="1">
                <a:blip r:embed="rId3">
                  <a:alphaModFix/>
                </a:blip>
                <a:srcRect l="49" r="59"/>
                <a:stretch/>
              </p:blipFill>
              <p:spPr>
                <a:xfrm>
                  <a:off x="4921509" y="659078"/>
                  <a:ext cx="3271974" cy="4235167"/>
                </a:xfrm>
                <a:prstGeom prst="rect">
                  <a:avLst/>
                </a:prstGeom>
                <a:noFill/>
                <a:ln>
                  <a:noFill/>
                </a:ln>
              </p:spPr>
            </p:pic>
            <p:pic>
              <p:nvPicPr>
                <p:cNvPr id="626" name="Shape 626" descr="holidayhours5.png"/>
                <p:cNvPicPr preferRelativeResize="0"/>
                <p:nvPr/>
              </p:nvPicPr>
              <p:blipFill rotWithShape="1">
                <a:blip r:embed="rId4">
                  <a:alphaModFix/>
                </a:blip>
                <a:srcRect t="5806" b="5815"/>
                <a:stretch/>
              </p:blipFill>
              <p:spPr>
                <a:xfrm>
                  <a:off x="5788538" y="1377000"/>
                  <a:ext cx="1527649" cy="2711576"/>
                </a:xfrm>
                <a:prstGeom prst="rect">
                  <a:avLst/>
                </a:prstGeom>
                <a:noFill/>
                <a:ln>
                  <a:noFill/>
                </a:ln>
              </p:spPr>
            </p:pic>
          </p:grpSp>
          <p:pic>
            <p:nvPicPr>
              <p:cNvPr id="627" name="Shape 627" descr="phone_light_grey2.png"/>
              <p:cNvPicPr preferRelativeResize="0"/>
              <p:nvPr/>
            </p:nvPicPr>
            <p:blipFill rotWithShape="1">
              <a:blip r:embed="rId3">
                <a:alphaModFix/>
              </a:blip>
              <a:srcRect l="49" r="59"/>
              <a:stretch/>
            </p:blipFill>
            <p:spPr>
              <a:xfrm>
                <a:off x="966887" y="978512"/>
                <a:ext cx="3271974" cy="4235167"/>
              </a:xfrm>
              <a:prstGeom prst="rect">
                <a:avLst/>
              </a:prstGeom>
              <a:noFill/>
              <a:ln>
                <a:noFill/>
              </a:ln>
            </p:spPr>
          </p:pic>
          <p:pic>
            <p:nvPicPr>
              <p:cNvPr id="628" name="Shape 628" descr="holidayhours7.png"/>
              <p:cNvPicPr preferRelativeResize="0"/>
              <p:nvPr/>
            </p:nvPicPr>
            <p:blipFill rotWithShape="1">
              <a:blip r:embed="rId5">
                <a:alphaModFix/>
              </a:blip>
              <a:srcRect t="5806" b="5815"/>
              <a:stretch/>
            </p:blipFill>
            <p:spPr>
              <a:xfrm>
                <a:off x="1833916" y="1696434"/>
                <a:ext cx="1527649" cy="2711576"/>
              </a:xfrm>
              <a:prstGeom prst="rect">
                <a:avLst/>
              </a:prstGeom>
              <a:noFill/>
              <a:ln>
                <a:noFill/>
              </a:ln>
            </p:spPr>
          </p:pic>
        </p:grpSp>
        <p:sp>
          <p:nvSpPr>
            <p:cNvPr id="629" name="Shape 629"/>
            <p:cNvSpPr txBox="1"/>
            <p:nvPr/>
          </p:nvSpPr>
          <p:spPr>
            <a:xfrm>
              <a:off x="7437000" y="3082197"/>
              <a:ext cx="1306800" cy="42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Confirmed</a:t>
              </a:r>
              <a:endParaRPr>
                <a:solidFill>
                  <a:srgbClr val="448AFF"/>
                </a:solidFill>
                <a:latin typeface="Roboto Slab"/>
                <a:ea typeface="Roboto Slab"/>
                <a:cs typeface="Roboto Slab"/>
                <a:sym typeface="Roboto Slab"/>
              </a:endParaRPr>
            </a:p>
          </p:txBody>
        </p:sp>
        <p:grpSp>
          <p:nvGrpSpPr>
            <p:cNvPr id="630" name="Shape 630"/>
            <p:cNvGrpSpPr/>
            <p:nvPr/>
          </p:nvGrpSpPr>
          <p:grpSpPr>
            <a:xfrm rot="343618" flipH="1">
              <a:off x="1659955" y="3632633"/>
              <a:ext cx="1245789" cy="453267"/>
              <a:chOff x="1606465" y="1051325"/>
              <a:chExt cx="8943513" cy="3254000"/>
            </a:xfrm>
          </p:grpSpPr>
          <p:sp>
            <p:nvSpPr>
              <p:cNvPr id="631" name="Shape 631"/>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2" name="Shape 632"/>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3" name="Shape 633"/>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4" name="Shape 634"/>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5" name="Shape 635"/>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6" name="Shape 636"/>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37" name="Shape 637"/>
            <p:cNvGrpSpPr/>
            <p:nvPr/>
          </p:nvGrpSpPr>
          <p:grpSpPr>
            <a:xfrm rot="-996045">
              <a:off x="6218871" y="3338466"/>
              <a:ext cx="1245889" cy="453303"/>
              <a:chOff x="1606465" y="1051325"/>
              <a:chExt cx="8943513" cy="3254000"/>
            </a:xfrm>
          </p:grpSpPr>
          <p:sp>
            <p:nvSpPr>
              <p:cNvPr id="638" name="Shape 638"/>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9" name="Shape 639"/>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0" name="Shape 640"/>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1" name="Shape 641"/>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2" name="Shape 642"/>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3" name="Shape 643"/>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644" name="Shape 644"/>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645" name="Shape 645"/>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Show your holiday hours on Google</a:t>
            </a:r>
            <a:endParaRPr>
              <a:solidFill>
                <a:srgbClr val="414141"/>
              </a:solidFill>
            </a:endParaRPr>
          </a:p>
        </p:txBody>
      </p:sp>
      <p:sp>
        <p:nvSpPr>
          <p:cNvPr id="646" name="Shape 646"/>
          <p:cNvSpPr txBox="1">
            <a:spLocks noGrp="1"/>
          </p:cNvSpPr>
          <p:nvPr>
            <p:ph type="body" idx="4294967295"/>
          </p:nvPr>
        </p:nvSpPr>
        <p:spPr>
          <a:xfrm>
            <a:off x="228600" y="2048550"/>
            <a:ext cx="2631000" cy="10338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000"/>
              </a:spcAft>
              <a:buNone/>
            </a:pPr>
            <a:r>
              <a:rPr lang="en-US">
                <a:solidFill>
                  <a:srgbClr val="757575"/>
                </a:solidFill>
                <a:latin typeface="Roboto"/>
                <a:ea typeface="Roboto"/>
                <a:cs typeface="Roboto"/>
                <a:sym typeface="Roboto"/>
              </a:rPr>
              <a:t>40% of local business searchers want to find hours of operation.</a:t>
            </a:r>
            <a:r>
              <a:rPr lang="en-US" sz="1400" baseline="30000">
                <a:solidFill>
                  <a:srgbClr val="757575"/>
                </a:solidFill>
                <a:latin typeface="Roboto"/>
                <a:ea typeface="Roboto"/>
                <a:cs typeface="Roboto"/>
                <a:sym typeface="Roboto"/>
              </a:rPr>
              <a:t>1</a:t>
            </a:r>
            <a:endParaRPr sz="1400" baseline="30000">
              <a:solidFill>
                <a:srgbClr val="757575"/>
              </a:solidFill>
              <a:latin typeface="Roboto"/>
              <a:ea typeface="Roboto"/>
              <a:cs typeface="Roboto"/>
              <a:sym typeface="Roboto"/>
            </a:endParaRPr>
          </a:p>
        </p:txBody>
      </p:sp>
      <p:sp>
        <p:nvSpPr>
          <p:cNvPr id="647" name="Shape 647"/>
          <p:cNvSpPr txBox="1"/>
          <p:nvPr/>
        </p:nvSpPr>
        <p:spPr>
          <a:xfrm>
            <a:off x="183333" y="4850668"/>
            <a:ext cx="1793700" cy="299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600" baseline="30000">
                <a:solidFill>
                  <a:srgbClr val="848484"/>
                </a:solidFill>
                <a:latin typeface="Roboto"/>
                <a:ea typeface="Roboto"/>
                <a:cs typeface="Roboto"/>
                <a:sym typeface="Roboto"/>
              </a:rPr>
              <a:t>1.  </a:t>
            </a:r>
            <a:r>
              <a:rPr lang="en-US" sz="600">
                <a:solidFill>
                  <a:srgbClr val="848484"/>
                </a:solidFill>
                <a:latin typeface="Roboto"/>
                <a:ea typeface="Roboto"/>
                <a:cs typeface="Roboto"/>
                <a:sym typeface="Roboto"/>
              </a:rPr>
              <a:t> Google Consumer Barometer, April 2017</a:t>
            </a:r>
            <a:endParaRPr sz="600">
              <a:solidFill>
                <a:srgbClr val="848484"/>
              </a:solidFill>
              <a:latin typeface="Roboto"/>
              <a:ea typeface="Roboto"/>
              <a:cs typeface="Roboto"/>
              <a:sym typeface="Roboto"/>
            </a:endParaRPr>
          </a:p>
          <a:p>
            <a:pPr marL="0" lvl="0" indent="0" rtl="0">
              <a:spcBef>
                <a:spcPts val="0"/>
              </a:spcBef>
              <a:spcAft>
                <a:spcPts val="0"/>
              </a:spcAft>
              <a:buNone/>
            </a:pP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grpSp>
        <p:nvGrpSpPr>
          <p:cNvPr id="653" name="Shape 653"/>
          <p:cNvGrpSpPr/>
          <p:nvPr/>
        </p:nvGrpSpPr>
        <p:grpSpPr>
          <a:xfrm>
            <a:off x="13040461" y="321474"/>
            <a:ext cx="832722" cy="262912"/>
            <a:chOff x="0" y="0"/>
            <a:chExt cx="2220592" cy="701100"/>
          </a:xfrm>
        </p:grpSpPr>
        <p:sp>
          <p:nvSpPr>
            <p:cNvPr id="654" name="Shape 654"/>
            <p:cNvSpPr/>
            <p:nvPr/>
          </p:nvSpPr>
          <p:spPr>
            <a:xfrm>
              <a:off x="0" y="0"/>
              <a:ext cx="701100" cy="7011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sp>
          <p:nvSpPr>
            <p:cNvPr id="655" name="Shape 655"/>
            <p:cNvSpPr/>
            <p:nvPr/>
          </p:nvSpPr>
          <p:spPr>
            <a:xfrm>
              <a:off x="333292" y="0"/>
              <a:ext cx="1887300" cy="701100"/>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pic>
        <p:nvPicPr>
          <p:cNvPr id="656" name="Shape 656" descr="Screen Shot 2017-06-23 at 3.06.44 PM.png"/>
          <p:cNvPicPr preferRelativeResize="0"/>
          <p:nvPr/>
        </p:nvPicPr>
        <p:blipFill rotWithShape="1">
          <a:blip r:embed="rId3">
            <a:alphaModFix/>
          </a:blip>
          <a:srcRect l="3130" r="3130"/>
          <a:stretch/>
        </p:blipFill>
        <p:spPr>
          <a:xfrm>
            <a:off x="2541086" y="1381149"/>
            <a:ext cx="4967697" cy="3419994"/>
          </a:xfrm>
          <a:prstGeom prst="rect">
            <a:avLst/>
          </a:prstGeom>
          <a:noFill/>
          <a:ln>
            <a:noFill/>
          </a:ln>
        </p:spPr>
      </p:pic>
      <p:grpSp>
        <p:nvGrpSpPr>
          <p:cNvPr id="657" name="Shape 657"/>
          <p:cNvGrpSpPr/>
          <p:nvPr/>
        </p:nvGrpSpPr>
        <p:grpSpPr>
          <a:xfrm>
            <a:off x="575628" y="2019528"/>
            <a:ext cx="1230075" cy="1230075"/>
            <a:chOff x="0" y="-1"/>
            <a:chExt cx="3280200" cy="3280200"/>
          </a:xfrm>
        </p:grpSpPr>
        <p:sp>
          <p:nvSpPr>
            <p:cNvPr id="658" name="Shape 658"/>
            <p:cNvSpPr/>
            <p:nvPr/>
          </p:nvSpPr>
          <p:spPr>
            <a:xfrm>
              <a:off x="0" y="-1"/>
              <a:ext cx="3280200" cy="3280200"/>
            </a:xfrm>
            <a:prstGeom prst="ellipse">
              <a:avLst/>
            </a:prstGeom>
            <a:solidFill>
              <a:srgbClr val="448A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sp>
          <p:nvSpPr>
            <p:cNvPr id="659" name="Shape 659"/>
            <p:cNvSpPr/>
            <p:nvPr/>
          </p:nvSpPr>
          <p:spPr>
            <a:xfrm>
              <a:off x="1443861" y="382581"/>
              <a:ext cx="392100" cy="338100"/>
            </a:xfrm>
            <a:prstGeom prst="triangle">
              <a:avLst>
                <a:gd name="adj" fmla="val 50000"/>
              </a:avLst>
            </a:prstGeom>
            <a:solidFill>
              <a:srgbClr val="FEFEF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grpSp>
      <p:sp>
        <p:nvSpPr>
          <p:cNvPr id="660" name="Shape 660"/>
          <p:cNvSpPr/>
          <p:nvPr/>
        </p:nvSpPr>
        <p:spPr>
          <a:xfrm>
            <a:off x="581065" y="2273512"/>
            <a:ext cx="1219200" cy="5106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Clr>
                <a:srgbClr val="FEFEFE"/>
              </a:buClr>
              <a:buFont typeface="Arial"/>
              <a:buNone/>
            </a:pPr>
            <a:r>
              <a:rPr lang="en-US" sz="3000" i="0" u="none" strike="noStrike" cap="none">
                <a:solidFill>
                  <a:srgbClr val="FEFEFE"/>
                </a:solidFill>
                <a:latin typeface="Roboto Slab"/>
                <a:ea typeface="Roboto Slab"/>
                <a:cs typeface="Roboto Slab"/>
                <a:sym typeface="Roboto Slab"/>
              </a:rPr>
              <a:t>42%</a:t>
            </a:r>
            <a:endParaRPr sz="500">
              <a:latin typeface="Roboto Slab"/>
              <a:ea typeface="Roboto Slab"/>
              <a:cs typeface="Roboto Slab"/>
              <a:sym typeface="Roboto Slab"/>
            </a:endParaRPr>
          </a:p>
        </p:txBody>
      </p:sp>
      <p:sp>
        <p:nvSpPr>
          <p:cNvPr id="661" name="Shape 661"/>
          <p:cNvSpPr/>
          <p:nvPr/>
        </p:nvSpPr>
        <p:spPr>
          <a:xfrm>
            <a:off x="581065" y="2741793"/>
            <a:ext cx="1219200" cy="309300"/>
          </a:xfrm>
          <a:prstGeom prst="rect">
            <a:avLst/>
          </a:prstGeom>
          <a:noFill/>
          <a:ln>
            <a:noFill/>
          </a:ln>
        </p:spPr>
        <p:txBody>
          <a:bodyPr spcFirstLastPara="1" wrap="square" lIns="34275" tIns="34275" rIns="34275" bIns="34275" anchor="t" anchorCtr="0">
            <a:noAutofit/>
          </a:bodyPr>
          <a:lstStyle/>
          <a:p>
            <a:pPr marL="0" marR="0" lvl="0" indent="0" algn="ctr" rtl="0">
              <a:lnSpc>
                <a:spcPct val="85000"/>
              </a:lnSpc>
              <a:spcBef>
                <a:spcPts val="0"/>
              </a:spcBef>
              <a:spcAft>
                <a:spcPts val="0"/>
              </a:spcAft>
              <a:buClr>
                <a:srgbClr val="FEFEFE"/>
              </a:buClr>
              <a:buFont typeface="Arial"/>
              <a:buNone/>
            </a:pPr>
            <a:r>
              <a:rPr lang="en-US" sz="900" i="0" u="none" strike="noStrike" cap="none">
                <a:solidFill>
                  <a:srgbClr val="FEFEFE"/>
                </a:solidFill>
                <a:latin typeface="Roboto Slab"/>
                <a:ea typeface="Roboto Slab"/>
                <a:cs typeface="Roboto Slab"/>
                <a:sym typeface="Roboto Slab"/>
              </a:rPr>
              <a:t>more requests</a:t>
            </a:r>
            <a:br>
              <a:rPr lang="en-US" sz="900" i="0" u="none" strike="noStrike" cap="none">
                <a:solidFill>
                  <a:srgbClr val="FEFEFE"/>
                </a:solidFill>
                <a:latin typeface="Roboto Slab"/>
                <a:ea typeface="Roboto Slab"/>
                <a:cs typeface="Roboto Slab"/>
                <a:sym typeface="Roboto Slab"/>
              </a:rPr>
            </a:br>
            <a:r>
              <a:rPr lang="en-US" sz="900" i="0" u="none" strike="noStrike" cap="none">
                <a:solidFill>
                  <a:srgbClr val="FEFEFE"/>
                </a:solidFill>
                <a:latin typeface="Roboto Slab"/>
                <a:ea typeface="Roboto Slab"/>
                <a:cs typeface="Roboto Slab"/>
                <a:sym typeface="Roboto Slab"/>
              </a:rPr>
              <a:t>for directions</a:t>
            </a:r>
            <a:r>
              <a:rPr lang="en-US" sz="900" i="0" u="none" strike="noStrike" cap="none" baseline="30000">
                <a:solidFill>
                  <a:srgbClr val="FEFEFE"/>
                </a:solidFill>
                <a:latin typeface="Roboto Slab"/>
                <a:ea typeface="Roboto Slab"/>
                <a:cs typeface="Roboto Slab"/>
                <a:sym typeface="Roboto Slab"/>
              </a:rPr>
              <a:t>1</a:t>
            </a:r>
            <a:endParaRPr sz="500" baseline="30000">
              <a:latin typeface="Roboto Slab"/>
              <a:ea typeface="Roboto Slab"/>
              <a:cs typeface="Roboto Slab"/>
              <a:sym typeface="Roboto Slab"/>
            </a:endParaRPr>
          </a:p>
        </p:txBody>
      </p:sp>
      <p:sp>
        <p:nvSpPr>
          <p:cNvPr id="662" name="Shape 66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663" name="Shape 663"/>
          <p:cNvSpPr txBox="1">
            <a:spLocks noGrp="1"/>
          </p:cNvSpPr>
          <p:nvPr>
            <p:ph type="title"/>
          </p:nvPr>
        </p:nvSpPr>
        <p:spPr>
          <a:xfrm>
            <a:off x="228675" y="583550"/>
            <a:ext cx="49677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Add business photos</a:t>
            </a:r>
            <a:endParaRPr>
              <a:solidFill>
                <a:srgbClr val="414141"/>
              </a:solidFill>
            </a:endParaRPr>
          </a:p>
        </p:txBody>
      </p:sp>
      <p:pic>
        <p:nvPicPr>
          <p:cNvPr id="664" name="Shape 664" descr="laptop_light_grey.png"/>
          <p:cNvPicPr preferRelativeResize="0"/>
          <p:nvPr/>
        </p:nvPicPr>
        <p:blipFill rotWithShape="1">
          <a:blip r:embed="rId4">
            <a:alphaModFix/>
          </a:blip>
          <a:srcRect t="29" b="29"/>
          <a:stretch/>
        </p:blipFill>
        <p:spPr>
          <a:xfrm>
            <a:off x="1661378" y="1262773"/>
            <a:ext cx="6735666" cy="3649324"/>
          </a:xfrm>
          <a:prstGeom prst="rect">
            <a:avLst/>
          </a:prstGeom>
          <a:noFill/>
          <a:ln>
            <a:noFill/>
          </a:ln>
        </p:spPr>
      </p:pic>
      <p:sp>
        <p:nvSpPr>
          <p:cNvPr id="665" name="Shape 665"/>
          <p:cNvSpPr txBox="1"/>
          <p:nvPr/>
        </p:nvSpPr>
        <p:spPr>
          <a:xfrm>
            <a:off x="727700" y="3550025"/>
            <a:ext cx="1578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Click to </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manage </a:t>
            </a:r>
            <a:br>
              <a:rPr lang="en-US">
                <a:solidFill>
                  <a:srgbClr val="448AFF"/>
                </a:solidFill>
                <a:latin typeface="Roboto Slab"/>
                <a:ea typeface="Roboto Slab"/>
                <a:cs typeface="Roboto Slab"/>
                <a:sym typeface="Roboto Slab"/>
              </a:rPr>
            </a:br>
            <a:r>
              <a:rPr lang="en-US">
                <a:solidFill>
                  <a:srgbClr val="448AFF"/>
                </a:solidFill>
                <a:latin typeface="Roboto Slab"/>
                <a:ea typeface="Roboto Slab"/>
                <a:cs typeface="Roboto Slab"/>
                <a:sym typeface="Roboto Slab"/>
              </a:rPr>
              <a:t>photos</a:t>
            </a:r>
            <a:endParaRPr>
              <a:solidFill>
                <a:srgbClr val="448AFF"/>
              </a:solidFill>
              <a:latin typeface="Roboto Slab"/>
              <a:ea typeface="Roboto Slab"/>
              <a:cs typeface="Roboto Slab"/>
              <a:sym typeface="Roboto Slab"/>
            </a:endParaRPr>
          </a:p>
        </p:txBody>
      </p:sp>
      <p:grpSp>
        <p:nvGrpSpPr>
          <p:cNvPr id="666" name="Shape 666"/>
          <p:cNvGrpSpPr/>
          <p:nvPr/>
        </p:nvGrpSpPr>
        <p:grpSpPr>
          <a:xfrm rot="9172990">
            <a:off x="1513440" y="3127424"/>
            <a:ext cx="1495142" cy="453326"/>
            <a:chOff x="1606465" y="1051325"/>
            <a:chExt cx="8943513" cy="3254000"/>
          </a:xfrm>
        </p:grpSpPr>
        <p:sp>
          <p:nvSpPr>
            <p:cNvPr id="667" name="Shape 667"/>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8" name="Shape 668"/>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9" name="Shape 669"/>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0" name="Shape 670"/>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1" name="Shape 671"/>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2" name="Shape 672"/>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73" name="Shape 673"/>
          <p:cNvGrpSpPr/>
          <p:nvPr/>
        </p:nvGrpSpPr>
        <p:grpSpPr>
          <a:xfrm>
            <a:off x="5656292" y="1262775"/>
            <a:ext cx="3613325" cy="4677026"/>
            <a:chOff x="5656292" y="1254225"/>
            <a:chExt cx="3613325" cy="4677026"/>
          </a:xfrm>
        </p:grpSpPr>
        <p:grpSp>
          <p:nvGrpSpPr>
            <p:cNvPr id="674" name="Shape 674"/>
            <p:cNvGrpSpPr/>
            <p:nvPr/>
          </p:nvGrpSpPr>
          <p:grpSpPr>
            <a:xfrm>
              <a:off x="6599092" y="2029378"/>
              <a:ext cx="1688089" cy="3007840"/>
              <a:chOff x="5868572" y="1068122"/>
              <a:chExt cx="2299223" cy="4096200"/>
            </a:xfrm>
          </p:grpSpPr>
          <p:pic>
            <p:nvPicPr>
              <p:cNvPr id="675" name="Shape 675" descr="4.png"/>
              <p:cNvPicPr preferRelativeResize="0"/>
              <p:nvPr/>
            </p:nvPicPr>
            <p:blipFill rotWithShape="1">
              <a:blip r:embed="rId5">
                <a:alphaModFix/>
              </a:blip>
              <a:srcRect l="119" r="129"/>
              <a:stretch/>
            </p:blipFill>
            <p:spPr>
              <a:xfrm>
                <a:off x="5868572" y="1068122"/>
                <a:ext cx="2295600" cy="4096200"/>
              </a:xfrm>
              <a:prstGeom prst="rect">
                <a:avLst/>
              </a:prstGeom>
              <a:noFill/>
              <a:ln>
                <a:noFill/>
              </a:ln>
            </p:spPr>
          </p:pic>
          <p:grpSp>
            <p:nvGrpSpPr>
              <p:cNvPr id="676" name="Shape 676"/>
              <p:cNvGrpSpPr/>
              <p:nvPr/>
            </p:nvGrpSpPr>
            <p:grpSpPr>
              <a:xfrm>
                <a:off x="5878982" y="1078662"/>
                <a:ext cx="2288813" cy="4066717"/>
                <a:chOff x="0" y="0"/>
                <a:chExt cx="6103500" cy="10844579"/>
              </a:xfrm>
            </p:grpSpPr>
            <p:pic>
              <p:nvPicPr>
                <p:cNvPr id="677" name="Shape 677" descr="image9.png"/>
                <p:cNvPicPr preferRelativeResize="0"/>
                <p:nvPr/>
              </p:nvPicPr>
              <p:blipFill rotWithShape="1">
                <a:blip r:embed="rId6">
                  <a:alphaModFix/>
                </a:blip>
                <a:srcRect b="96390"/>
                <a:stretch/>
              </p:blipFill>
              <p:spPr>
                <a:xfrm>
                  <a:off x="0" y="0"/>
                  <a:ext cx="6103500" cy="391800"/>
                </a:xfrm>
                <a:prstGeom prst="rect">
                  <a:avLst/>
                </a:prstGeom>
                <a:noFill/>
                <a:ln>
                  <a:noFill/>
                </a:ln>
              </p:spPr>
            </p:pic>
            <p:pic>
              <p:nvPicPr>
                <p:cNvPr id="678" name="Shape 678" descr="image9.png"/>
                <p:cNvPicPr preferRelativeResize="0"/>
                <p:nvPr/>
              </p:nvPicPr>
              <p:blipFill rotWithShape="1">
                <a:blip r:embed="rId6">
                  <a:alphaModFix/>
                </a:blip>
                <a:srcRect t="93062"/>
                <a:stretch/>
              </p:blipFill>
              <p:spPr>
                <a:xfrm>
                  <a:off x="0" y="10091879"/>
                  <a:ext cx="6103500" cy="752700"/>
                </a:xfrm>
                <a:prstGeom prst="rect">
                  <a:avLst/>
                </a:prstGeom>
                <a:noFill/>
                <a:ln>
                  <a:noFill/>
                </a:ln>
              </p:spPr>
            </p:pic>
          </p:grpSp>
        </p:grpSp>
        <p:pic>
          <p:nvPicPr>
            <p:cNvPr id="679" name="Shape 679" descr="phone_light_grey2.png"/>
            <p:cNvPicPr preferRelativeResize="0"/>
            <p:nvPr/>
          </p:nvPicPr>
          <p:blipFill rotWithShape="1">
            <a:blip r:embed="rId7">
              <a:alphaModFix/>
            </a:blip>
            <a:srcRect l="49" r="59"/>
            <a:stretch/>
          </p:blipFill>
          <p:spPr>
            <a:xfrm>
              <a:off x="5656292" y="1254225"/>
              <a:ext cx="3613325" cy="4677026"/>
            </a:xfrm>
            <a:prstGeom prst="rect">
              <a:avLst/>
            </a:prstGeom>
            <a:noFill/>
            <a:ln>
              <a:noFill/>
            </a:ln>
          </p:spPr>
        </p:pic>
      </p:grpSp>
      <p:sp>
        <p:nvSpPr>
          <p:cNvPr id="680" name="Shape 680"/>
          <p:cNvSpPr txBox="1"/>
          <p:nvPr/>
        </p:nvSpPr>
        <p:spPr>
          <a:xfrm>
            <a:off x="221975" y="4855300"/>
            <a:ext cx="3532200" cy="21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600" baseline="30000">
                <a:solidFill>
                  <a:srgbClr val="BFBFBF"/>
                </a:solidFill>
                <a:latin typeface="Roboto"/>
                <a:ea typeface="Roboto"/>
                <a:cs typeface="Roboto"/>
                <a:sym typeface="Roboto"/>
              </a:rPr>
              <a:t>1.  </a:t>
            </a:r>
            <a:r>
              <a:rPr lang="en-US" sz="600">
                <a:solidFill>
                  <a:srgbClr val="BFBFBF"/>
                </a:solidFill>
                <a:latin typeface="Roboto"/>
                <a:ea typeface="Roboto"/>
                <a:cs typeface="Roboto"/>
                <a:sym typeface="Roboto"/>
              </a:rPr>
              <a:t>Google/Oxera, The Benefits of   Complete Business Listings, Dec 2014</a:t>
            </a:r>
            <a:endParaRPr sz="600">
              <a:solidFill>
                <a:srgbClr val="BFBFB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pSp>
        <p:nvGrpSpPr>
          <p:cNvPr id="686" name="Shape 686"/>
          <p:cNvGrpSpPr/>
          <p:nvPr/>
        </p:nvGrpSpPr>
        <p:grpSpPr>
          <a:xfrm>
            <a:off x="13040461" y="321474"/>
            <a:ext cx="832722" cy="262912"/>
            <a:chOff x="0" y="0"/>
            <a:chExt cx="2220592" cy="701100"/>
          </a:xfrm>
        </p:grpSpPr>
        <p:sp>
          <p:nvSpPr>
            <p:cNvPr id="687" name="Shape 687"/>
            <p:cNvSpPr/>
            <p:nvPr/>
          </p:nvSpPr>
          <p:spPr>
            <a:xfrm>
              <a:off x="0" y="0"/>
              <a:ext cx="701100" cy="7011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sp>
          <p:nvSpPr>
            <p:cNvPr id="688" name="Shape 688"/>
            <p:cNvSpPr/>
            <p:nvPr/>
          </p:nvSpPr>
          <p:spPr>
            <a:xfrm>
              <a:off x="333292" y="0"/>
              <a:ext cx="1887300" cy="701100"/>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689" name="Shape 689"/>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690" name="Shape 690"/>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414141"/>
                </a:solidFill>
              </a:rPr>
              <a:t>Add details with attributes</a:t>
            </a:r>
            <a:endParaRPr>
              <a:solidFill>
                <a:srgbClr val="414141"/>
              </a:solidFill>
            </a:endParaRPr>
          </a:p>
        </p:txBody>
      </p:sp>
      <p:sp>
        <p:nvSpPr>
          <p:cNvPr id="691" name="Shape 691"/>
          <p:cNvSpPr txBox="1">
            <a:spLocks noGrp="1"/>
          </p:cNvSpPr>
          <p:nvPr>
            <p:ph type="body" idx="3"/>
          </p:nvPr>
        </p:nvSpPr>
        <p:spPr>
          <a:xfrm>
            <a:off x="91838" y="2451825"/>
            <a:ext cx="4016700" cy="19899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Clr>
                <a:srgbClr val="757575"/>
              </a:buClr>
              <a:buSzPts val="1600"/>
              <a:buChar char="●"/>
            </a:pPr>
            <a:r>
              <a:rPr lang="en-US" sz="1600">
                <a:solidFill>
                  <a:srgbClr val="757575"/>
                </a:solidFill>
              </a:rPr>
              <a:t>Optional attributes help searchers learn more about your business.</a:t>
            </a:r>
            <a:endParaRPr sz="1600">
              <a:solidFill>
                <a:srgbClr val="757575"/>
              </a:solidFill>
            </a:endParaRPr>
          </a:p>
          <a:p>
            <a:pPr marL="457200" lvl="0" indent="-330200" rtl="0">
              <a:spcBef>
                <a:spcPts val="1500"/>
              </a:spcBef>
              <a:spcAft>
                <a:spcPts val="0"/>
              </a:spcAft>
              <a:buClr>
                <a:srgbClr val="757575"/>
              </a:buClr>
              <a:buSzPts val="1600"/>
              <a:buChar char="●"/>
            </a:pPr>
            <a:r>
              <a:rPr lang="en-US" sz="1600">
                <a:solidFill>
                  <a:srgbClr val="757575"/>
                </a:solidFill>
              </a:rPr>
              <a:t>Can appear as highlights to help your business stand out in search results.</a:t>
            </a:r>
            <a:endParaRPr sz="1600">
              <a:solidFill>
                <a:srgbClr val="757575"/>
              </a:solidFill>
            </a:endParaRPr>
          </a:p>
          <a:p>
            <a:pPr marL="0" lvl="0" indent="0" rtl="0">
              <a:spcBef>
                <a:spcPts val="0"/>
              </a:spcBef>
              <a:spcAft>
                <a:spcPts val="0"/>
              </a:spcAft>
              <a:buNone/>
            </a:pPr>
            <a:endParaRPr sz="1600">
              <a:solidFill>
                <a:srgbClr val="757575"/>
              </a:solidFill>
            </a:endParaRPr>
          </a:p>
        </p:txBody>
      </p:sp>
      <p:grpSp>
        <p:nvGrpSpPr>
          <p:cNvPr id="692" name="Shape 692"/>
          <p:cNvGrpSpPr/>
          <p:nvPr/>
        </p:nvGrpSpPr>
        <p:grpSpPr>
          <a:xfrm>
            <a:off x="3848579" y="-180216"/>
            <a:ext cx="4336600" cy="5613226"/>
            <a:chOff x="3837104" y="-504116"/>
            <a:chExt cx="4336600" cy="5613226"/>
          </a:xfrm>
        </p:grpSpPr>
        <p:grpSp>
          <p:nvGrpSpPr>
            <p:cNvPr id="693" name="Shape 693"/>
            <p:cNvGrpSpPr/>
            <p:nvPr/>
          </p:nvGrpSpPr>
          <p:grpSpPr>
            <a:xfrm>
              <a:off x="4904666" y="533056"/>
              <a:ext cx="2156002" cy="3691282"/>
              <a:chOff x="3995225" y="1268950"/>
              <a:chExt cx="2289479" cy="3919807"/>
            </a:xfrm>
          </p:grpSpPr>
          <p:grpSp>
            <p:nvGrpSpPr>
              <p:cNvPr id="694" name="Shape 694"/>
              <p:cNvGrpSpPr/>
              <p:nvPr/>
            </p:nvGrpSpPr>
            <p:grpSpPr>
              <a:xfrm>
                <a:off x="3995225" y="1268950"/>
                <a:ext cx="2256300" cy="3767100"/>
                <a:chOff x="5826225" y="1289075"/>
                <a:chExt cx="2256300" cy="3767100"/>
              </a:xfrm>
            </p:grpSpPr>
            <p:sp>
              <p:nvSpPr>
                <p:cNvPr id="695" name="Shape 695"/>
                <p:cNvSpPr/>
                <p:nvPr/>
              </p:nvSpPr>
              <p:spPr>
                <a:xfrm>
                  <a:off x="5826225" y="1289075"/>
                  <a:ext cx="2256300" cy="37671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96" name="Shape 696"/>
                <p:cNvPicPr preferRelativeResize="0"/>
                <p:nvPr/>
              </p:nvPicPr>
              <p:blipFill rotWithShape="1">
                <a:blip r:embed="rId3">
                  <a:alphaModFix/>
                </a:blip>
                <a:srcRect b="5917"/>
                <a:stretch/>
              </p:blipFill>
              <p:spPr>
                <a:xfrm>
                  <a:off x="5979863" y="1323500"/>
                  <a:ext cx="1934875" cy="3640825"/>
                </a:xfrm>
                <a:prstGeom prst="rect">
                  <a:avLst/>
                </a:prstGeom>
                <a:noFill/>
                <a:ln>
                  <a:noFill/>
                </a:ln>
              </p:spPr>
            </p:pic>
          </p:grpSp>
          <p:pic>
            <p:nvPicPr>
              <p:cNvPr id="697" name="Shape 697" descr="image9.png"/>
              <p:cNvPicPr preferRelativeResize="0"/>
              <p:nvPr/>
            </p:nvPicPr>
            <p:blipFill rotWithShape="1">
              <a:blip r:embed="rId4">
                <a:alphaModFix/>
              </a:blip>
              <a:srcRect t="93062"/>
              <a:stretch/>
            </p:blipFill>
            <p:spPr>
              <a:xfrm>
                <a:off x="4023004" y="4909757"/>
                <a:ext cx="2261700" cy="279000"/>
              </a:xfrm>
              <a:prstGeom prst="rect">
                <a:avLst/>
              </a:prstGeom>
              <a:noFill/>
              <a:ln>
                <a:noFill/>
              </a:ln>
            </p:spPr>
          </p:pic>
        </p:grpSp>
        <p:pic>
          <p:nvPicPr>
            <p:cNvPr id="698" name="Shape 698" descr="phone_light_grey2.png"/>
            <p:cNvPicPr preferRelativeResize="0"/>
            <p:nvPr/>
          </p:nvPicPr>
          <p:blipFill rotWithShape="1">
            <a:blip r:embed="rId5">
              <a:alphaModFix/>
            </a:blip>
            <a:srcRect l="49" r="59"/>
            <a:stretch/>
          </p:blipFill>
          <p:spPr>
            <a:xfrm>
              <a:off x="3837104" y="-504116"/>
              <a:ext cx="4336600" cy="5613226"/>
            </a:xfrm>
            <a:prstGeom prst="rect">
              <a:avLst/>
            </a:prstGeom>
            <a:noFill/>
            <a:ln>
              <a:noFill/>
            </a:ln>
          </p:spPr>
        </p:pic>
      </p:grpSp>
      <p:grpSp>
        <p:nvGrpSpPr>
          <p:cNvPr id="699" name="Shape 699"/>
          <p:cNvGrpSpPr/>
          <p:nvPr/>
        </p:nvGrpSpPr>
        <p:grpSpPr>
          <a:xfrm>
            <a:off x="5633554" y="467696"/>
            <a:ext cx="4336600" cy="5613226"/>
            <a:chOff x="5938354" y="467696"/>
            <a:chExt cx="4336600" cy="5613226"/>
          </a:xfrm>
        </p:grpSpPr>
        <p:pic>
          <p:nvPicPr>
            <p:cNvPr id="700" name="Shape 700"/>
            <p:cNvPicPr preferRelativeResize="0"/>
            <p:nvPr/>
          </p:nvPicPr>
          <p:blipFill rotWithShape="1">
            <a:blip r:embed="rId6">
              <a:alphaModFix/>
            </a:blip>
            <a:srcRect l="8044" t="11063" r="6104" b="17787"/>
            <a:stretch/>
          </p:blipFill>
          <p:spPr>
            <a:xfrm>
              <a:off x="7042675" y="1522525"/>
              <a:ext cx="2140000" cy="3514199"/>
            </a:xfrm>
            <a:prstGeom prst="rect">
              <a:avLst/>
            </a:prstGeom>
            <a:noFill/>
            <a:ln>
              <a:noFill/>
            </a:ln>
          </p:spPr>
        </p:pic>
        <p:pic>
          <p:nvPicPr>
            <p:cNvPr id="701" name="Shape 701" descr="phone_light_grey2.png"/>
            <p:cNvPicPr preferRelativeResize="0"/>
            <p:nvPr/>
          </p:nvPicPr>
          <p:blipFill rotWithShape="1">
            <a:blip r:embed="rId5">
              <a:alphaModFix/>
            </a:blip>
            <a:srcRect l="49" r="59"/>
            <a:stretch/>
          </p:blipFill>
          <p:spPr>
            <a:xfrm>
              <a:off x="5938354" y="467696"/>
              <a:ext cx="4336600" cy="5613226"/>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Shape 707" descr="2.png"/>
          <p:cNvPicPr preferRelativeResize="0"/>
          <p:nvPr/>
        </p:nvPicPr>
        <p:blipFill rotWithShape="1">
          <a:blip r:embed="rId3">
            <a:alphaModFix/>
          </a:blip>
          <a:srcRect t="367" b="377"/>
          <a:stretch/>
        </p:blipFill>
        <p:spPr>
          <a:xfrm>
            <a:off x="5777478" y="1170801"/>
            <a:ext cx="2344800" cy="4142400"/>
          </a:xfrm>
          <a:prstGeom prst="rect">
            <a:avLst/>
          </a:prstGeom>
          <a:noFill/>
          <a:ln>
            <a:noFill/>
          </a:ln>
        </p:spPr>
      </p:pic>
      <p:sp>
        <p:nvSpPr>
          <p:cNvPr id="708" name="Shape 708"/>
          <p:cNvSpPr/>
          <p:nvPr/>
        </p:nvSpPr>
        <p:spPr>
          <a:xfrm>
            <a:off x="5796939" y="2162236"/>
            <a:ext cx="2287500" cy="888000"/>
          </a:xfrm>
          <a:prstGeom prst="rect">
            <a:avLst/>
          </a:prstGeom>
          <a:solidFill>
            <a:srgbClr val="BFBFBF">
              <a:alpha val="88630"/>
            </a:srgbClr>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sp>
        <p:nvSpPr>
          <p:cNvPr id="709" name="Shape 709"/>
          <p:cNvSpPr/>
          <p:nvPr/>
        </p:nvSpPr>
        <p:spPr>
          <a:xfrm>
            <a:off x="5767959" y="4309995"/>
            <a:ext cx="2344800" cy="636600"/>
          </a:xfrm>
          <a:prstGeom prst="rect">
            <a:avLst/>
          </a:prstGeom>
          <a:solidFill>
            <a:srgbClr val="BFBFBF">
              <a:alpha val="88630"/>
            </a:srgbClr>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pic>
        <p:nvPicPr>
          <p:cNvPr id="710" name="Shape 710" descr="image9.png"/>
          <p:cNvPicPr preferRelativeResize="0"/>
          <p:nvPr/>
        </p:nvPicPr>
        <p:blipFill rotWithShape="1">
          <a:blip r:embed="rId4">
            <a:alphaModFix/>
          </a:blip>
          <a:srcRect t="93062"/>
          <a:stretch/>
        </p:blipFill>
        <p:spPr>
          <a:xfrm>
            <a:off x="5851804" y="4909757"/>
            <a:ext cx="2261700" cy="279000"/>
          </a:xfrm>
          <a:prstGeom prst="rect">
            <a:avLst/>
          </a:prstGeom>
          <a:noFill/>
          <a:ln>
            <a:noFill/>
          </a:ln>
        </p:spPr>
      </p:pic>
      <p:sp>
        <p:nvSpPr>
          <p:cNvPr id="711" name="Shape 711"/>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414141"/>
                </a:solidFill>
              </a:rPr>
              <a:t>Read and respond to reviews</a:t>
            </a:r>
            <a:endParaRPr>
              <a:solidFill>
                <a:srgbClr val="414141"/>
              </a:solidFill>
            </a:endParaRPr>
          </a:p>
        </p:txBody>
      </p:sp>
      <p:sp>
        <p:nvSpPr>
          <p:cNvPr id="712" name="Shape 71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pic>
        <p:nvPicPr>
          <p:cNvPr id="713" name="Shape 713" descr="phone_light_grey2.png"/>
          <p:cNvPicPr preferRelativeResize="0"/>
          <p:nvPr/>
        </p:nvPicPr>
        <p:blipFill rotWithShape="1">
          <a:blip r:embed="rId5">
            <a:alphaModFix/>
          </a:blip>
          <a:srcRect l="49" r="59"/>
          <a:stretch/>
        </p:blipFill>
        <p:spPr>
          <a:xfrm>
            <a:off x="4568477" y="119546"/>
            <a:ext cx="4756501" cy="6156724"/>
          </a:xfrm>
          <a:prstGeom prst="rect">
            <a:avLst/>
          </a:prstGeom>
          <a:noFill/>
          <a:ln>
            <a:noFill/>
          </a:ln>
        </p:spPr>
      </p:pic>
      <p:sp>
        <p:nvSpPr>
          <p:cNvPr id="714" name="Shape 714"/>
          <p:cNvSpPr txBox="1">
            <a:spLocks noGrp="1"/>
          </p:cNvSpPr>
          <p:nvPr>
            <p:ph type="body" idx="3"/>
          </p:nvPr>
        </p:nvSpPr>
        <p:spPr>
          <a:xfrm>
            <a:off x="91838" y="2162216"/>
            <a:ext cx="4016700" cy="19899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Clr>
                <a:srgbClr val="757575"/>
              </a:buClr>
              <a:buSzPts val="1600"/>
              <a:buChar char="●"/>
            </a:pPr>
            <a:r>
              <a:rPr lang="en-US" sz="1600">
                <a:solidFill>
                  <a:srgbClr val="757575"/>
                </a:solidFill>
              </a:rPr>
              <a:t>Be notified when customers write reviews about your business.</a:t>
            </a:r>
            <a:endParaRPr sz="1600">
              <a:solidFill>
                <a:srgbClr val="757575"/>
              </a:solidFill>
            </a:endParaRPr>
          </a:p>
          <a:p>
            <a:pPr marL="457200" lvl="0" indent="-330200" rtl="0">
              <a:spcBef>
                <a:spcPts val="1500"/>
              </a:spcBef>
              <a:spcAft>
                <a:spcPts val="0"/>
              </a:spcAft>
              <a:buClr>
                <a:srgbClr val="757575"/>
              </a:buClr>
              <a:buSzPts val="1600"/>
              <a:buChar char="●"/>
            </a:pPr>
            <a:r>
              <a:rPr lang="en-US" sz="1600">
                <a:solidFill>
                  <a:srgbClr val="757575"/>
                </a:solidFill>
              </a:rPr>
              <a:t>Build brand loyalty by responding.</a:t>
            </a:r>
            <a:endParaRPr sz="1600">
              <a:solidFill>
                <a:srgbClr val="757575"/>
              </a:solidFill>
            </a:endParaRPr>
          </a:p>
          <a:p>
            <a:pPr marL="457200" lvl="0" indent="-330200" rtl="0">
              <a:spcBef>
                <a:spcPts val="1500"/>
              </a:spcBef>
              <a:spcAft>
                <a:spcPts val="0"/>
              </a:spcAft>
              <a:buClr>
                <a:srgbClr val="757575"/>
              </a:buClr>
              <a:buSzPts val="1600"/>
              <a:buChar char="●"/>
            </a:pPr>
            <a:r>
              <a:rPr lang="en-US" sz="1600">
                <a:solidFill>
                  <a:srgbClr val="757575"/>
                </a:solidFill>
              </a:rPr>
              <a:t>Reply with your point-of-view, solutions, answers, or thanks.</a:t>
            </a:r>
            <a:endParaRPr sz="1600">
              <a:solidFill>
                <a:srgbClr val="757575"/>
              </a:solidFill>
            </a:endParaRPr>
          </a:p>
          <a:p>
            <a:pPr marL="457200" lvl="0" indent="-228600" rtl="0">
              <a:spcBef>
                <a:spcPts val="1500"/>
              </a:spcBef>
              <a:spcAft>
                <a:spcPts val="0"/>
              </a:spcAft>
              <a:buClr>
                <a:schemeClr val="dk1"/>
              </a:buClr>
              <a:buSzPts val="1100"/>
              <a:buFont typeface="Arial"/>
              <a:buNone/>
            </a:pPr>
            <a:endParaRPr sz="1600">
              <a:solidFill>
                <a:srgbClr val="757575"/>
              </a:solidFill>
            </a:endParaRPr>
          </a:p>
          <a:p>
            <a:pPr marL="457200" lvl="0" indent="-228600" rtl="0">
              <a:spcBef>
                <a:spcPts val="1500"/>
              </a:spcBef>
              <a:spcAft>
                <a:spcPts val="1500"/>
              </a:spcAft>
              <a:buNone/>
            </a:pPr>
            <a:endParaRPr sz="1600">
              <a:solidFill>
                <a:srgbClr val="757575"/>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721" name="Shape 721"/>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Share updates with posts</a:t>
            </a:r>
            <a:endParaRPr>
              <a:solidFill>
                <a:srgbClr val="414141"/>
              </a:solidFill>
            </a:endParaRPr>
          </a:p>
        </p:txBody>
      </p:sp>
      <p:grpSp>
        <p:nvGrpSpPr>
          <p:cNvPr id="722" name="Shape 722"/>
          <p:cNvGrpSpPr/>
          <p:nvPr/>
        </p:nvGrpSpPr>
        <p:grpSpPr>
          <a:xfrm>
            <a:off x="2042378" y="1415173"/>
            <a:ext cx="6735666" cy="3649324"/>
            <a:chOff x="1661378" y="1262773"/>
            <a:chExt cx="6735666" cy="3649324"/>
          </a:xfrm>
        </p:grpSpPr>
        <p:pic>
          <p:nvPicPr>
            <p:cNvPr id="723" name="Shape 723" descr="Screen Shot 2017-09-18 at 2.46.33 PM.png"/>
            <p:cNvPicPr preferRelativeResize="0"/>
            <p:nvPr/>
          </p:nvPicPr>
          <p:blipFill>
            <a:blip r:embed="rId3">
              <a:alphaModFix/>
            </a:blip>
            <a:stretch>
              <a:fillRect/>
            </a:stretch>
          </p:blipFill>
          <p:spPr>
            <a:xfrm>
              <a:off x="2402036" y="1423318"/>
              <a:ext cx="5191974" cy="3196224"/>
            </a:xfrm>
            <a:prstGeom prst="rect">
              <a:avLst/>
            </a:prstGeom>
            <a:noFill/>
            <a:ln>
              <a:noFill/>
            </a:ln>
          </p:spPr>
        </p:pic>
        <p:pic>
          <p:nvPicPr>
            <p:cNvPr id="724" name="Shape 724" descr="laptop_light_grey.png"/>
            <p:cNvPicPr preferRelativeResize="0"/>
            <p:nvPr/>
          </p:nvPicPr>
          <p:blipFill rotWithShape="1">
            <a:blip r:embed="rId4">
              <a:alphaModFix/>
            </a:blip>
            <a:srcRect t="29" b="29"/>
            <a:stretch/>
          </p:blipFill>
          <p:spPr>
            <a:xfrm>
              <a:off x="1661378" y="1262773"/>
              <a:ext cx="6735666" cy="3649324"/>
            </a:xfrm>
            <a:prstGeom prst="rect">
              <a:avLst/>
            </a:prstGeom>
            <a:noFill/>
            <a:ln>
              <a:noFill/>
            </a:ln>
          </p:spPr>
        </p:pic>
      </p:grpSp>
      <p:grpSp>
        <p:nvGrpSpPr>
          <p:cNvPr id="725" name="Shape 725"/>
          <p:cNvGrpSpPr/>
          <p:nvPr/>
        </p:nvGrpSpPr>
        <p:grpSpPr>
          <a:xfrm>
            <a:off x="779492" y="1415175"/>
            <a:ext cx="3613325" cy="4677026"/>
            <a:chOff x="5656292" y="1262775"/>
            <a:chExt cx="3613325" cy="4677026"/>
          </a:xfrm>
        </p:grpSpPr>
        <p:grpSp>
          <p:nvGrpSpPr>
            <p:cNvPr id="726" name="Shape 726"/>
            <p:cNvGrpSpPr/>
            <p:nvPr/>
          </p:nvGrpSpPr>
          <p:grpSpPr>
            <a:xfrm>
              <a:off x="5656292" y="1262775"/>
              <a:ext cx="3613325" cy="4677026"/>
              <a:chOff x="5656292" y="1262775"/>
              <a:chExt cx="3613325" cy="4677026"/>
            </a:xfrm>
          </p:grpSpPr>
          <p:pic>
            <p:nvPicPr>
              <p:cNvPr id="727" name="Shape 727" descr="phone_light_grey2.png"/>
              <p:cNvPicPr preferRelativeResize="0"/>
              <p:nvPr/>
            </p:nvPicPr>
            <p:blipFill rotWithShape="1">
              <a:blip r:embed="rId5">
                <a:alphaModFix/>
              </a:blip>
              <a:srcRect l="49" r="59"/>
              <a:stretch/>
            </p:blipFill>
            <p:spPr>
              <a:xfrm>
                <a:off x="5656292" y="1262775"/>
                <a:ext cx="3613325" cy="4677026"/>
              </a:xfrm>
              <a:prstGeom prst="rect">
                <a:avLst/>
              </a:prstGeom>
              <a:noFill/>
              <a:ln>
                <a:noFill/>
              </a:ln>
            </p:spPr>
          </p:pic>
          <p:pic>
            <p:nvPicPr>
              <p:cNvPr id="728" name="Shape 728" descr="IMG_8010.jpg"/>
              <p:cNvPicPr preferRelativeResize="0"/>
              <p:nvPr/>
            </p:nvPicPr>
            <p:blipFill rotWithShape="1">
              <a:blip r:embed="rId6">
                <a:alphaModFix/>
              </a:blip>
              <a:srcRect l="189" r="189"/>
              <a:stretch/>
            </p:blipFill>
            <p:spPr>
              <a:xfrm>
                <a:off x="6599092" y="2037928"/>
                <a:ext cx="1685400" cy="3007800"/>
              </a:xfrm>
              <a:prstGeom prst="rect">
                <a:avLst/>
              </a:prstGeom>
              <a:noFill/>
              <a:ln>
                <a:noFill/>
              </a:ln>
            </p:spPr>
          </p:pic>
        </p:grpSp>
        <p:pic>
          <p:nvPicPr>
            <p:cNvPr id="729" name="Shape 729" descr="image9.png"/>
            <p:cNvPicPr preferRelativeResize="0"/>
            <p:nvPr/>
          </p:nvPicPr>
          <p:blipFill rotWithShape="1">
            <a:blip r:embed="rId7">
              <a:alphaModFix/>
            </a:blip>
            <a:srcRect b="96390"/>
            <a:stretch/>
          </p:blipFill>
          <p:spPr>
            <a:xfrm>
              <a:off x="6606735" y="2045668"/>
              <a:ext cx="1680300" cy="108000"/>
            </a:xfrm>
            <a:prstGeom prst="rect">
              <a:avLst/>
            </a:prstGeom>
            <a:noFill/>
            <a:ln>
              <a:noFill/>
            </a:ln>
          </p:spPr>
        </p:pic>
        <p:pic>
          <p:nvPicPr>
            <p:cNvPr id="730" name="Shape 730" descr="image9.png"/>
            <p:cNvPicPr preferRelativeResize="0"/>
            <p:nvPr/>
          </p:nvPicPr>
          <p:blipFill rotWithShape="1">
            <a:blip r:embed="rId7">
              <a:alphaModFix/>
            </a:blip>
            <a:srcRect t="93062"/>
            <a:stretch/>
          </p:blipFill>
          <p:spPr>
            <a:xfrm>
              <a:off x="6606735" y="4824593"/>
              <a:ext cx="1680300" cy="207300"/>
            </a:xfrm>
            <a:prstGeom prst="rect">
              <a:avLst/>
            </a:prstGeom>
            <a:noFill/>
            <a:ln>
              <a:noFill/>
            </a:ln>
          </p:spPr>
        </p:pic>
      </p:grpSp>
      <p:sp>
        <p:nvSpPr>
          <p:cNvPr id="731" name="Shape 731"/>
          <p:cNvSpPr txBox="1"/>
          <p:nvPr/>
        </p:nvSpPr>
        <p:spPr>
          <a:xfrm>
            <a:off x="230676" y="1015750"/>
            <a:ext cx="8481000" cy="730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800">
                <a:solidFill>
                  <a:srgbClr val="757575"/>
                </a:solidFill>
                <a:latin typeface="Roboto Slab"/>
                <a:ea typeface="Roboto Slab"/>
                <a:cs typeface="Roboto Slab"/>
                <a:sym typeface="Roboto Slab"/>
              </a:rPr>
              <a:t>Post live updates directly on your Google business listing.</a:t>
            </a:r>
            <a:endParaRPr sz="1800">
              <a:solidFill>
                <a:srgbClr val="757575"/>
              </a:solidFill>
              <a:latin typeface="Roboto Slab"/>
              <a:ea typeface="Roboto Slab"/>
              <a:cs typeface="Roboto Slab"/>
              <a:sym typeface="Roboto Slab"/>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738" name="Shape 738"/>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Use messaging to communicate...</a:t>
            </a:r>
            <a:endParaRPr>
              <a:solidFill>
                <a:srgbClr val="414141"/>
              </a:solidFill>
            </a:endParaRPr>
          </a:p>
        </p:txBody>
      </p:sp>
      <p:grpSp>
        <p:nvGrpSpPr>
          <p:cNvPr id="739" name="Shape 739"/>
          <p:cNvGrpSpPr/>
          <p:nvPr/>
        </p:nvGrpSpPr>
        <p:grpSpPr>
          <a:xfrm>
            <a:off x="1408687" y="1187364"/>
            <a:ext cx="6479037" cy="3636186"/>
            <a:chOff x="1280378" y="1338973"/>
            <a:chExt cx="6735666" cy="3649324"/>
          </a:xfrm>
        </p:grpSpPr>
        <p:pic>
          <p:nvPicPr>
            <p:cNvPr id="740" name="Shape 740" descr="Screen Shot 2017-09-18 at 1.00.18 PM.png"/>
            <p:cNvPicPr preferRelativeResize="0"/>
            <p:nvPr/>
          </p:nvPicPr>
          <p:blipFill>
            <a:blip r:embed="rId3">
              <a:alphaModFix/>
            </a:blip>
            <a:stretch>
              <a:fillRect/>
            </a:stretch>
          </p:blipFill>
          <p:spPr>
            <a:xfrm>
              <a:off x="2002575" y="1483875"/>
              <a:ext cx="5242002" cy="3227002"/>
            </a:xfrm>
            <a:prstGeom prst="rect">
              <a:avLst/>
            </a:prstGeom>
            <a:noFill/>
            <a:ln>
              <a:noFill/>
            </a:ln>
          </p:spPr>
        </p:pic>
        <p:pic>
          <p:nvPicPr>
            <p:cNvPr id="741" name="Shape 741" descr="laptop_light_grey.png"/>
            <p:cNvPicPr preferRelativeResize="0"/>
            <p:nvPr/>
          </p:nvPicPr>
          <p:blipFill rotWithShape="1">
            <a:blip r:embed="rId4">
              <a:alphaModFix/>
            </a:blip>
            <a:srcRect t="29" b="29"/>
            <a:stretch/>
          </p:blipFill>
          <p:spPr>
            <a:xfrm>
              <a:off x="1280378" y="1338973"/>
              <a:ext cx="6735666" cy="3649324"/>
            </a:xfrm>
            <a:prstGeom prst="rect">
              <a:avLst/>
            </a:prstGeom>
            <a:noFill/>
            <a:ln>
              <a:noFill/>
            </a:ln>
          </p:spPr>
        </p:pic>
      </p:grpSp>
      <p:sp>
        <p:nvSpPr>
          <p:cNvPr id="742" name="Shape 742"/>
          <p:cNvSpPr txBox="1"/>
          <p:nvPr/>
        </p:nvSpPr>
        <p:spPr>
          <a:xfrm>
            <a:off x="156225" y="2587678"/>
            <a:ext cx="1245900" cy="52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First, set up “Messaging”</a:t>
            </a:r>
            <a:endParaRPr>
              <a:solidFill>
                <a:srgbClr val="448AFF"/>
              </a:solidFill>
              <a:latin typeface="Roboto Slab"/>
              <a:ea typeface="Roboto Slab"/>
              <a:cs typeface="Roboto Slab"/>
              <a:sym typeface="Roboto Slab"/>
            </a:endParaRPr>
          </a:p>
        </p:txBody>
      </p:sp>
      <p:grpSp>
        <p:nvGrpSpPr>
          <p:cNvPr id="743" name="Shape 743"/>
          <p:cNvGrpSpPr/>
          <p:nvPr/>
        </p:nvGrpSpPr>
        <p:grpSpPr>
          <a:xfrm rot="-9548440">
            <a:off x="992573" y="2846369"/>
            <a:ext cx="1404038" cy="674194"/>
            <a:chOff x="1606465" y="1051325"/>
            <a:chExt cx="8943513" cy="3254000"/>
          </a:xfrm>
        </p:grpSpPr>
        <p:sp>
          <p:nvSpPr>
            <p:cNvPr id="744" name="Shape 744"/>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5" name="Shape 745"/>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6" name="Shape 746"/>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7" name="Shape 747"/>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8" name="Shape 748"/>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9" name="Shape 749"/>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Shape 755"/>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756" name="Shape 756"/>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...via text message</a:t>
            </a:r>
            <a:endParaRPr>
              <a:solidFill>
                <a:srgbClr val="414141"/>
              </a:solidFill>
            </a:endParaRPr>
          </a:p>
        </p:txBody>
      </p:sp>
      <p:sp>
        <p:nvSpPr>
          <p:cNvPr id="757" name="Shape 757"/>
          <p:cNvSpPr txBox="1">
            <a:spLocks noGrp="1"/>
          </p:cNvSpPr>
          <p:nvPr>
            <p:ph type="subTitle" idx="2"/>
          </p:nvPr>
        </p:nvSpPr>
        <p:spPr>
          <a:xfrm>
            <a:off x="230676" y="1015750"/>
            <a:ext cx="8481000" cy="730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US">
                <a:solidFill>
                  <a:srgbClr val="757575"/>
                </a:solidFill>
              </a:rPr>
              <a:t>Customers can send messages from search results.</a:t>
            </a:r>
            <a:endParaRPr>
              <a:solidFill>
                <a:srgbClr val="757575"/>
              </a:solidFill>
            </a:endParaRPr>
          </a:p>
        </p:txBody>
      </p:sp>
      <p:grpSp>
        <p:nvGrpSpPr>
          <p:cNvPr id="758" name="Shape 758"/>
          <p:cNvGrpSpPr/>
          <p:nvPr/>
        </p:nvGrpSpPr>
        <p:grpSpPr>
          <a:xfrm>
            <a:off x="5749479" y="1413354"/>
            <a:ext cx="3107393" cy="4022176"/>
            <a:chOff x="6675896" y="-186846"/>
            <a:chExt cx="3107393" cy="4022176"/>
          </a:xfrm>
        </p:grpSpPr>
        <p:pic>
          <p:nvPicPr>
            <p:cNvPr id="759" name="Shape 759" descr="IMG_8008.jpg"/>
            <p:cNvPicPr preferRelativeResize="0"/>
            <p:nvPr/>
          </p:nvPicPr>
          <p:blipFill rotWithShape="1">
            <a:blip r:embed="rId3">
              <a:alphaModFix/>
            </a:blip>
            <a:srcRect t="5437"/>
            <a:stretch/>
          </p:blipFill>
          <p:spPr>
            <a:xfrm>
              <a:off x="7497932" y="384550"/>
              <a:ext cx="1471750" cy="2474250"/>
            </a:xfrm>
            <a:prstGeom prst="rect">
              <a:avLst/>
            </a:prstGeom>
            <a:noFill/>
            <a:ln>
              <a:noFill/>
            </a:ln>
          </p:spPr>
        </p:pic>
        <p:pic>
          <p:nvPicPr>
            <p:cNvPr id="760" name="Shape 760" descr="phone_light_grey2.png"/>
            <p:cNvPicPr preferRelativeResize="0"/>
            <p:nvPr/>
          </p:nvPicPr>
          <p:blipFill rotWithShape="1">
            <a:blip r:embed="rId4">
              <a:alphaModFix/>
            </a:blip>
            <a:srcRect l="49" r="59"/>
            <a:stretch/>
          </p:blipFill>
          <p:spPr>
            <a:xfrm>
              <a:off x="6675896" y="-186846"/>
              <a:ext cx="3107393" cy="4022176"/>
            </a:xfrm>
            <a:prstGeom prst="rect">
              <a:avLst/>
            </a:prstGeom>
            <a:noFill/>
            <a:ln>
              <a:noFill/>
            </a:ln>
          </p:spPr>
        </p:pic>
      </p:grpSp>
      <p:grpSp>
        <p:nvGrpSpPr>
          <p:cNvPr id="761" name="Shape 761"/>
          <p:cNvGrpSpPr/>
          <p:nvPr/>
        </p:nvGrpSpPr>
        <p:grpSpPr>
          <a:xfrm>
            <a:off x="3170704" y="1413354"/>
            <a:ext cx="3107393" cy="4022176"/>
            <a:chOff x="5924821" y="1413354"/>
            <a:chExt cx="3107393" cy="4022176"/>
          </a:xfrm>
        </p:grpSpPr>
        <p:pic>
          <p:nvPicPr>
            <p:cNvPr id="762" name="Shape 762" descr="IMG_8005.jpg"/>
            <p:cNvPicPr preferRelativeResize="0"/>
            <p:nvPr/>
          </p:nvPicPr>
          <p:blipFill rotWithShape="1">
            <a:blip r:embed="rId5">
              <a:alphaModFix/>
            </a:blip>
            <a:srcRect t="9966"/>
            <a:stretch/>
          </p:blipFill>
          <p:spPr>
            <a:xfrm>
              <a:off x="6726000" y="2055000"/>
              <a:ext cx="1500775" cy="2402074"/>
            </a:xfrm>
            <a:prstGeom prst="rect">
              <a:avLst/>
            </a:prstGeom>
            <a:noFill/>
            <a:ln>
              <a:noFill/>
            </a:ln>
          </p:spPr>
        </p:pic>
        <p:pic>
          <p:nvPicPr>
            <p:cNvPr id="763" name="Shape 763" descr="phone_light_grey2.png"/>
            <p:cNvPicPr preferRelativeResize="0"/>
            <p:nvPr/>
          </p:nvPicPr>
          <p:blipFill rotWithShape="1">
            <a:blip r:embed="rId4">
              <a:alphaModFix/>
            </a:blip>
            <a:srcRect l="49" r="59"/>
            <a:stretch/>
          </p:blipFill>
          <p:spPr>
            <a:xfrm>
              <a:off x="5924821" y="1413354"/>
              <a:ext cx="3107393" cy="4022176"/>
            </a:xfrm>
            <a:prstGeom prst="rect">
              <a:avLst/>
            </a:prstGeom>
            <a:noFill/>
            <a:ln>
              <a:noFill/>
            </a:ln>
          </p:spPr>
        </p:pic>
      </p:grpSp>
      <p:grpSp>
        <p:nvGrpSpPr>
          <p:cNvPr id="764" name="Shape 764"/>
          <p:cNvGrpSpPr/>
          <p:nvPr/>
        </p:nvGrpSpPr>
        <p:grpSpPr>
          <a:xfrm>
            <a:off x="575071" y="1413354"/>
            <a:ext cx="3107393" cy="4022176"/>
            <a:chOff x="422671" y="1413354"/>
            <a:chExt cx="3107393" cy="4022176"/>
          </a:xfrm>
        </p:grpSpPr>
        <p:pic>
          <p:nvPicPr>
            <p:cNvPr id="765" name="Shape 765" descr="IMG_8002.jpg"/>
            <p:cNvPicPr preferRelativeResize="0"/>
            <p:nvPr/>
          </p:nvPicPr>
          <p:blipFill rotWithShape="1">
            <a:blip r:embed="rId6">
              <a:alphaModFix/>
            </a:blip>
            <a:srcRect t="6085" b="6094"/>
            <a:stretch/>
          </p:blipFill>
          <p:spPr>
            <a:xfrm>
              <a:off x="1204550" y="2188475"/>
              <a:ext cx="1533823" cy="2394749"/>
            </a:xfrm>
            <a:prstGeom prst="rect">
              <a:avLst/>
            </a:prstGeom>
            <a:noFill/>
            <a:ln>
              <a:noFill/>
            </a:ln>
          </p:spPr>
        </p:pic>
        <p:pic>
          <p:nvPicPr>
            <p:cNvPr id="766" name="Shape 766" descr="phone_light_grey2.png"/>
            <p:cNvPicPr preferRelativeResize="0"/>
            <p:nvPr/>
          </p:nvPicPr>
          <p:blipFill rotWithShape="1">
            <a:blip r:embed="rId4">
              <a:alphaModFix/>
            </a:blip>
            <a:srcRect l="49" r="59"/>
            <a:stretch/>
          </p:blipFill>
          <p:spPr>
            <a:xfrm>
              <a:off x="422671" y="1413354"/>
              <a:ext cx="3107393" cy="4022176"/>
            </a:xfrm>
            <a:prstGeom prst="rect">
              <a:avLst/>
            </a:prstGeom>
            <a:noFill/>
            <a:ln>
              <a:noFill/>
            </a:ln>
          </p:spPr>
        </p:pic>
      </p:grpSp>
      <p:sp>
        <p:nvSpPr>
          <p:cNvPr id="767" name="Shape 767"/>
          <p:cNvSpPr txBox="1"/>
          <p:nvPr/>
        </p:nvSpPr>
        <p:spPr>
          <a:xfrm>
            <a:off x="156225" y="1825678"/>
            <a:ext cx="1245900" cy="52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Then, customers can send messages</a:t>
            </a:r>
            <a:endParaRPr>
              <a:solidFill>
                <a:srgbClr val="448AFF"/>
              </a:solidFill>
              <a:latin typeface="Roboto Slab"/>
              <a:ea typeface="Roboto Slab"/>
              <a:cs typeface="Roboto Slab"/>
              <a:sym typeface="Roboto Slab"/>
            </a:endParaRPr>
          </a:p>
        </p:txBody>
      </p:sp>
      <p:grpSp>
        <p:nvGrpSpPr>
          <p:cNvPr id="768" name="Shape 768"/>
          <p:cNvGrpSpPr/>
          <p:nvPr/>
        </p:nvGrpSpPr>
        <p:grpSpPr>
          <a:xfrm rot="-9685404">
            <a:off x="841937" y="2575390"/>
            <a:ext cx="915204" cy="452865"/>
            <a:chOff x="1606465" y="1051325"/>
            <a:chExt cx="8943513" cy="3254000"/>
          </a:xfrm>
        </p:grpSpPr>
        <p:sp>
          <p:nvSpPr>
            <p:cNvPr id="769" name="Shape 769"/>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0" name="Shape 770"/>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1" name="Shape 771"/>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2" name="Shape 772"/>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3" name="Shape 773"/>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4" name="Shape 774"/>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grpSp>
        <p:nvGrpSpPr>
          <p:cNvPr id="780" name="Shape 780"/>
          <p:cNvGrpSpPr/>
          <p:nvPr/>
        </p:nvGrpSpPr>
        <p:grpSpPr>
          <a:xfrm>
            <a:off x="13040461" y="321474"/>
            <a:ext cx="832722" cy="262912"/>
            <a:chOff x="0" y="0"/>
            <a:chExt cx="2220592" cy="701100"/>
          </a:xfrm>
        </p:grpSpPr>
        <p:sp>
          <p:nvSpPr>
            <p:cNvPr id="781" name="Shape 781"/>
            <p:cNvSpPr/>
            <p:nvPr/>
          </p:nvSpPr>
          <p:spPr>
            <a:xfrm>
              <a:off x="0" y="0"/>
              <a:ext cx="701100" cy="7011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sp>
          <p:nvSpPr>
            <p:cNvPr id="782" name="Shape 782"/>
            <p:cNvSpPr/>
            <p:nvPr/>
          </p:nvSpPr>
          <p:spPr>
            <a:xfrm>
              <a:off x="333292" y="0"/>
              <a:ext cx="1887300" cy="701100"/>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pic>
        <p:nvPicPr>
          <p:cNvPr id="783" name="Shape 783" descr="image19.png"/>
          <p:cNvPicPr preferRelativeResize="0"/>
          <p:nvPr/>
        </p:nvPicPr>
        <p:blipFill rotWithShape="1">
          <a:blip r:embed="rId3">
            <a:alphaModFix/>
          </a:blip>
          <a:srcRect t="2296"/>
          <a:stretch/>
        </p:blipFill>
        <p:spPr>
          <a:xfrm>
            <a:off x="5775750" y="1243710"/>
            <a:ext cx="2292000" cy="3860700"/>
          </a:xfrm>
          <a:prstGeom prst="rect">
            <a:avLst/>
          </a:prstGeom>
          <a:noFill/>
          <a:ln>
            <a:noFill/>
          </a:ln>
        </p:spPr>
      </p:pic>
      <p:sp>
        <p:nvSpPr>
          <p:cNvPr id="784" name="Shape 784"/>
          <p:cNvSpPr txBox="1">
            <a:spLocks noGrp="1"/>
          </p:cNvSpPr>
          <p:nvPr>
            <p:ph type="title"/>
          </p:nvPr>
        </p:nvSpPr>
        <p:spPr>
          <a:xfrm>
            <a:off x="228675" y="830773"/>
            <a:ext cx="4218000" cy="1135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414141"/>
                </a:solidFill>
              </a:rPr>
              <a:t>See what’s working </a:t>
            </a:r>
            <a:br>
              <a:rPr lang="en-US">
                <a:solidFill>
                  <a:srgbClr val="414141"/>
                </a:solidFill>
              </a:rPr>
            </a:br>
            <a:r>
              <a:rPr lang="en-US">
                <a:solidFill>
                  <a:srgbClr val="414141"/>
                </a:solidFill>
              </a:rPr>
              <a:t>with insights</a:t>
            </a:r>
            <a:endParaRPr>
              <a:solidFill>
                <a:srgbClr val="414141"/>
              </a:solidFill>
            </a:endParaRPr>
          </a:p>
        </p:txBody>
      </p:sp>
      <p:sp>
        <p:nvSpPr>
          <p:cNvPr id="785" name="Shape 785"/>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786" name="Shape 786"/>
          <p:cNvSpPr txBox="1">
            <a:spLocks noGrp="1"/>
          </p:cNvSpPr>
          <p:nvPr>
            <p:ph type="body" idx="2"/>
          </p:nvPr>
        </p:nvSpPr>
        <p:spPr>
          <a:xfrm>
            <a:off x="91838" y="2130925"/>
            <a:ext cx="4016700" cy="19899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Clr>
                <a:srgbClr val="757575"/>
              </a:buClr>
              <a:buSzPts val="1600"/>
              <a:buChar char="●"/>
            </a:pPr>
            <a:r>
              <a:rPr lang="en-US" sz="1600">
                <a:solidFill>
                  <a:srgbClr val="757575"/>
                </a:solidFill>
              </a:rPr>
              <a:t>How do searchers find you?</a:t>
            </a:r>
            <a:endParaRPr sz="1600">
              <a:solidFill>
                <a:srgbClr val="757575"/>
              </a:solidFill>
            </a:endParaRPr>
          </a:p>
          <a:p>
            <a:pPr marL="457200" lvl="0" indent="-330200" rtl="0">
              <a:spcBef>
                <a:spcPts val="1000"/>
              </a:spcBef>
              <a:spcAft>
                <a:spcPts val="0"/>
              </a:spcAft>
              <a:buClr>
                <a:srgbClr val="757575"/>
              </a:buClr>
              <a:buSzPts val="1600"/>
              <a:buChar char="●"/>
            </a:pPr>
            <a:r>
              <a:rPr lang="en-US" sz="1600">
                <a:solidFill>
                  <a:srgbClr val="757575"/>
                </a:solidFill>
              </a:rPr>
              <a:t>How do they interact with the listing?</a:t>
            </a:r>
            <a:endParaRPr sz="1600">
              <a:solidFill>
                <a:srgbClr val="757575"/>
              </a:solidFill>
            </a:endParaRPr>
          </a:p>
          <a:p>
            <a:pPr marL="457200" lvl="0" indent="-330200" rtl="0">
              <a:spcBef>
                <a:spcPts val="1000"/>
              </a:spcBef>
              <a:spcAft>
                <a:spcPts val="0"/>
              </a:spcAft>
              <a:buClr>
                <a:srgbClr val="757575"/>
              </a:buClr>
              <a:buSzPts val="1600"/>
              <a:buChar char="●"/>
            </a:pPr>
            <a:r>
              <a:rPr lang="en-US" sz="1600">
                <a:solidFill>
                  <a:srgbClr val="757575"/>
                </a:solidFill>
              </a:rPr>
              <a:t>Do they call, request directions, and visit your website?</a:t>
            </a:r>
            <a:endParaRPr sz="1600">
              <a:solidFill>
                <a:srgbClr val="757575"/>
              </a:solidFill>
            </a:endParaRPr>
          </a:p>
          <a:p>
            <a:pPr marL="457200" lvl="0" indent="-330200" rtl="0">
              <a:spcBef>
                <a:spcPts val="1000"/>
              </a:spcBef>
              <a:spcAft>
                <a:spcPts val="0"/>
              </a:spcAft>
              <a:buClr>
                <a:srgbClr val="757575"/>
              </a:buClr>
              <a:buSzPts val="1600"/>
              <a:buChar char="●"/>
            </a:pPr>
            <a:r>
              <a:rPr lang="en-US" sz="1600">
                <a:solidFill>
                  <a:srgbClr val="757575"/>
                </a:solidFill>
              </a:rPr>
              <a:t>Where do customers come from?</a:t>
            </a:r>
            <a:endParaRPr sz="1600">
              <a:solidFill>
                <a:srgbClr val="757575"/>
              </a:solidFill>
            </a:endParaRPr>
          </a:p>
          <a:p>
            <a:pPr marL="457200" lvl="0" indent="-330200" rtl="0">
              <a:spcBef>
                <a:spcPts val="1000"/>
              </a:spcBef>
              <a:spcAft>
                <a:spcPts val="0"/>
              </a:spcAft>
              <a:buClr>
                <a:srgbClr val="757575"/>
              </a:buClr>
              <a:buSzPts val="1600"/>
              <a:buChar char="●"/>
            </a:pPr>
            <a:r>
              <a:rPr lang="en-US" sz="1600">
                <a:solidFill>
                  <a:srgbClr val="757575"/>
                </a:solidFill>
              </a:rPr>
              <a:t>What days have the most activity?</a:t>
            </a:r>
            <a:endParaRPr sz="1600">
              <a:solidFill>
                <a:srgbClr val="757575"/>
              </a:solidFill>
            </a:endParaRPr>
          </a:p>
          <a:p>
            <a:pPr marL="457200" lvl="0" indent="-228600" rtl="0">
              <a:spcBef>
                <a:spcPts val="1000"/>
              </a:spcBef>
              <a:spcAft>
                <a:spcPts val="1000"/>
              </a:spcAft>
              <a:buNone/>
            </a:pPr>
            <a:endParaRPr sz="1600">
              <a:solidFill>
                <a:srgbClr val="757575"/>
              </a:solidFill>
            </a:endParaRPr>
          </a:p>
        </p:txBody>
      </p:sp>
      <p:pic>
        <p:nvPicPr>
          <p:cNvPr id="787" name="Shape 787" descr="phone_light_grey2.png"/>
          <p:cNvPicPr preferRelativeResize="0"/>
          <p:nvPr/>
        </p:nvPicPr>
        <p:blipFill rotWithShape="1">
          <a:blip r:embed="rId4">
            <a:alphaModFix/>
          </a:blip>
          <a:srcRect l="49" r="59"/>
          <a:stretch/>
        </p:blipFill>
        <p:spPr>
          <a:xfrm>
            <a:off x="4568477" y="119546"/>
            <a:ext cx="4756501" cy="6156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descr="Screen Shot 2017-07-25 at 12.30.18 PM.png"/>
          <p:cNvPicPr preferRelativeResize="0"/>
          <p:nvPr/>
        </p:nvPicPr>
        <p:blipFill rotWithShape="1">
          <a:blip r:embed="rId3">
            <a:alphaModFix/>
          </a:blip>
          <a:srcRect l="4136" t="2890" r="4154" b="8715"/>
          <a:stretch/>
        </p:blipFill>
        <p:spPr>
          <a:xfrm>
            <a:off x="2149625" y="1508690"/>
            <a:ext cx="4796927" cy="3063299"/>
          </a:xfrm>
          <a:prstGeom prst="rect">
            <a:avLst/>
          </a:prstGeom>
          <a:noFill/>
          <a:ln>
            <a:noFill/>
          </a:ln>
        </p:spPr>
      </p:pic>
      <p:sp>
        <p:nvSpPr>
          <p:cNvPr id="344" name="Shape 344"/>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FOUND ON GOOGLE SEARCH AND MAPS</a:t>
            </a:r>
            <a:endParaRPr>
              <a:solidFill>
                <a:srgbClr val="757575"/>
              </a:solidFill>
            </a:endParaRPr>
          </a:p>
        </p:txBody>
      </p:sp>
      <p:sp>
        <p:nvSpPr>
          <p:cNvPr id="345" name="Shape 345"/>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Connect with customers when they search Google</a:t>
            </a:r>
            <a:endParaRPr>
              <a:solidFill>
                <a:srgbClr val="414141"/>
              </a:solidFill>
            </a:endParaRPr>
          </a:p>
        </p:txBody>
      </p:sp>
      <p:pic>
        <p:nvPicPr>
          <p:cNvPr id="346" name="Shape 346" descr="laptop_light_grey.png"/>
          <p:cNvPicPr preferRelativeResize="0"/>
          <p:nvPr/>
        </p:nvPicPr>
        <p:blipFill rotWithShape="1">
          <a:blip r:embed="rId4">
            <a:alphaModFix/>
          </a:blip>
          <a:srcRect t="29" b="29"/>
          <a:stretch/>
        </p:blipFill>
        <p:spPr>
          <a:xfrm>
            <a:off x="1204390" y="1261105"/>
            <a:ext cx="6735666" cy="36493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Shape 793" descr="Screen Shot 2017-06-23 at 3.10.03 PM.png"/>
          <p:cNvPicPr preferRelativeResize="0"/>
          <p:nvPr/>
        </p:nvPicPr>
        <p:blipFill>
          <a:blip r:embed="rId3">
            <a:alphaModFix/>
          </a:blip>
          <a:stretch>
            <a:fillRect/>
          </a:stretch>
        </p:blipFill>
        <p:spPr>
          <a:xfrm>
            <a:off x="1876620" y="1388886"/>
            <a:ext cx="5310336" cy="3427090"/>
          </a:xfrm>
          <a:prstGeom prst="rect">
            <a:avLst/>
          </a:prstGeom>
          <a:noFill/>
          <a:ln>
            <a:noFill/>
          </a:ln>
        </p:spPr>
      </p:pic>
      <p:pic>
        <p:nvPicPr>
          <p:cNvPr id="794" name="Shape 794" descr="Screen Shot 2017-06-08 at 1.59.42 PM copy.png"/>
          <p:cNvPicPr preferRelativeResize="0"/>
          <p:nvPr/>
        </p:nvPicPr>
        <p:blipFill>
          <a:blip r:embed="rId4">
            <a:alphaModFix/>
          </a:blip>
          <a:stretch>
            <a:fillRect/>
          </a:stretch>
        </p:blipFill>
        <p:spPr>
          <a:xfrm>
            <a:off x="3781121" y="2209003"/>
            <a:ext cx="2962431" cy="2119650"/>
          </a:xfrm>
          <a:prstGeom prst="rect">
            <a:avLst/>
          </a:prstGeom>
          <a:noFill/>
          <a:ln>
            <a:noFill/>
          </a:ln>
        </p:spPr>
      </p:pic>
      <p:sp>
        <p:nvSpPr>
          <p:cNvPr id="795" name="Shape 795"/>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TAKE A TOUR OF GOOGLE MY BUSINESS</a:t>
            </a:r>
            <a:endParaRPr>
              <a:solidFill>
                <a:srgbClr val="757575"/>
              </a:solidFill>
            </a:endParaRPr>
          </a:p>
        </p:txBody>
      </p:sp>
      <p:sp>
        <p:nvSpPr>
          <p:cNvPr id="796" name="Shape 796"/>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Add managers to help</a:t>
            </a:r>
            <a:endParaRPr>
              <a:solidFill>
                <a:srgbClr val="414141"/>
              </a:solidFill>
            </a:endParaRPr>
          </a:p>
        </p:txBody>
      </p:sp>
      <p:pic>
        <p:nvPicPr>
          <p:cNvPr id="797" name="Shape 797" descr="laptop_light_grey.png"/>
          <p:cNvPicPr preferRelativeResize="0"/>
          <p:nvPr/>
        </p:nvPicPr>
        <p:blipFill rotWithShape="1">
          <a:blip r:embed="rId5">
            <a:alphaModFix/>
          </a:blip>
          <a:srcRect t="29" b="29"/>
          <a:stretch/>
        </p:blipFill>
        <p:spPr>
          <a:xfrm>
            <a:off x="1204178" y="1262773"/>
            <a:ext cx="6735666" cy="3649324"/>
          </a:xfrm>
          <a:prstGeom prst="rect">
            <a:avLst/>
          </a:prstGeom>
          <a:noFill/>
          <a:ln>
            <a:noFill/>
          </a:ln>
        </p:spPr>
      </p:pic>
      <p:sp>
        <p:nvSpPr>
          <p:cNvPr id="798" name="Shape 798"/>
          <p:cNvSpPr txBox="1"/>
          <p:nvPr/>
        </p:nvSpPr>
        <p:spPr>
          <a:xfrm>
            <a:off x="293950" y="2627825"/>
            <a:ext cx="1108200" cy="52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First, click “Users”</a:t>
            </a:r>
            <a:endParaRPr>
              <a:solidFill>
                <a:srgbClr val="448AFF"/>
              </a:solidFill>
              <a:latin typeface="Roboto Slab"/>
              <a:ea typeface="Roboto Slab"/>
              <a:cs typeface="Roboto Slab"/>
              <a:sym typeface="Roboto Slab"/>
            </a:endParaRPr>
          </a:p>
        </p:txBody>
      </p:sp>
      <p:grpSp>
        <p:nvGrpSpPr>
          <p:cNvPr id="799" name="Shape 799"/>
          <p:cNvGrpSpPr/>
          <p:nvPr/>
        </p:nvGrpSpPr>
        <p:grpSpPr>
          <a:xfrm rot="-9548440">
            <a:off x="992573" y="2810316"/>
            <a:ext cx="1404038" cy="674194"/>
            <a:chOff x="1606465" y="1051325"/>
            <a:chExt cx="8943513" cy="3254000"/>
          </a:xfrm>
        </p:grpSpPr>
        <p:sp>
          <p:nvSpPr>
            <p:cNvPr id="800" name="Shape 800"/>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1" name="Shape 801"/>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2" name="Shape 802"/>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3" name="Shape 803"/>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4" name="Shape 804"/>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5" name="Shape 805"/>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06" name="Shape 806"/>
          <p:cNvSpPr txBox="1"/>
          <p:nvPr/>
        </p:nvSpPr>
        <p:spPr>
          <a:xfrm>
            <a:off x="7548336" y="4014186"/>
            <a:ext cx="1548300" cy="60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Choose their access level</a:t>
            </a:r>
            <a:endParaRPr>
              <a:solidFill>
                <a:srgbClr val="448AFF"/>
              </a:solidFill>
              <a:latin typeface="Roboto Slab"/>
              <a:ea typeface="Roboto Slab"/>
              <a:cs typeface="Roboto Slab"/>
              <a:sym typeface="Roboto Slab"/>
            </a:endParaRPr>
          </a:p>
        </p:txBody>
      </p:sp>
      <p:grpSp>
        <p:nvGrpSpPr>
          <p:cNvPr id="807" name="Shape 807"/>
          <p:cNvGrpSpPr/>
          <p:nvPr/>
        </p:nvGrpSpPr>
        <p:grpSpPr>
          <a:xfrm rot="9777700" flipH="1">
            <a:off x="6404059" y="3310571"/>
            <a:ext cx="1404046" cy="602978"/>
            <a:chOff x="1606465" y="1051325"/>
            <a:chExt cx="8943513" cy="3254000"/>
          </a:xfrm>
        </p:grpSpPr>
        <p:sp>
          <p:nvSpPr>
            <p:cNvPr id="808" name="Shape 808"/>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9" name="Shape 809"/>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0" name="Shape 810"/>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1" name="Shape 811"/>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2" name="Shape 812"/>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3" name="Shape 813"/>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14" name="Shape 814"/>
          <p:cNvSpPr txBox="1"/>
          <p:nvPr/>
        </p:nvSpPr>
        <p:spPr>
          <a:xfrm>
            <a:off x="7319725" y="2585975"/>
            <a:ext cx="1641900" cy="72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Next, invite managers by adding their email addresses</a:t>
            </a:r>
            <a:endParaRPr>
              <a:solidFill>
                <a:srgbClr val="448AFF"/>
              </a:solidFill>
              <a:latin typeface="Roboto Slab"/>
              <a:ea typeface="Roboto Slab"/>
              <a:cs typeface="Roboto Slab"/>
              <a:sym typeface="Roboto Slab"/>
            </a:endParaRPr>
          </a:p>
          <a:p>
            <a:pPr marL="0" marR="0" lvl="0" indent="0" algn="l" rtl="0">
              <a:spcBef>
                <a:spcPts val="0"/>
              </a:spcBef>
              <a:spcAft>
                <a:spcPts val="0"/>
              </a:spcAft>
              <a:buNone/>
            </a:pPr>
            <a:endParaRPr>
              <a:solidFill>
                <a:srgbClr val="448AFF"/>
              </a:solidFill>
              <a:latin typeface="Roboto Slab"/>
              <a:ea typeface="Roboto Slab"/>
              <a:cs typeface="Roboto Slab"/>
              <a:sym typeface="Roboto Slab"/>
            </a:endParaRPr>
          </a:p>
        </p:txBody>
      </p:sp>
      <p:sp>
        <p:nvSpPr>
          <p:cNvPr id="815" name="Shape 815"/>
          <p:cNvSpPr/>
          <p:nvPr/>
        </p:nvSpPr>
        <p:spPr>
          <a:xfrm rot="-10392859" flipH="1">
            <a:off x="4867361" y="3965112"/>
            <a:ext cx="2648165" cy="507117"/>
          </a:xfrm>
          <a:custGeom>
            <a:avLst/>
            <a:gdLst/>
            <a:ahLst/>
            <a:cxnLst/>
            <a:rect l="0" t="0" r="0" b="0"/>
            <a:pathLst>
              <a:path w="285750" h="64499" extrusionOk="0">
                <a:moveTo>
                  <a:pt x="180574" y="0"/>
                </a:moveTo>
                <a:lnTo>
                  <a:pt x="175125" y="253"/>
                </a:lnTo>
                <a:lnTo>
                  <a:pt x="169549" y="507"/>
                </a:lnTo>
                <a:lnTo>
                  <a:pt x="164100" y="760"/>
                </a:lnTo>
                <a:lnTo>
                  <a:pt x="158525" y="1267"/>
                </a:lnTo>
                <a:lnTo>
                  <a:pt x="152949" y="1774"/>
                </a:lnTo>
                <a:lnTo>
                  <a:pt x="147247" y="2534"/>
                </a:lnTo>
                <a:lnTo>
                  <a:pt x="141671" y="3295"/>
                </a:lnTo>
                <a:lnTo>
                  <a:pt x="136096" y="4055"/>
                </a:lnTo>
                <a:lnTo>
                  <a:pt x="130393" y="5069"/>
                </a:lnTo>
                <a:lnTo>
                  <a:pt x="124818" y="6209"/>
                </a:lnTo>
                <a:lnTo>
                  <a:pt x="119115" y="7350"/>
                </a:lnTo>
                <a:lnTo>
                  <a:pt x="113413" y="8617"/>
                </a:lnTo>
                <a:lnTo>
                  <a:pt x="107711" y="10011"/>
                </a:lnTo>
                <a:lnTo>
                  <a:pt x="102008" y="11531"/>
                </a:lnTo>
                <a:lnTo>
                  <a:pt x="96433" y="13052"/>
                </a:lnTo>
                <a:lnTo>
                  <a:pt x="90730" y="14699"/>
                </a:lnTo>
                <a:lnTo>
                  <a:pt x="82874" y="17234"/>
                </a:lnTo>
                <a:lnTo>
                  <a:pt x="75271" y="19768"/>
                </a:lnTo>
                <a:lnTo>
                  <a:pt x="68048" y="22429"/>
                </a:lnTo>
                <a:lnTo>
                  <a:pt x="61205" y="25090"/>
                </a:lnTo>
                <a:lnTo>
                  <a:pt x="54616" y="27878"/>
                </a:lnTo>
                <a:lnTo>
                  <a:pt x="48280" y="30539"/>
                </a:lnTo>
                <a:lnTo>
                  <a:pt x="42324" y="33200"/>
                </a:lnTo>
                <a:lnTo>
                  <a:pt x="36748" y="35861"/>
                </a:lnTo>
                <a:lnTo>
                  <a:pt x="31553" y="38395"/>
                </a:lnTo>
                <a:lnTo>
                  <a:pt x="26611" y="40930"/>
                </a:lnTo>
                <a:lnTo>
                  <a:pt x="22176" y="43337"/>
                </a:lnTo>
                <a:lnTo>
                  <a:pt x="18121" y="45618"/>
                </a:lnTo>
                <a:lnTo>
                  <a:pt x="11151" y="49673"/>
                </a:lnTo>
                <a:lnTo>
                  <a:pt x="5829" y="52968"/>
                </a:lnTo>
                <a:lnTo>
                  <a:pt x="11531" y="32946"/>
                </a:lnTo>
                <a:lnTo>
                  <a:pt x="11658" y="32566"/>
                </a:lnTo>
                <a:lnTo>
                  <a:pt x="11658" y="32186"/>
                </a:lnTo>
                <a:lnTo>
                  <a:pt x="11531" y="31806"/>
                </a:lnTo>
                <a:lnTo>
                  <a:pt x="11405" y="31426"/>
                </a:lnTo>
                <a:lnTo>
                  <a:pt x="10898" y="30792"/>
                </a:lnTo>
                <a:lnTo>
                  <a:pt x="10518" y="30539"/>
                </a:lnTo>
                <a:lnTo>
                  <a:pt x="10137" y="30412"/>
                </a:lnTo>
                <a:lnTo>
                  <a:pt x="9757" y="30285"/>
                </a:lnTo>
                <a:lnTo>
                  <a:pt x="9377" y="30412"/>
                </a:lnTo>
                <a:lnTo>
                  <a:pt x="8997" y="30412"/>
                </a:lnTo>
                <a:lnTo>
                  <a:pt x="8617" y="30539"/>
                </a:lnTo>
                <a:lnTo>
                  <a:pt x="7983" y="31046"/>
                </a:lnTo>
                <a:lnTo>
                  <a:pt x="7857" y="31426"/>
                </a:lnTo>
                <a:lnTo>
                  <a:pt x="7603" y="31806"/>
                </a:lnTo>
                <a:lnTo>
                  <a:pt x="507" y="56769"/>
                </a:lnTo>
                <a:lnTo>
                  <a:pt x="127" y="57530"/>
                </a:lnTo>
                <a:lnTo>
                  <a:pt x="0" y="58290"/>
                </a:lnTo>
                <a:lnTo>
                  <a:pt x="127" y="58923"/>
                </a:lnTo>
                <a:lnTo>
                  <a:pt x="380" y="59304"/>
                </a:lnTo>
                <a:lnTo>
                  <a:pt x="634" y="59557"/>
                </a:lnTo>
                <a:lnTo>
                  <a:pt x="1014" y="59810"/>
                </a:lnTo>
                <a:lnTo>
                  <a:pt x="1394" y="60064"/>
                </a:lnTo>
                <a:lnTo>
                  <a:pt x="1901" y="60191"/>
                </a:lnTo>
                <a:lnTo>
                  <a:pt x="32693" y="64499"/>
                </a:lnTo>
                <a:lnTo>
                  <a:pt x="33074" y="64499"/>
                </a:lnTo>
                <a:lnTo>
                  <a:pt x="33834" y="64372"/>
                </a:lnTo>
                <a:lnTo>
                  <a:pt x="34341" y="63992"/>
                </a:lnTo>
                <a:lnTo>
                  <a:pt x="34848" y="63359"/>
                </a:lnTo>
                <a:lnTo>
                  <a:pt x="35101" y="62725"/>
                </a:lnTo>
                <a:lnTo>
                  <a:pt x="35101" y="62218"/>
                </a:lnTo>
                <a:lnTo>
                  <a:pt x="35101" y="61838"/>
                </a:lnTo>
                <a:lnTo>
                  <a:pt x="34974" y="61458"/>
                </a:lnTo>
                <a:lnTo>
                  <a:pt x="34721" y="61204"/>
                </a:lnTo>
                <a:lnTo>
                  <a:pt x="34087" y="60697"/>
                </a:lnTo>
                <a:lnTo>
                  <a:pt x="33834" y="60571"/>
                </a:lnTo>
                <a:lnTo>
                  <a:pt x="33454" y="60444"/>
                </a:lnTo>
                <a:lnTo>
                  <a:pt x="7223" y="56896"/>
                </a:lnTo>
                <a:lnTo>
                  <a:pt x="12165" y="53728"/>
                </a:lnTo>
                <a:lnTo>
                  <a:pt x="19008" y="49800"/>
                </a:lnTo>
                <a:lnTo>
                  <a:pt x="23063" y="47519"/>
                </a:lnTo>
                <a:lnTo>
                  <a:pt x="27498" y="45111"/>
                </a:lnTo>
                <a:lnTo>
                  <a:pt x="32313" y="42577"/>
                </a:lnTo>
                <a:lnTo>
                  <a:pt x="37635" y="39916"/>
                </a:lnTo>
                <a:lnTo>
                  <a:pt x="43338" y="37255"/>
                </a:lnTo>
                <a:lnTo>
                  <a:pt x="49293" y="34467"/>
                </a:lnTo>
                <a:lnTo>
                  <a:pt x="55629" y="31806"/>
                </a:lnTo>
                <a:lnTo>
                  <a:pt x="62345" y="29018"/>
                </a:lnTo>
                <a:lnTo>
                  <a:pt x="69442" y="26230"/>
                </a:lnTo>
                <a:lnTo>
                  <a:pt x="76791" y="23569"/>
                </a:lnTo>
                <a:lnTo>
                  <a:pt x="84521" y="21035"/>
                </a:lnTo>
                <a:lnTo>
                  <a:pt x="92378" y="18501"/>
                </a:lnTo>
                <a:lnTo>
                  <a:pt x="98080" y="16853"/>
                </a:lnTo>
                <a:lnTo>
                  <a:pt x="103656" y="15206"/>
                </a:lnTo>
                <a:lnTo>
                  <a:pt x="109231" y="13812"/>
                </a:lnTo>
                <a:lnTo>
                  <a:pt x="114807" y="12418"/>
                </a:lnTo>
                <a:lnTo>
                  <a:pt x="120509" y="11151"/>
                </a:lnTo>
                <a:lnTo>
                  <a:pt x="126085" y="10011"/>
                </a:lnTo>
                <a:lnTo>
                  <a:pt x="131660" y="8997"/>
                </a:lnTo>
                <a:lnTo>
                  <a:pt x="137109" y="7983"/>
                </a:lnTo>
                <a:lnTo>
                  <a:pt x="142685" y="7223"/>
                </a:lnTo>
                <a:lnTo>
                  <a:pt x="148261" y="6463"/>
                </a:lnTo>
                <a:lnTo>
                  <a:pt x="153709" y="5829"/>
                </a:lnTo>
                <a:lnTo>
                  <a:pt x="159285" y="5195"/>
                </a:lnTo>
                <a:lnTo>
                  <a:pt x="164734" y="4815"/>
                </a:lnTo>
                <a:lnTo>
                  <a:pt x="170183" y="4435"/>
                </a:lnTo>
                <a:lnTo>
                  <a:pt x="175632" y="4182"/>
                </a:lnTo>
                <a:lnTo>
                  <a:pt x="181081" y="4055"/>
                </a:lnTo>
                <a:lnTo>
                  <a:pt x="187670" y="4055"/>
                </a:lnTo>
                <a:lnTo>
                  <a:pt x="194386" y="4182"/>
                </a:lnTo>
                <a:lnTo>
                  <a:pt x="200975" y="4562"/>
                </a:lnTo>
                <a:lnTo>
                  <a:pt x="207565" y="4942"/>
                </a:lnTo>
                <a:lnTo>
                  <a:pt x="214154" y="5576"/>
                </a:lnTo>
                <a:lnTo>
                  <a:pt x="220617" y="6336"/>
                </a:lnTo>
                <a:lnTo>
                  <a:pt x="227079" y="7223"/>
                </a:lnTo>
                <a:lnTo>
                  <a:pt x="233415" y="8363"/>
                </a:lnTo>
                <a:lnTo>
                  <a:pt x="239751" y="9631"/>
                </a:lnTo>
                <a:lnTo>
                  <a:pt x="246087" y="11024"/>
                </a:lnTo>
                <a:lnTo>
                  <a:pt x="252423" y="12545"/>
                </a:lnTo>
                <a:lnTo>
                  <a:pt x="258632" y="14319"/>
                </a:lnTo>
                <a:lnTo>
                  <a:pt x="264841" y="16093"/>
                </a:lnTo>
                <a:lnTo>
                  <a:pt x="270924" y="18121"/>
                </a:lnTo>
                <a:lnTo>
                  <a:pt x="277006" y="20401"/>
                </a:lnTo>
                <a:lnTo>
                  <a:pt x="282962" y="22682"/>
                </a:lnTo>
                <a:lnTo>
                  <a:pt x="283342" y="22809"/>
                </a:lnTo>
                <a:lnTo>
                  <a:pt x="283849" y="22809"/>
                </a:lnTo>
                <a:lnTo>
                  <a:pt x="284610" y="22682"/>
                </a:lnTo>
                <a:lnTo>
                  <a:pt x="285243" y="22175"/>
                </a:lnTo>
                <a:lnTo>
                  <a:pt x="285497" y="21922"/>
                </a:lnTo>
                <a:lnTo>
                  <a:pt x="285623" y="21542"/>
                </a:lnTo>
                <a:lnTo>
                  <a:pt x="285750" y="21162"/>
                </a:lnTo>
                <a:lnTo>
                  <a:pt x="285750" y="20782"/>
                </a:lnTo>
                <a:lnTo>
                  <a:pt x="285623" y="20021"/>
                </a:lnTo>
                <a:lnTo>
                  <a:pt x="285243" y="19388"/>
                </a:lnTo>
                <a:lnTo>
                  <a:pt x="284863" y="19134"/>
                </a:lnTo>
                <a:lnTo>
                  <a:pt x="284483" y="18881"/>
                </a:lnTo>
                <a:lnTo>
                  <a:pt x="278400" y="16473"/>
                </a:lnTo>
                <a:lnTo>
                  <a:pt x="272191" y="14319"/>
                </a:lnTo>
                <a:lnTo>
                  <a:pt x="265982" y="12292"/>
                </a:lnTo>
                <a:lnTo>
                  <a:pt x="259646" y="10391"/>
                </a:lnTo>
                <a:lnTo>
                  <a:pt x="253310" y="8617"/>
                </a:lnTo>
                <a:lnTo>
                  <a:pt x="246974" y="6969"/>
                </a:lnTo>
                <a:lnTo>
                  <a:pt x="240512" y="5576"/>
                </a:lnTo>
                <a:lnTo>
                  <a:pt x="234049" y="4308"/>
                </a:lnTo>
                <a:lnTo>
                  <a:pt x="227460" y="3295"/>
                </a:lnTo>
                <a:lnTo>
                  <a:pt x="220870" y="2281"/>
                </a:lnTo>
                <a:lnTo>
                  <a:pt x="214281" y="1521"/>
                </a:lnTo>
                <a:lnTo>
                  <a:pt x="207691" y="887"/>
                </a:lnTo>
                <a:lnTo>
                  <a:pt x="200975" y="507"/>
                </a:lnTo>
                <a:lnTo>
                  <a:pt x="194259" y="127"/>
                </a:lnTo>
                <a:lnTo>
                  <a:pt x="187417"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8850" y="633400"/>
            <a:ext cx="9144000" cy="3876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How to create a website, step by step</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Shape 827" descr="Screen Shot 2017-06-23 at 3.12.13 PM.png"/>
          <p:cNvPicPr preferRelativeResize="0"/>
          <p:nvPr/>
        </p:nvPicPr>
        <p:blipFill rotWithShape="1">
          <a:blip r:embed="rId3">
            <a:alphaModFix/>
          </a:blip>
          <a:srcRect t="2998" b="2998"/>
          <a:stretch/>
        </p:blipFill>
        <p:spPr>
          <a:xfrm>
            <a:off x="1923875" y="1512649"/>
            <a:ext cx="5235924" cy="3176324"/>
          </a:xfrm>
          <a:prstGeom prst="rect">
            <a:avLst/>
          </a:prstGeom>
          <a:noFill/>
          <a:ln>
            <a:noFill/>
          </a:ln>
        </p:spPr>
      </p:pic>
      <p:sp>
        <p:nvSpPr>
          <p:cNvPr id="828" name="Shape 828"/>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HOW TO CREATE A WEBSITE, STEP-BY-STEP</a:t>
            </a:r>
            <a:endParaRPr>
              <a:solidFill>
                <a:srgbClr val="757575"/>
              </a:solidFill>
            </a:endParaRPr>
          </a:p>
        </p:txBody>
      </p:sp>
      <p:sp>
        <p:nvSpPr>
          <p:cNvPr id="829" name="Shape 829"/>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Choose “website” from navigation</a:t>
            </a:r>
            <a:endParaRPr>
              <a:solidFill>
                <a:srgbClr val="414141"/>
              </a:solidFill>
            </a:endParaRPr>
          </a:p>
        </p:txBody>
      </p:sp>
      <p:pic>
        <p:nvPicPr>
          <p:cNvPr id="830" name="Shape 830" descr="laptop_light_grey.png"/>
          <p:cNvPicPr preferRelativeResize="0"/>
          <p:nvPr/>
        </p:nvPicPr>
        <p:blipFill rotWithShape="1">
          <a:blip r:embed="rId4">
            <a:alphaModFix/>
          </a:blip>
          <a:srcRect t="29" b="29"/>
          <a:stretch/>
        </p:blipFill>
        <p:spPr>
          <a:xfrm>
            <a:off x="1176665" y="1258387"/>
            <a:ext cx="6790671" cy="3679125"/>
          </a:xfrm>
          <a:prstGeom prst="rect">
            <a:avLst/>
          </a:prstGeom>
          <a:noFill/>
          <a:ln>
            <a:noFill/>
          </a:ln>
        </p:spPr>
      </p:pic>
      <p:sp>
        <p:nvSpPr>
          <p:cNvPr id="831" name="Shape 831"/>
          <p:cNvSpPr txBox="1"/>
          <p:nvPr/>
        </p:nvSpPr>
        <p:spPr>
          <a:xfrm>
            <a:off x="146100" y="2205750"/>
            <a:ext cx="1706700" cy="56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Click “website” to get started</a:t>
            </a:r>
            <a:endParaRPr>
              <a:solidFill>
                <a:srgbClr val="448AFF"/>
              </a:solidFill>
              <a:latin typeface="Roboto Slab"/>
              <a:ea typeface="Roboto Slab"/>
              <a:cs typeface="Roboto Slab"/>
              <a:sym typeface="Roboto Slab"/>
            </a:endParaRPr>
          </a:p>
        </p:txBody>
      </p:sp>
      <p:grpSp>
        <p:nvGrpSpPr>
          <p:cNvPr id="832" name="Shape 832"/>
          <p:cNvGrpSpPr/>
          <p:nvPr/>
        </p:nvGrpSpPr>
        <p:grpSpPr>
          <a:xfrm rot="-9244722">
            <a:off x="976288" y="2626107"/>
            <a:ext cx="1245973" cy="453334"/>
            <a:chOff x="1606465" y="1051325"/>
            <a:chExt cx="8943513" cy="3254000"/>
          </a:xfrm>
        </p:grpSpPr>
        <p:sp>
          <p:nvSpPr>
            <p:cNvPr id="833" name="Shape 833"/>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4" name="Shape 834"/>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5" name="Shape 835"/>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6" name="Shape 836"/>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7" name="Shape 837"/>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8" name="Shape 838"/>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p:nvPr/>
        </p:nvSpPr>
        <p:spPr>
          <a:xfrm>
            <a:off x="315125" y="3267125"/>
            <a:ext cx="2184600" cy="48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Select “Photos” to add images to your website</a:t>
            </a:r>
            <a:endParaRPr>
              <a:solidFill>
                <a:srgbClr val="448AFF"/>
              </a:solidFill>
              <a:latin typeface="Roboto Slab"/>
              <a:ea typeface="Roboto Slab"/>
              <a:cs typeface="Roboto Slab"/>
              <a:sym typeface="Roboto Slab"/>
            </a:endParaRPr>
          </a:p>
        </p:txBody>
      </p:sp>
      <p:sp>
        <p:nvSpPr>
          <p:cNvPr id="845" name="Shape 845"/>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HOW TO CREATE A WEBSITE, STEP-BY-STEP</a:t>
            </a:r>
            <a:endParaRPr>
              <a:solidFill>
                <a:srgbClr val="757575"/>
              </a:solidFill>
            </a:endParaRPr>
          </a:p>
        </p:txBody>
      </p:sp>
      <p:sp>
        <p:nvSpPr>
          <p:cNvPr id="846" name="Shape 846"/>
          <p:cNvSpPr txBox="1">
            <a:spLocks noGrp="1"/>
          </p:cNvSpPr>
          <p:nvPr>
            <p:ph type="title"/>
          </p:nvPr>
        </p:nvSpPr>
        <p:spPr>
          <a:xfrm>
            <a:off x="228675" y="583550"/>
            <a:ext cx="32157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Edit your website</a:t>
            </a:r>
            <a:endParaRPr>
              <a:solidFill>
                <a:srgbClr val="414141"/>
              </a:solidFill>
            </a:endParaRPr>
          </a:p>
        </p:txBody>
      </p:sp>
      <p:sp>
        <p:nvSpPr>
          <p:cNvPr id="847" name="Shape 847"/>
          <p:cNvSpPr txBox="1"/>
          <p:nvPr/>
        </p:nvSpPr>
        <p:spPr>
          <a:xfrm>
            <a:off x="313100" y="1878375"/>
            <a:ext cx="2184600" cy="48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Select “Themes” to change the site design</a:t>
            </a:r>
            <a:endParaRPr>
              <a:solidFill>
                <a:srgbClr val="448AFF"/>
              </a:solidFill>
              <a:latin typeface="Roboto Slab"/>
              <a:ea typeface="Roboto Slab"/>
              <a:cs typeface="Roboto Slab"/>
              <a:sym typeface="Roboto Slab"/>
            </a:endParaRPr>
          </a:p>
        </p:txBody>
      </p:sp>
      <p:sp>
        <p:nvSpPr>
          <p:cNvPr id="848" name="Shape 848"/>
          <p:cNvSpPr txBox="1"/>
          <p:nvPr/>
        </p:nvSpPr>
        <p:spPr>
          <a:xfrm>
            <a:off x="315125" y="2572750"/>
            <a:ext cx="2184600" cy="48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Select “Edit” to add text to your website</a:t>
            </a:r>
            <a:endParaRPr>
              <a:solidFill>
                <a:srgbClr val="448AFF"/>
              </a:solidFill>
              <a:latin typeface="Roboto Slab"/>
              <a:ea typeface="Roboto Slab"/>
              <a:cs typeface="Roboto Slab"/>
              <a:sym typeface="Roboto Slab"/>
            </a:endParaRPr>
          </a:p>
        </p:txBody>
      </p:sp>
      <p:pic>
        <p:nvPicPr>
          <p:cNvPr id="849" name="Shape 849" descr="presto themes preview.png"/>
          <p:cNvPicPr preferRelativeResize="0"/>
          <p:nvPr/>
        </p:nvPicPr>
        <p:blipFill rotWithShape="1">
          <a:blip r:embed="rId3">
            <a:alphaModFix/>
          </a:blip>
          <a:srcRect r="497"/>
          <a:stretch/>
        </p:blipFill>
        <p:spPr>
          <a:xfrm>
            <a:off x="3717050" y="1522325"/>
            <a:ext cx="4846100" cy="3040126"/>
          </a:xfrm>
          <a:prstGeom prst="rect">
            <a:avLst/>
          </a:prstGeom>
          <a:noFill/>
          <a:ln>
            <a:noFill/>
          </a:ln>
        </p:spPr>
      </p:pic>
      <p:pic>
        <p:nvPicPr>
          <p:cNvPr id="850" name="Shape 850" descr="presto preview in dashboard.png"/>
          <p:cNvPicPr preferRelativeResize="0"/>
          <p:nvPr/>
        </p:nvPicPr>
        <p:blipFill rotWithShape="1">
          <a:blip r:embed="rId4">
            <a:alphaModFix/>
          </a:blip>
          <a:srcRect l="8012" t="17334"/>
          <a:stretch/>
        </p:blipFill>
        <p:spPr>
          <a:xfrm>
            <a:off x="4117225" y="2065500"/>
            <a:ext cx="4457876" cy="2511099"/>
          </a:xfrm>
          <a:prstGeom prst="rect">
            <a:avLst/>
          </a:prstGeom>
          <a:noFill/>
          <a:ln>
            <a:noFill/>
          </a:ln>
        </p:spPr>
      </p:pic>
      <p:pic>
        <p:nvPicPr>
          <p:cNvPr id="851" name="Shape 851" descr="laptop_light_grey.png"/>
          <p:cNvPicPr preferRelativeResize="0"/>
          <p:nvPr/>
        </p:nvPicPr>
        <p:blipFill rotWithShape="1">
          <a:blip r:embed="rId5">
            <a:alphaModFix/>
          </a:blip>
          <a:srcRect t="29" b="29"/>
          <a:stretch/>
        </p:blipFill>
        <p:spPr>
          <a:xfrm>
            <a:off x="2776865" y="1258387"/>
            <a:ext cx="6790671" cy="3679125"/>
          </a:xfrm>
          <a:prstGeom prst="rect">
            <a:avLst/>
          </a:prstGeom>
          <a:noFill/>
          <a:ln>
            <a:noFill/>
          </a:ln>
        </p:spPr>
      </p:pic>
      <p:pic>
        <p:nvPicPr>
          <p:cNvPr id="852" name="Shape 852" descr="presto themes preview.png"/>
          <p:cNvPicPr preferRelativeResize="0"/>
          <p:nvPr/>
        </p:nvPicPr>
        <p:blipFill rotWithShape="1">
          <a:blip r:embed="rId3">
            <a:alphaModFix/>
          </a:blip>
          <a:srcRect l="1367" t="18584" r="92022" b="27329"/>
          <a:stretch/>
        </p:blipFill>
        <p:spPr>
          <a:xfrm>
            <a:off x="3592700" y="1846975"/>
            <a:ext cx="524527" cy="2679199"/>
          </a:xfrm>
          <a:prstGeom prst="rect">
            <a:avLst/>
          </a:prstGeom>
          <a:noFill/>
          <a:ln w="9525" cap="flat" cmpd="sng">
            <a:solidFill>
              <a:srgbClr val="BFBFBF"/>
            </a:solidFill>
            <a:prstDash val="solid"/>
            <a:round/>
            <a:headEnd type="none" w="med" len="med"/>
            <a:tailEnd type="none" w="med" len="med"/>
          </a:ln>
          <a:effectLst>
            <a:outerShdw blurRad="100013" dist="57150" dir="2220000" algn="bl" rotWithShape="0">
              <a:srgbClr val="000000">
                <a:alpha val="30000"/>
              </a:srgbClr>
            </a:outerShdw>
          </a:effectLst>
        </p:spPr>
      </p:pic>
      <p:grpSp>
        <p:nvGrpSpPr>
          <p:cNvPr id="853" name="Shape 853"/>
          <p:cNvGrpSpPr/>
          <p:nvPr/>
        </p:nvGrpSpPr>
        <p:grpSpPr>
          <a:xfrm>
            <a:off x="2471218" y="1892780"/>
            <a:ext cx="1268656" cy="1596645"/>
            <a:chOff x="2471218" y="1892780"/>
            <a:chExt cx="1268656" cy="1596645"/>
          </a:xfrm>
        </p:grpSpPr>
        <p:grpSp>
          <p:nvGrpSpPr>
            <p:cNvPr id="854" name="Shape 854"/>
            <p:cNvGrpSpPr/>
            <p:nvPr/>
          </p:nvGrpSpPr>
          <p:grpSpPr>
            <a:xfrm rot="10800000">
              <a:off x="2494043" y="1892780"/>
              <a:ext cx="1245831" cy="453282"/>
              <a:chOff x="1606465" y="1051325"/>
              <a:chExt cx="8943513" cy="3254000"/>
            </a:xfrm>
          </p:grpSpPr>
          <p:sp>
            <p:nvSpPr>
              <p:cNvPr id="855" name="Shape 855"/>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6" name="Shape 856"/>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7" name="Shape 857"/>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8" name="Shape 858"/>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9" name="Shape 859"/>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0" name="Shape 860"/>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61" name="Shape 861"/>
            <p:cNvGrpSpPr/>
            <p:nvPr/>
          </p:nvGrpSpPr>
          <p:grpSpPr>
            <a:xfrm rot="10800000">
              <a:off x="2483708" y="2458005"/>
              <a:ext cx="1245831" cy="453282"/>
              <a:chOff x="1606465" y="1051325"/>
              <a:chExt cx="8943513" cy="3254000"/>
            </a:xfrm>
          </p:grpSpPr>
          <p:sp>
            <p:nvSpPr>
              <p:cNvPr id="862" name="Shape 862"/>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3" name="Shape 863"/>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4" name="Shape 864"/>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5" name="Shape 865"/>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6" name="Shape 866"/>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7" name="Shape 867"/>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68" name="Shape 868"/>
            <p:cNvGrpSpPr/>
            <p:nvPr/>
          </p:nvGrpSpPr>
          <p:grpSpPr>
            <a:xfrm rot="10800000">
              <a:off x="2471218" y="3036143"/>
              <a:ext cx="1245831" cy="453282"/>
              <a:chOff x="1606465" y="1051325"/>
              <a:chExt cx="8943513" cy="3254000"/>
            </a:xfrm>
          </p:grpSpPr>
          <p:sp>
            <p:nvSpPr>
              <p:cNvPr id="869" name="Shape 869"/>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0" name="Shape 870"/>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1" name="Shape 871"/>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2" name="Shape 872"/>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3" name="Shape 873"/>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4" name="Shape 874"/>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Shape 880" descr="presto themes preview.png"/>
          <p:cNvPicPr preferRelativeResize="0"/>
          <p:nvPr/>
        </p:nvPicPr>
        <p:blipFill rotWithShape="1">
          <a:blip r:embed="rId3">
            <a:alphaModFix/>
          </a:blip>
          <a:srcRect r="497"/>
          <a:stretch/>
        </p:blipFill>
        <p:spPr>
          <a:xfrm>
            <a:off x="2116850" y="1522325"/>
            <a:ext cx="4846100" cy="3040126"/>
          </a:xfrm>
          <a:prstGeom prst="rect">
            <a:avLst/>
          </a:prstGeom>
          <a:noFill/>
          <a:ln>
            <a:noFill/>
          </a:ln>
        </p:spPr>
      </p:pic>
      <p:sp>
        <p:nvSpPr>
          <p:cNvPr id="881" name="Shape 881"/>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HOW TO CREATE A WEBSITE, STEP-BY-STEP</a:t>
            </a:r>
            <a:endParaRPr>
              <a:solidFill>
                <a:srgbClr val="757575"/>
              </a:solidFill>
            </a:endParaRPr>
          </a:p>
        </p:txBody>
      </p:sp>
      <p:sp>
        <p:nvSpPr>
          <p:cNvPr id="882" name="Shape 882"/>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Manage settings and publish</a:t>
            </a:r>
            <a:endParaRPr>
              <a:solidFill>
                <a:srgbClr val="414141"/>
              </a:solidFill>
            </a:endParaRPr>
          </a:p>
        </p:txBody>
      </p:sp>
      <p:sp>
        <p:nvSpPr>
          <p:cNvPr id="883" name="Shape 883"/>
          <p:cNvSpPr txBox="1"/>
          <p:nvPr/>
        </p:nvSpPr>
        <p:spPr>
          <a:xfrm>
            <a:off x="182675" y="2046600"/>
            <a:ext cx="1718400" cy="97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Select “Settings” to publish or unpublish your site, change the domain name, or change  default language.</a:t>
            </a:r>
            <a:endParaRPr>
              <a:solidFill>
                <a:srgbClr val="448AFF"/>
              </a:solidFill>
              <a:latin typeface="Roboto Slab"/>
              <a:ea typeface="Roboto Slab"/>
              <a:cs typeface="Roboto Slab"/>
              <a:sym typeface="Roboto Slab"/>
            </a:endParaRPr>
          </a:p>
        </p:txBody>
      </p:sp>
      <p:pic>
        <p:nvPicPr>
          <p:cNvPr id="884" name="Shape 884" descr="presto dashboard preview(2).png"/>
          <p:cNvPicPr preferRelativeResize="0"/>
          <p:nvPr/>
        </p:nvPicPr>
        <p:blipFill rotWithShape="1">
          <a:blip r:embed="rId4">
            <a:alphaModFix/>
          </a:blip>
          <a:srcRect l="8458" t="16359"/>
          <a:stretch/>
        </p:blipFill>
        <p:spPr>
          <a:xfrm>
            <a:off x="2588832" y="2046600"/>
            <a:ext cx="4416450" cy="2498676"/>
          </a:xfrm>
          <a:prstGeom prst="rect">
            <a:avLst/>
          </a:prstGeom>
          <a:noFill/>
          <a:ln>
            <a:noFill/>
          </a:ln>
        </p:spPr>
      </p:pic>
      <p:pic>
        <p:nvPicPr>
          <p:cNvPr id="885" name="Shape 885" descr="laptop_light_grey.png"/>
          <p:cNvPicPr preferRelativeResize="0"/>
          <p:nvPr/>
        </p:nvPicPr>
        <p:blipFill rotWithShape="1">
          <a:blip r:embed="rId5">
            <a:alphaModFix/>
          </a:blip>
          <a:srcRect t="29" b="29"/>
          <a:stretch/>
        </p:blipFill>
        <p:spPr>
          <a:xfrm>
            <a:off x="1176665" y="1258387"/>
            <a:ext cx="6790671" cy="3679125"/>
          </a:xfrm>
          <a:prstGeom prst="rect">
            <a:avLst/>
          </a:prstGeom>
          <a:noFill/>
          <a:ln>
            <a:noFill/>
          </a:ln>
        </p:spPr>
      </p:pic>
      <p:grpSp>
        <p:nvGrpSpPr>
          <p:cNvPr id="886" name="Shape 886"/>
          <p:cNvGrpSpPr/>
          <p:nvPr/>
        </p:nvGrpSpPr>
        <p:grpSpPr>
          <a:xfrm rot="10796366">
            <a:off x="1388113" y="3067197"/>
            <a:ext cx="846057" cy="475084"/>
            <a:chOff x="1606465" y="1051325"/>
            <a:chExt cx="8943513" cy="3254000"/>
          </a:xfrm>
        </p:grpSpPr>
        <p:sp>
          <p:nvSpPr>
            <p:cNvPr id="887" name="Shape 887"/>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8" name="Shape 888"/>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9" name="Shape 889"/>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0" name="Shape 890"/>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1" name="Shape 891"/>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2" name="Shape 892"/>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93" name="Shape 893"/>
          <p:cNvSpPr txBox="1"/>
          <p:nvPr/>
        </p:nvSpPr>
        <p:spPr>
          <a:xfrm>
            <a:off x="7312698" y="2319382"/>
            <a:ext cx="1706700" cy="97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Or, click the “Publish” button</a:t>
            </a:r>
            <a:endParaRPr>
              <a:solidFill>
                <a:srgbClr val="448AFF"/>
              </a:solidFill>
              <a:latin typeface="Roboto Slab"/>
              <a:ea typeface="Roboto Slab"/>
              <a:cs typeface="Roboto Slab"/>
              <a:sym typeface="Roboto Slab"/>
            </a:endParaRPr>
          </a:p>
        </p:txBody>
      </p:sp>
      <p:grpSp>
        <p:nvGrpSpPr>
          <p:cNvPr id="894" name="Shape 894"/>
          <p:cNvGrpSpPr/>
          <p:nvPr/>
        </p:nvGrpSpPr>
        <p:grpSpPr>
          <a:xfrm rot="1555278">
            <a:off x="6843688" y="1946488"/>
            <a:ext cx="1245973" cy="453334"/>
            <a:chOff x="1606465" y="1051325"/>
            <a:chExt cx="8943513" cy="3254000"/>
          </a:xfrm>
        </p:grpSpPr>
        <p:sp>
          <p:nvSpPr>
            <p:cNvPr id="895" name="Shape 895"/>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6" name="Shape 896"/>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7" name="Shape 897"/>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8" name="Shape 898"/>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9" name="Shape 899"/>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0" name="Shape 900"/>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HOW TO CREATE A WEBSITE, STEP-BY-STEP</a:t>
            </a:r>
            <a:endParaRPr>
              <a:solidFill>
                <a:srgbClr val="757575"/>
              </a:solidFill>
            </a:endParaRPr>
          </a:p>
        </p:txBody>
      </p:sp>
      <p:sp>
        <p:nvSpPr>
          <p:cNvPr id="907" name="Shape 907"/>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Choose a website address</a:t>
            </a:r>
            <a:endParaRPr>
              <a:solidFill>
                <a:srgbClr val="414141"/>
              </a:solidFill>
            </a:endParaRPr>
          </a:p>
        </p:txBody>
      </p:sp>
      <p:sp>
        <p:nvSpPr>
          <p:cNvPr id="908" name="Shape 908"/>
          <p:cNvSpPr txBox="1"/>
          <p:nvPr/>
        </p:nvSpPr>
        <p:spPr>
          <a:xfrm>
            <a:off x="91850" y="2031775"/>
            <a:ext cx="3955800" cy="181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600">
                <a:solidFill>
                  <a:srgbClr val="757575"/>
                </a:solidFill>
                <a:latin typeface="Roboto"/>
                <a:ea typeface="Roboto"/>
                <a:cs typeface="Roboto"/>
                <a:sym typeface="Roboto"/>
              </a:rPr>
              <a:t>You have two options:</a:t>
            </a:r>
            <a:endParaRPr sz="1600">
              <a:solidFill>
                <a:srgbClr val="757575"/>
              </a:solidFill>
              <a:latin typeface="Roboto"/>
              <a:ea typeface="Roboto"/>
              <a:cs typeface="Roboto"/>
              <a:sym typeface="Roboto"/>
            </a:endParaRPr>
          </a:p>
          <a:p>
            <a:pPr marL="0" lvl="0" indent="0" rtl="0">
              <a:lnSpc>
                <a:spcPct val="150000"/>
              </a:lnSpc>
              <a:spcBef>
                <a:spcPts val="1000"/>
              </a:spcBef>
              <a:spcAft>
                <a:spcPts val="0"/>
              </a:spcAft>
              <a:buNone/>
            </a:pPr>
            <a:endParaRPr sz="1600">
              <a:solidFill>
                <a:srgbClr val="757575"/>
              </a:solidFill>
              <a:latin typeface="Roboto"/>
              <a:ea typeface="Roboto"/>
              <a:cs typeface="Roboto"/>
              <a:sym typeface="Roboto"/>
            </a:endParaRPr>
          </a:p>
          <a:p>
            <a:pPr marL="457200" lvl="0" indent="-330200" rtl="0">
              <a:lnSpc>
                <a:spcPct val="150000"/>
              </a:lnSpc>
              <a:spcBef>
                <a:spcPts val="0"/>
              </a:spcBef>
              <a:spcAft>
                <a:spcPts val="0"/>
              </a:spcAft>
              <a:buClr>
                <a:srgbClr val="757575"/>
              </a:buClr>
              <a:buSzPts val="1600"/>
              <a:buFont typeface="Roboto"/>
              <a:buAutoNum type="arabicPeriod"/>
            </a:pPr>
            <a:r>
              <a:rPr lang="en-US" sz="1600">
                <a:solidFill>
                  <a:srgbClr val="757575"/>
                </a:solidFill>
                <a:latin typeface="Roboto"/>
                <a:ea typeface="Roboto"/>
                <a:cs typeface="Roboto"/>
                <a:sym typeface="Roboto"/>
              </a:rPr>
              <a:t>[your business name].business.site</a:t>
            </a:r>
            <a:endParaRPr sz="1600">
              <a:solidFill>
                <a:srgbClr val="757575"/>
              </a:solidFill>
              <a:latin typeface="Roboto"/>
              <a:ea typeface="Roboto"/>
              <a:cs typeface="Roboto"/>
              <a:sym typeface="Roboto"/>
            </a:endParaRPr>
          </a:p>
          <a:p>
            <a:pPr marL="457200" lvl="0" indent="-330200" rtl="0">
              <a:lnSpc>
                <a:spcPct val="150000"/>
              </a:lnSpc>
              <a:spcBef>
                <a:spcPts val="0"/>
              </a:spcBef>
              <a:spcAft>
                <a:spcPts val="0"/>
              </a:spcAft>
              <a:buClr>
                <a:srgbClr val="757575"/>
              </a:buClr>
              <a:buSzPts val="1600"/>
              <a:buFont typeface="Roboto"/>
              <a:buAutoNum type="arabicPeriod"/>
            </a:pPr>
            <a:r>
              <a:rPr lang="en-US" sz="1600">
                <a:solidFill>
                  <a:srgbClr val="757575"/>
                </a:solidFill>
                <a:latin typeface="Roboto"/>
                <a:ea typeface="Roboto"/>
                <a:cs typeface="Roboto"/>
                <a:sym typeface="Roboto"/>
              </a:rPr>
              <a:t>Use a custom domain name</a:t>
            </a:r>
            <a:endParaRPr sz="1600">
              <a:solidFill>
                <a:srgbClr val="757575"/>
              </a:solidFill>
              <a:latin typeface="Roboto"/>
              <a:ea typeface="Roboto"/>
              <a:cs typeface="Roboto"/>
              <a:sym typeface="Roboto"/>
            </a:endParaRPr>
          </a:p>
        </p:txBody>
      </p:sp>
      <p:grpSp>
        <p:nvGrpSpPr>
          <p:cNvPr id="909" name="Shape 909"/>
          <p:cNvGrpSpPr/>
          <p:nvPr/>
        </p:nvGrpSpPr>
        <p:grpSpPr>
          <a:xfrm>
            <a:off x="3391460" y="1415182"/>
            <a:ext cx="6161114" cy="3210310"/>
            <a:chOff x="2892746" y="1262773"/>
            <a:chExt cx="6735666" cy="3649324"/>
          </a:xfrm>
        </p:grpSpPr>
        <p:grpSp>
          <p:nvGrpSpPr>
            <p:cNvPr id="910" name="Shape 910"/>
            <p:cNvGrpSpPr/>
            <p:nvPr/>
          </p:nvGrpSpPr>
          <p:grpSpPr>
            <a:xfrm>
              <a:off x="3826270" y="1525067"/>
              <a:ext cx="4785708" cy="2973444"/>
              <a:chOff x="4276725" y="1964950"/>
              <a:chExt cx="4243402" cy="2636499"/>
            </a:xfrm>
          </p:grpSpPr>
          <p:pic>
            <p:nvPicPr>
              <p:cNvPr id="911" name="Shape 911" descr="finished, publish your presto site.png"/>
              <p:cNvPicPr preferRelativeResize="0"/>
              <p:nvPr/>
            </p:nvPicPr>
            <p:blipFill>
              <a:blip r:embed="rId3">
                <a:alphaModFix/>
              </a:blip>
              <a:stretch>
                <a:fillRect/>
              </a:stretch>
            </p:blipFill>
            <p:spPr>
              <a:xfrm>
                <a:off x="4276725" y="1964950"/>
                <a:ext cx="4243402" cy="2636499"/>
              </a:xfrm>
              <a:prstGeom prst="rect">
                <a:avLst/>
              </a:prstGeom>
              <a:noFill/>
              <a:ln>
                <a:noFill/>
              </a:ln>
            </p:spPr>
          </p:pic>
          <p:pic>
            <p:nvPicPr>
              <p:cNvPr id="912" name="Shape 912"/>
              <p:cNvPicPr preferRelativeResize="0"/>
              <p:nvPr/>
            </p:nvPicPr>
            <p:blipFill rotWithShape="1">
              <a:blip r:embed="rId4">
                <a:alphaModFix/>
              </a:blip>
              <a:srcRect l="36596" t="35157" r="35807" b="35310"/>
              <a:stretch/>
            </p:blipFill>
            <p:spPr>
              <a:xfrm>
                <a:off x="5331861" y="2617709"/>
                <a:ext cx="2348548" cy="1440950"/>
              </a:xfrm>
              <a:prstGeom prst="rect">
                <a:avLst/>
              </a:prstGeom>
              <a:noFill/>
              <a:ln>
                <a:noFill/>
              </a:ln>
            </p:spPr>
          </p:pic>
        </p:grpSp>
        <p:pic>
          <p:nvPicPr>
            <p:cNvPr id="913" name="Shape 913" descr="laptop_light_grey.png"/>
            <p:cNvPicPr preferRelativeResize="0"/>
            <p:nvPr/>
          </p:nvPicPr>
          <p:blipFill rotWithShape="1">
            <a:blip r:embed="rId5">
              <a:alphaModFix/>
            </a:blip>
            <a:srcRect t="29" b="29"/>
            <a:stretch/>
          </p:blipFill>
          <p:spPr>
            <a:xfrm>
              <a:off x="2892746" y="1262773"/>
              <a:ext cx="6735666" cy="3649324"/>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grpSp>
        <p:nvGrpSpPr>
          <p:cNvPr id="919" name="Shape 919"/>
          <p:cNvGrpSpPr/>
          <p:nvPr/>
        </p:nvGrpSpPr>
        <p:grpSpPr>
          <a:xfrm>
            <a:off x="2116850" y="1522325"/>
            <a:ext cx="4846100" cy="3040126"/>
            <a:chOff x="2116850" y="1522325"/>
            <a:chExt cx="4846100" cy="3040126"/>
          </a:xfrm>
        </p:grpSpPr>
        <p:pic>
          <p:nvPicPr>
            <p:cNvPr id="920" name="Shape 920" descr="presto themes preview.png"/>
            <p:cNvPicPr preferRelativeResize="0"/>
            <p:nvPr/>
          </p:nvPicPr>
          <p:blipFill rotWithShape="1">
            <a:blip r:embed="rId3">
              <a:alphaModFix amt="50000"/>
            </a:blip>
            <a:srcRect r="497"/>
            <a:stretch/>
          </p:blipFill>
          <p:spPr>
            <a:xfrm>
              <a:off x="2116850" y="1522325"/>
              <a:ext cx="4846100" cy="3040126"/>
            </a:xfrm>
            <a:prstGeom prst="rect">
              <a:avLst/>
            </a:prstGeom>
            <a:noFill/>
            <a:ln>
              <a:noFill/>
            </a:ln>
          </p:spPr>
        </p:pic>
        <p:pic>
          <p:nvPicPr>
            <p:cNvPr id="921" name="Shape 921" descr="google domains search copy.png"/>
            <p:cNvPicPr preferRelativeResize="0"/>
            <p:nvPr/>
          </p:nvPicPr>
          <p:blipFill rotWithShape="1">
            <a:blip r:embed="rId4">
              <a:alphaModFix/>
            </a:blip>
            <a:srcRect t="8767"/>
            <a:stretch/>
          </p:blipFill>
          <p:spPr>
            <a:xfrm>
              <a:off x="2140675" y="1789700"/>
              <a:ext cx="4797799" cy="2740001"/>
            </a:xfrm>
            <a:prstGeom prst="rect">
              <a:avLst/>
            </a:prstGeom>
            <a:noFill/>
            <a:ln>
              <a:noFill/>
            </a:ln>
          </p:spPr>
        </p:pic>
      </p:grpSp>
      <p:pic>
        <p:nvPicPr>
          <p:cNvPr id="922" name="Shape 922" descr="laptop_light_grey.png"/>
          <p:cNvPicPr preferRelativeResize="0"/>
          <p:nvPr/>
        </p:nvPicPr>
        <p:blipFill rotWithShape="1">
          <a:blip r:embed="rId5">
            <a:alphaModFix/>
          </a:blip>
          <a:srcRect t="29" b="29"/>
          <a:stretch/>
        </p:blipFill>
        <p:spPr>
          <a:xfrm>
            <a:off x="1176665" y="1258387"/>
            <a:ext cx="6790671" cy="3679125"/>
          </a:xfrm>
          <a:prstGeom prst="rect">
            <a:avLst/>
          </a:prstGeom>
          <a:noFill/>
          <a:ln>
            <a:noFill/>
          </a:ln>
        </p:spPr>
      </p:pic>
      <p:sp>
        <p:nvSpPr>
          <p:cNvPr id="923" name="Shape 923"/>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HOW TO CREATE A WEBSITE, STEP-BY-STEP</a:t>
            </a:r>
            <a:endParaRPr>
              <a:solidFill>
                <a:srgbClr val="757575"/>
              </a:solidFill>
            </a:endParaRPr>
          </a:p>
        </p:txBody>
      </p:sp>
      <p:pic>
        <p:nvPicPr>
          <p:cNvPr id="924" name="Shape 924" descr="choose and buy a domain copy3png"/>
          <p:cNvPicPr preferRelativeResize="0"/>
          <p:nvPr/>
        </p:nvPicPr>
        <p:blipFill rotWithShape="1">
          <a:blip r:embed="rId6">
            <a:alphaModFix/>
          </a:blip>
          <a:srcRect b="12380"/>
          <a:stretch/>
        </p:blipFill>
        <p:spPr>
          <a:xfrm>
            <a:off x="3190300" y="1747225"/>
            <a:ext cx="2606925" cy="2503301"/>
          </a:xfrm>
          <a:prstGeom prst="rect">
            <a:avLst/>
          </a:prstGeom>
          <a:noFill/>
          <a:ln>
            <a:noFill/>
          </a:ln>
        </p:spPr>
      </p:pic>
      <p:sp>
        <p:nvSpPr>
          <p:cNvPr id="925" name="Shape 925"/>
          <p:cNvSpPr txBox="1"/>
          <p:nvPr/>
        </p:nvSpPr>
        <p:spPr>
          <a:xfrm>
            <a:off x="228675" y="2842075"/>
            <a:ext cx="1652700" cy="97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Choose a domain  for your site</a:t>
            </a:r>
            <a:endParaRPr>
              <a:solidFill>
                <a:srgbClr val="448AFF"/>
              </a:solidFill>
              <a:latin typeface="Roboto Slab"/>
              <a:ea typeface="Roboto Slab"/>
              <a:cs typeface="Roboto Slab"/>
              <a:sym typeface="Roboto Slab"/>
            </a:endParaRPr>
          </a:p>
        </p:txBody>
      </p:sp>
      <p:grpSp>
        <p:nvGrpSpPr>
          <p:cNvPr id="926" name="Shape 926"/>
          <p:cNvGrpSpPr/>
          <p:nvPr/>
        </p:nvGrpSpPr>
        <p:grpSpPr>
          <a:xfrm rot="10575670">
            <a:off x="1818495" y="2593898"/>
            <a:ext cx="1494960" cy="453274"/>
            <a:chOff x="1606465" y="1051325"/>
            <a:chExt cx="8943513" cy="3254000"/>
          </a:xfrm>
        </p:grpSpPr>
        <p:sp>
          <p:nvSpPr>
            <p:cNvPr id="927" name="Shape 927"/>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8" name="Shape 928"/>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9" name="Shape 929"/>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0" name="Shape 930"/>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1" name="Shape 931"/>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2" name="Shape 932"/>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33" name="Shape 933"/>
          <p:cNvSpPr txBox="1"/>
          <p:nvPr/>
        </p:nvSpPr>
        <p:spPr>
          <a:xfrm>
            <a:off x="245925" y="2084675"/>
            <a:ext cx="1521300" cy="48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Search for a domain name</a:t>
            </a:r>
            <a:endParaRPr>
              <a:solidFill>
                <a:srgbClr val="448AFF"/>
              </a:solidFill>
              <a:latin typeface="Roboto Slab"/>
              <a:ea typeface="Roboto Slab"/>
              <a:cs typeface="Roboto Slab"/>
              <a:sym typeface="Roboto Slab"/>
            </a:endParaRPr>
          </a:p>
        </p:txBody>
      </p:sp>
      <p:grpSp>
        <p:nvGrpSpPr>
          <p:cNvPr id="934" name="Shape 934"/>
          <p:cNvGrpSpPr/>
          <p:nvPr/>
        </p:nvGrpSpPr>
        <p:grpSpPr>
          <a:xfrm rot="10575670">
            <a:off x="1818495" y="2065096"/>
            <a:ext cx="1494960" cy="453274"/>
            <a:chOff x="1606465" y="1051325"/>
            <a:chExt cx="8943513" cy="3254000"/>
          </a:xfrm>
        </p:grpSpPr>
        <p:sp>
          <p:nvSpPr>
            <p:cNvPr id="935" name="Shape 935"/>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6" name="Shape 936"/>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7" name="Shape 937"/>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8" name="Shape 938"/>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9" name="Shape 939"/>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0" name="Shape 940"/>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41" name="Shape 941"/>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You can register a domain with Google Domains</a:t>
            </a:r>
            <a:endParaRPr>
              <a:solidFill>
                <a:srgbClr val="41414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HOW TO CREATE A WEBSITE, STEP-BY-STEP</a:t>
            </a:r>
            <a:endParaRPr>
              <a:solidFill>
                <a:srgbClr val="757575"/>
              </a:solidFill>
            </a:endParaRPr>
          </a:p>
        </p:txBody>
      </p:sp>
      <p:sp>
        <p:nvSpPr>
          <p:cNvPr id="948" name="Shape 948"/>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Congrats, you’re on the web!</a:t>
            </a:r>
            <a:endParaRPr>
              <a:solidFill>
                <a:srgbClr val="414141"/>
              </a:solidFill>
            </a:endParaRPr>
          </a:p>
        </p:txBody>
      </p:sp>
      <p:pic>
        <p:nvPicPr>
          <p:cNvPr id="949" name="Shape 949" descr="IMG_7713.jpg"/>
          <p:cNvPicPr preferRelativeResize="0"/>
          <p:nvPr/>
        </p:nvPicPr>
        <p:blipFill rotWithShape="1">
          <a:blip r:embed="rId3">
            <a:alphaModFix/>
          </a:blip>
          <a:srcRect t="2874"/>
          <a:stretch/>
        </p:blipFill>
        <p:spPr>
          <a:xfrm>
            <a:off x="7044925" y="1945121"/>
            <a:ext cx="1528400" cy="2638976"/>
          </a:xfrm>
          <a:prstGeom prst="rect">
            <a:avLst/>
          </a:prstGeom>
          <a:noFill/>
          <a:ln>
            <a:noFill/>
          </a:ln>
        </p:spPr>
      </p:pic>
      <p:pic>
        <p:nvPicPr>
          <p:cNvPr id="950" name="Shape 950" descr="phone_light_grey2.png"/>
          <p:cNvPicPr preferRelativeResize="0"/>
          <p:nvPr/>
        </p:nvPicPr>
        <p:blipFill rotWithShape="1">
          <a:blip r:embed="rId4">
            <a:alphaModFix/>
          </a:blip>
          <a:srcRect l="49" r="59"/>
          <a:stretch/>
        </p:blipFill>
        <p:spPr>
          <a:xfrm>
            <a:off x="6179087" y="1140464"/>
            <a:ext cx="3271974" cy="4235167"/>
          </a:xfrm>
          <a:prstGeom prst="rect">
            <a:avLst/>
          </a:prstGeom>
          <a:noFill/>
          <a:ln>
            <a:noFill/>
          </a:ln>
        </p:spPr>
      </p:pic>
      <p:pic>
        <p:nvPicPr>
          <p:cNvPr id="951" name="Shape 951" descr="Screen Shot 2017-07-31 at 4.58.49 PM.png"/>
          <p:cNvPicPr preferRelativeResize="0"/>
          <p:nvPr/>
        </p:nvPicPr>
        <p:blipFill rotWithShape="1">
          <a:blip r:embed="rId5">
            <a:alphaModFix/>
          </a:blip>
          <a:srcRect l="400" r="-400"/>
          <a:stretch/>
        </p:blipFill>
        <p:spPr>
          <a:xfrm>
            <a:off x="1557375" y="1403950"/>
            <a:ext cx="5279382" cy="3649324"/>
          </a:xfrm>
          <a:prstGeom prst="rect">
            <a:avLst/>
          </a:prstGeom>
          <a:noFill/>
          <a:ln>
            <a:noFill/>
          </a:ln>
        </p:spPr>
      </p:pic>
      <p:pic>
        <p:nvPicPr>
          <p:cNvPr id="952" name="Shape 952" descr="laptop_light_grey.png"/>
          <p:cNvPicPr preferRelativeResize="0"/>
          <p:nvPr/>
        </p:nvPicPr>
        <p:blipFill rotWithShape="1">
          <a:blip r:embed="rId6">
            <a:alphaModFix/>
          </a:blip>
          <a:srcRect t="29" b="29"/>
          <a:stretch/>
        </p:blipFill>
        <p:spPr>
          <a:xfrm>
            <a:off x="843403" y="1262773"/>
            <a:ext cx="6735666" cy="36493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8850" y="633400"/>
            <a:ext cx="9144000" cy="3876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500"/>
              <a:t>Thank you</a:t>
            </a:r>
            <a:endParaRPr sz="4500"/>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None/>
            </a:pPr>
            <a:r>
              <a:rPr lang="en-US"/>
              <a:t>After today, sign in at google.com/business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Shape 964"/>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FOUND ON GOOGLE SEARCH AND MAPS</a:t>
            </a:r>
            <a:endParaRPr>
              <a:solidFill>
                <a:srgbClr val="757575"/>
              </a:solidFill>
            </a:endParaRPr>
          </a:p>
        </p:txBody>
      </p:sp>
      <p:sp>
        <p:nvSpPr>
          <p:cNvPr id="965" name="Shape 965"/>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Workshop Time</a:t>
            </a:r>
            <a:endParaRPr>
              <a:solidFill>
                <a:srgbClr val="414141"/>
              </a:solidFill>
            </a:endParaRPr>
          </a:p>
        </p:txBody>
      </p:sp>
      <p:grpSp>
        <p:nvGrpSpPr>
          <p:cNvPr id="966" name="Shape 966"/>
          <p:cNvGrpSpPr/>
          <p:nvPr/>
        </p:nvGrpSpPr>
        <p:grpSpPr>
          <a:xfrm>
            <a:off x="13040461" y="321474"/>
            <a:ext cx="832722" cy="262912"/>
            <a:chOff x="0" y="0"/>
            <a:chExt cx="2220592" cy="701100"/>
          </a:xfrm>
        </p:grpSpPr>
        <p:sp>
          <p:nvSpPr>
            <p:cNvPr id="967" name="Shape 967"/>
            <p:cNvSpPr/>
            <p:nvPr/>
          </p:nvSpPr>
          <p:spPr>
            <a:xfrm>
              <a:off x="0" y="0"/>
              <a:ext cx="701100" cy="7011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FEFE"/>
                </a:buClr>
                <a:buFont typeface="Arial"/>
                <a:buNone/>
              </a:pPr>
              <a:endParaRPr sz="1400" b="0" i="0" u="none" strike="noStrike" cap="none">
                <a:solidFill>
                  <a:srgbClr val="FEFEFE"/>
                </a:solidFill>
                <a:latin typeface="Arial"/>
                <a:ea typeface="Arial"/>
                <a:cs typeface="Arial"/>
                <a:sym typeface="Arial"/>
              </a:endParaRPr>
            </a:p>
          </p:txBody>
        </p:sp>
        <p:sp>
          <p:nvSpPr>
            <p:cNvPr id="968" name="Shape 968"/>
            <p:cNvSpPr/>
            <p:nvPr/>
          </p:nvSpPr>
          <p:spPr>
            <a:xfrm>
              <a:off x="333292" y="0"/>
              <a:ext cx="1887300" cy="701100"/>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969" name="Shape 969"/>
          <p:cNvGrpSpPr/>
          <p:nvPr/>
        </p:nvGrpSpPr>
        <p:grpSpPr>
          <a:xfrm>
            <a:off x="328902" y="1795084"/>
            <a:ext cx="373800" cy="383451"/>
            <a:chOff x="8770205" y="1946934"/>
            <a:chExt cx="373800" cy="383451"/>
          </a:xfrm>
        </p:grpSpPr>
        <p:sp>
          <p:nvSpPr>
            <p:cNvPr id="970" name="Shape 970"/>
            <p:cNvSpPr/>
            <p:nvPr/>
          </p:nvSpPr>
          <p:spPr>
            <a:xfrm>
              <a:off x="8770205" y="1956585"/>
              <a:ext cx="373800" cy="373800"/>
            </a:xfrm>
            <a:prstGeom prst="flowChartConnector">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1" name="Shape 971"/>
            <p:cNvSpPr txBox="1"/>
            <p:nvPr/>
          </p:nvSpPr>
          <p:spPr>
            <a:xfrm>
              <a:off x="8771100" y="1946934"/>
              <a:ext cx="372000" cy="3738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1000"/>
                </a:spcAft>
                <a:buNone/>
              </a:pPr>
              <a:r>
                <a:rPr lang="en-US">
                  <a:solidFill>
                    <a:srgbClr val="FFFFFF"/>
                  </a:solidFill>
                  <a:latin typeface="Roboto Slab Light"/>
                  <a:ea typeface="Roboto Slab Light"/>
                  <a:cs typeface="Roboto Slab Light"/>
                  <a:sym typeface="Roboto Slab Light"/>
                </a:rPr>
                <a:t>1</a:t>
              </a:r>
              <a:endParaRPr>
                <a:solidFill>
                  <a:srgbClr val="FFFFFF"/>
                </a:solidFill>
                <a:latin typeface="Roboto Slab Light"/>
                <a:ea typeface="Roboto Slab Light"/>
                <a:cs typeface="Roboto Slab Light"/>
                <a:sym typeface="Roboto Slab Light"/>
              </a:endParaRPr>
            </a:p>
          </p:txBody>
        </p:sp>
      </p:grpSp>
      <p:grpSp>
        <p:nvGrpSpPr>
          <p:cNvPr id="972" name="Shape 972"/>
          <p:cNvGrpSpPr/>
          <p:nvPr/>
        </p:nvGrpSpPr>
        <p:grpSpPr>
          <a:xfrm>
            <a:off x="328902" y="2283417"/>
            <a:ext cx="373800" cy="383451"/>
            <a:chOff x="8770205" y="1946934"/>
            <a:chExt cx="373800" cy="383451"/>
          </a:xfrm>
        </p:grpSpPr>
        <p:sp>
          <p:nvSpPr>
            <p:cNvPr id="973" name="Shape 973"/>
            <p:cNvSpPr/>
            <p:nvPr/>
          </p:nvSpPr>
          <p:spPr>
            <a:xfrm>
              <a:off x="8770205" y="1956585"/>
              <a:ext cx="373800" cy="373800"/>
            </a:xfrm>
            <a:prstGeom prst="flowChartConnector">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4" name="Shape 974"/>
            <p:cNvSpPr txBox="1"/>
            <p:nvPr/>
          </p:nvSpPr>
          <p:spPr>
            <a:xfrm>
              <a:off x="8771100" y="1946934"/>
              <a:ext cx="372000" cy="3738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1000"/>
                </a:spcAft>
                <a:buNone/>
              </a:pPr>
              <a:r>
                <a:rPr lang="en-US">
                  <a:solidFill>
                    <a:srgbClr val="FFFFFF"/>
                  </a:solidFill>
                  <a:latin typeface="Roboto Slab Light"/>
                  <a:ea typeface="Roboto Slab Light"/>
                  <a:cs typeface="Roboto Slab Light"/>
                  <a:sym typeface="Roboto Slab Light"/>
                </a:rPr>
                <a:t>2</a:t>
              </a:r>
              <a:endParaRPr>
                <a:solidFill>
                  <a:srgbClr val="FFFFFF"/>
                </a:solidFill>
                <a:latin typeface="Roboto Slab Light"/>
                <a:ea typeface="Roboto Slab Light"/>
                <a:cs typeface="Roboto Slab Light"/>
                <a:sym typeface="Roboto Slab Light"/>
              </a:endParaRPr>
            </a:p>
          </p:txBody>
        </p:sp>
      </p:grpSp>
      <p:sp>
        <p:nvSpPr>
          <p:cNvPr id="975" name="Shape 975"/>
          <p:cNvSpPr txBox="1"/>
          <p:nvPr/>
        </p:nvSpPr>
        <p:spPr>
          <a:xfrm>
            <a:off x="825225" y="1795100"/>
            <a:ext cx="2304900" cy="383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latin typeface="Roboto"/>
                <a:ea typeface="Roboto"/>
                <a:cs typeface="Roboto"/>
                <a:sym typeface="Roboto"/>
              </a:rPr>
              <a:t>Visit </a:t>
            </a:r>
            <a:r>
              <a:rPr lang="en-US">
                <a:solidFill>
                  <a:srgbClr val="448AFF"/>
                </a:solidFill>
                <a:latin typeface="Roboto"/>
                <a:ea typeface="Roboto"/>
                <a:cs typeface="Roboto"/>
                <a:sym typeface="Roboto"/>
                <a:hlinkClick r:id="rId3"/>
              </a:rPr>
              <a:t>gybo.com/business</a:t>
            </a:r>
            <a:endParaRPr>
              <a:solidFill>
                <a:srgbClr val="448AFF"/>
              </a:solidFill>
              <a:latin typeface="Roboto"/>
              <a:ea typeface="Roboto"/>
              <a:cs typeface="Roboto"/>
              <a:sym typeface="Roboto"/>
            </a:endParaRPr>
          </a:p>
        </p:txBody>
      </p:sp>
      <p:sp>
        <p:nvSpPr>
          <p:cNvPr id="976" name="Shape 976"/>
          <p:cNvSpPr txBox="1"/>
          <p:nvPr/>
        </p:nvSpPr>
        <p:spPr>
          <a:xfrm>
            <a:off x="825225" y="2297325"/>
            <a:ext cx="5678400" cy="383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latin typeface="Roboto"/>
                <a:ea typeface="Roboto"/>
                <a:cs typeface="Roboto"/>
                <a:sym typeface="Roboto"/>
              </a:rPr>
              <a:t>Search for your business. Claim or complete the listing.</a:t>
            </a:r>
            <a:endParaRPr>
              <a:solidFill>
                <a:srgbClr val="757575"/>
              </a:solidFill>
              <a:latin typeface="Roboto"/>
              <a:ea typeface="Roboto"/>
              <a:cs typeface="Roboto"/>
              <a:sym typeface="Roboto"/>
            </a:endParaRPr>
          </a:p>
        </p:txBody>
      </p:sp>
      <p:grpSp>
        <p:nvGrpSpPr>
          <p:cNvPr id="977" name="Shape 977"/>
          <p:cNvGrpSpPr/>
          <p:nvPr/>
        </p:nvGrpSpPr>
        <p:grpSpPr>
          <a:xfrm>
            <a:off x="328902" y="2771751"/>
            <a:ext cx="373800" cy="383451"/>
            <a:chOff x="8770205" y="1946934"/>
            <a:chExt cx="373800" cy="383451"/>
          </a:xfrm>
        </p:grpSpPr>
        <p:sp>
          <p:nvSpPr>
            <p:cNvPr id="978" name="Shape 978"/>
            <p:cNvSpPr/>
            <p:nvPr/>
          </p:nvSpPr>
          <p:spPr>
            <a:xfrm>
              <a:off x="8770205" y="1956585"/>
              <a:ext cx="373800" cy="373800"/>
            </a:xfrm>
            <a:prstGeom prst="flowChartConnector">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9" name="Shape 979"/>
            <p:cNvSpPr txBox="1"/>
            <p:nvPr/>
          </p:nvSpPr>
          <p:spPr>
            <a:xfrm>
              <a:off x="8771100" y="1946934"/>
              <a:ext cx="372000" cy="3738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1000"/>
                </a:spcAft>
                <a:buNone/>
              </a:pPr>
              <a:r>
                <a:rPr lang="en-US">
                  <a:solidFill>
                    <a:srgbClr val="FFFFFF"/>
                  </a:solidFill>
                  <a:latin typeface="Roboto Slab Light"/>
                  <a:ea typeface="Roboto Slab Light"/>
                  <a:cs typeface="Roboto Slab Light"/>
                  <a:sym typeface="Roboto Slab Light"/>
                </a:rPr>
                <a:t>3</a:t>
              </a:r>
              <a:endParaRPr>
                <a:solidFill>
                  <a:srgbClr val="FFFFFF"/>
                </a:solidFill>
                <a:latin typeface="Roboto Slab Light"/>
                <a:ea typeface="Roboto Slab Light"/>
                <a:cs typeface="Roboto Slab Light"/>
                <a:sym typeface="Roboto Slab Light"/>
              </a:endParaRPr>
            </a:p>
          </p:txBody>
        </p:sp>
      </p:grpSp>
      <p:sp>
        <p:nvSpPr>
          <p:cNvPr id="980" name="Shape 980"/>
          <p:cNvSpPr txBox="1"/>
          <p:nvPr/>
        </p:nvSpPr>
        <p:spPr>
          <a:xfrm>
            <a:off x="825225" y="2770825"/>
            <a:ext cx="7321200" cy="383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latin typeface="Roboto"/>
                <a:ea typeface="Roboto"/>
                <a:cs typeface="Roboto"/>
                <a:sym typeface="Roboto"/>
              </a:rPr>
              <a:t>If you have documents for Instant Verification, raise your hand. We’ll scan your QR code.</a:t>
            </a:r>
            <a:endParaRPr>
              <a:solidFill>
                <a:srgbClr val="757575"/>
              </a:solidFill>
              <a:latin typeface="Roboto"/>
              <a:ea typeface="Roboto"/>
              <a:cs typeface="Roboto"/>
              <a:sym typeface="Roboto"/>
            </a:endParaRPr>
          </a:p>
        </p:txBody>
      </p:sp>
      <p:grpSp>
        <p:nvGrpSpPr>
          <p:cNvPr id="981" name="Shape 981"/>
          <p:cNvGrpSpPr/>
          <p:nvPr/>
        </p:nvGrpSpPr>
        <p:grpSpPr>
          <a:xfrm>
            <a:off x="328902" y="3260084"/>
            <a:ext cx="373800" cy="383451"/>
            <a:chOff x="8770205" y="1946934"/>
            <a:chExt cx="373800" cy="383451"/>
          </a:xfrm>
        </p:grpSpPr>
        <p:sp>
          <p:nvSpPr>
            <p:cNvPr id="982" name="Shape 982"/>
            <p:cNvSpPr/>
            <p:nvPr/>
          </p:nvSpPr>
          <p:spPr>
            <a:xfrm>
              <a:off x="8770205" y="1956585"/>
              <a:ext cx="373800" cy="373800"/>
            </a:xfrm>
            <a:prstGeom prst="flowChartConnector">
              <a:avLst/>
            </a:prstGeom>
            <a:solidFill>
              <a:srgbClr val="448A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3" name="Shape 983"/>
            <p:cNvSpPr txBox="1"/>
            <p:nvPr/>
          </p:nvSpPr>
          <p:spPr>
            <a:xfrm>
              <a:off x="8771100" y="1946934"/>
              <a:ext cx="372000" cy="3738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1000"/>
                </a:spcAft>
                <a:buNone/>
              </a:pPr>
              <a:r>
                <a:rPr lang="en-US">
                  <a:solidFill>
                    <a:srgbClr val="FFFFFF"/>
                  </a:solidFill>
                  <a:latin typeface="Roboto Slab Light"/>
                  <a:ea typeface="Roboto Slab Light"/>
                  <a:cs typeface="Roboto Slab Light"/>
                  <a:sym typeface="Roboto Slab Light"/>
                </a:rPr>
                <a:t>4</a:t>
              </a:r>
              <a:endParaRPr>
                <a:solidFill>
                  <a:srgbClr val="FFFFFF"/>
                </a:solidFill>
                <a:latin typeface="Roboto Slab Light"/>
                <a:ea typeface="Roboto Slab Light"/>
                <a:cs typeface="Roboto Slab Light"/>
                <a:sym typeface="Roboto Slab Light"/>
              </a:endParaRPr>
            </a:p>
          </p:txBody>
        </p:sp>
      </p:grpSp>
      <p:sp>
        <p:nvSpPr>
          <p:cNvPr id="984" name="Shape 984"/>
          <p:cNvSpPr txBox="1"/>
          <p:nvPr/>
        </p:nvSpPr>
        <p:spPr>
          <a:xfrm>
            <a:off x="825225" y="3260125"/>
            <a:ext cx="8117400" cy="57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solidFill>
                  <a:srgbClr val="757575"/>
                </a:solidFill>
                <a:latin typeface="Roboto"/>
                <a:ea typeface="Roboto"/>
                <a:cs typeface="Roboto"/>
                <a:sym typeface="Roboto"/>
              </a:rPr>
              <a:t>If not:</a:t>
            </a:r>
            <a:endParaRPr>
              <a:solidFill>
                <a:srgbClr val="757575"/>
              </a:solidFill>
              <a:latin typeface="Roboto"/>
              <a:ea typeface="Roboto"/>
              <a:cs typeface="Roboto"/>
              <a:sym typeface="Roboto"/>
            </a:endParaRPr>
          </a:p>
          <a:p>
            <a:pPr marL="457200" lvl="0" indent="-317500" rtl="0">
              <a:lnSpc>
                <a:spcPct val="115000"/>
              </a:lnSpc>
              <a:spcBef>
                <a:spcPts val="0"/>
              </a:spcBef>
              <a:spcAft>
                <a:spcPts val="0"/>
              </a:spcAft>
              <a:buClr>
                <a:srgbClr val="757575"/>
              </a:buClr>
              <a:buSzPts val="1400"/>
              <a:buFont typeface="Roboto"/>
              <a:buChar char="●"/>
            </a:pPr>
            <a:r>
              <a:rPr lang="en-US">
                <a:solidFill>
                  <a:srgbClr val="757575"/>
                </a:solidFill>
                <a:latin typeface="Roboto"/>
                <a:ea typeface="Roboto"/>
                <a:cs typeface="Roboto"/>
                <a:sym typeface="Roboto"/>
              </a:rPr>
              <a:t>Do NOT request a postcard. Click “Verify later.”</a:t>
            </a:r>
            <a:endParaRPr>
              <a:solidFill>
                <a:srgbClr val="757575"/>
              </a:solidFill>
              <a:latin typeface="Roboto"/>
              <a:ea typeface="Roboto"/>
              <a:cs typeface="Roboto"/>
              <a:sym typeface="Roboto"/>
            </a:endParaRPr>
          </a:p>
          <a:p>
            <a:pPr marL="457200" lvl="0" indent="-317500" rtl="0">
              <a:lnSpc>
                <a:spcPct val="115000"/>
              </a:lnSpc>
              <a:spcBef>
                <a:spcPts val="0"/>
              </a:spcBef>
              <a:spcAft>
                <a:spcPts val="0"/>
              </a:spcAft>
              <a:buClr>
                <a:srgbClr val="757575"/>
              </a:buClr>
              <a:buSzPts val="1400"/>
              <a:buFont typeface="Roboto"/>
              <a:buChar char="●"/>
            </a:pPr>
            <a:r>
              <a:rPr lang="en-US">
                <a:solidFill>
                  <a:srgbClr val="757575"/>
                </a:solidFill>
                <a:latin typeface="Roboto"/>
                <a:ea typeface="Roboto"/>
                <a:cs typeface="Roboto"/>
                <a:sym typeface="Roboto"/>
              </a:rPr>
              <a:t>Visit </a:t>
            </a:r>
            <a:r>
              <a:rPr lang="en-US">
                <a:solidFill>
                  <a:srgbClr val="448AFF"/>
                </a:solidFill>
                <a:latin typeface="Roboto"/>
                <a:ea typeface="Roboto"/>
                <a:cs typeface="Roboto"/>
                <a:sym typeface="Roboto"/>
                <a:hlinkClick r:id="rId4"/>
              </a:rPr>
              <a:t>gybo.com/verifymybusiness</a:t>
            </a:r>
            <a:r>
              <a:rPr lang="en-US" u="sng">
                <a:solidFill>
                  <a:srgbClr val="448AFF"/>
                </a:solidFill>
                <a:latin typeface="Roboto"/>
                <a:ea typeface="Roboto"/>
                <a:cs typeface="Roboto"/>
                <a:sym typeface="Roboto"/>
                <a:hlinkClick r:id="rId4"/>
              </a:rPr>
              <a:t> </a:t>
            </a:r>
            <a:endParaRPr>
              <a:solidFill>
                <a:srgbClr val="448AFF"/>
              </a:solidFill>
              <a:latin typeface="Roboto"/>
              <a:ea typeface="Roboto"/>
              <a:cs typeface="Roboto"/>
              <a:sym typeface="Roboto"/>
            </a:endParaRPr>
          </a:p>
          <a:p>
            <a:pPr marL="457200" lvl="0" indent="-317500" rtl="0">
              <a:lnSpc>
                <a:spcPct val="115000"/>
              </a:lnSpc>
              <a:spcBef>
                <a:spcPts val="0"/>
              </a:spcBef>
              <a:spcAft>
                <a:spcPts val="0"/>
              </a:spcAft>
              <a:buClr>
                <a:srgbClr val="757575"/>
              </a:buClr>
              <a:buSzPts val="1400"/>
              <a:buFont typeface="Roboto"/>
              <a:buChar char="●"/>
            </a:pPr>
            <a:r>
              <a:rPr lang="en-US">
                <a:solidFill>
                  <a:srgbClr val="757575"/>
                </a:solidFill>
                <a:latin typeface="Roboto"/>
                <a:ea typeface="Roboto"/>
                <a:cs typeface="Roboto"/>
                <a:sym typeface="Roboto"/>
              </a:rPr>
              <a:t>Fill out form using complete email address associated with the listing.</a:t>
            </a:r>
            <a:endParaRPr>
              <a:solidFill>
                <a:srgbClr val="757575"/>
              </a:solidFill>
              <a:latin typeface="Roboto"/>
              <a:ea typeface="Roboto"/>
              <a:cs typeface="Roboto"/>
              <a:sym typeface="Roboto"/>
            </a:endParaRPr>
          </a:p>
          <a:p>
            <a:pPr marL="457200" lvl="0" indent="-317500" rtl="0">
              <a:lnSpc>
                <a:spcPct val="115000"/>
              </a:lnSpc>
              <a:spcBef>
                <a:spcPts val="0"/>
              </a:spcBef>
              <a:spcAft>
                <a:spcPts val="0"/>
              </a:spcAft>
              <a:buClr>
                <a:srgbClr val="757575"/>
              </a:buClr>
              <a:buSzPts val="1400"/>
              <a:buFont typeface="Roboto"/>
              <a:buChar char="●"/>
            </a:pPr>
            <a:r>
              <a:rPr lang="en-US">
                <a:solidFill>
                  <a:srgbClr val="757575"/>
                </a:solidFill>
                <a:latin typeface="Roboto"/>
                <a:ea typeface="Roboto"/>
                <a:cs typeface="Roboto"/>
                <a:sym typeface="Roboto"/>
              </a:rPr>
              <a:t>Look for a confirmation email (give us a few days).</a:t>
            </a:r>
            <a:endParaRPr>
              <a:solidFill>
                <a:srgbClr val="757575"/>
              </a:solidFill>
              <a:latin typeface="Roboto"/>
              <a:ea typeface="Roboto"/>
              <a:cs typeface="Roboto"/>
              <a:sym typeface="Roboto"/>
            </a:endParaRPr>
          </a:p>
        </p:txBody>
      </p:sp>
      <p:sp>
        <p:nvSpPr>
          <p:cNvPr id="985" name="Shape 985"/>
          <p:cNvSpPr txBox="1"/>
          <p:nvPr/>
        </p:nvSpPr>
        <p:spPr>
          <a:xfrm>
            <a:off x="6413275" y="4536200"/>
            <a:ext cx="2480100" cy="353400"/>
          </a:xfrm>
          <a:prstGeom prst="rect">
            <a:avLst/>
          </a:prstGeom>
          <a:solidFill>
            <a:srgbClr val="448A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latin typeface="Roboto"/>
                <a:ea typeface="Roboto"/>
                <a:cs typeface="Roboto"/>
                <a:sym typeface="Roboto"/>
              </a:rPr>
              <a:t>Need Help? Raise your hand.</a:t>
            </a:r>
            <a:endParaRPr>
              <a:solidFill>
                <a:srgbClr val="FFFFF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Shape 352" descr="Screen Shot 2017-04-21 at 2.30.37 PM.png"/>
          <p:cNvPicPr preferRelativeResize="0"/>
          <p:nvPr/>
        </p:nvPicPr>
        <p:blipFill>
          <a:blip r:embed="rId3">
            <a:alphaModFix/>
          </a:blip>
          <a:stretch>
            <a:fillRect/>
          </a:stretch>
        </p:blipFill>
        <p:spPr>
          <a:xfrm>
            <a:off x="1956425" y="1420661"/>
            <a:ext cx="5185431" cy="3358401"/>
          </a:xfrm>
          <a:prstGeom prst="rect">
            <a:avLst/>
          </a:prstGeom>
          <a:noFill/>
          <a:ln>
            <a:noFill/>
          </a:ln>
        </p:spPr>
      </p:pic>
      <p:pic>
        <p:nvPicPr>
          <p:cNvPr id="353" name="Shape 353"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sp>
        <p:nvSpPr>
          <p:cNvPr id="354" name="Shape 354"/>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FOUND ON GOOGLE SEARCH AND MAPS</a:t>
            </a:r>
            <a:endParaRPr>
              <a:solidFill>
                <a:srgbClr val="757575"/>
              </a:solidFill>
            </a:endParaRPr>
          </a:p>
        </p:txBody>
      </p:sp>
      <p:sp>
        <p:nvSpPr>
          <p:cNvPr id="355" name="Shape 355"/>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Connect on Google Maps</a:t>
            </a:r>
            <a:endParaRPr>
              <a:solidFill>
                <a:srgbClr val="41414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Please fill out our survey</a:t>
            </a:r>
            <a:endParaRPr>
              <a:solidFill>
                <a:srgbClr val="414141"/>
              </a:solidFill>
            </a:endParaRPr>
          </a:p>
        </p:txBody>
      </p:sp>
      <p:sp>
        <p:nvSpPr>
          <p:cNvPr id="992" name="Shape 99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FOUND ON GOOGLE SEARCH AND MAPS</a:t>
            </a:r>
            <a:endParaRPr>
              <a:solidFill>
                <a:srgbClr val="757575"/>
              </a:solidFill>
            </a:endParaRPr>
          </a:p>
        </p:txBody>
      </p:sp>
      <p:sp>
        <p:nvSpPr>
          <p:cNvPr id="993" name="Shape 993"/>
          <p:cNvSpPr txBox="1">
            <a:spLocks noGrp="1"/>
          </p:cNvSpPr>
          <p:nvPr>
            <p:ph type="body" idx="4294967295"/>
          </p:nvPr>
        </p:nvSpPr>
        <p:spPr>
          <a:xfrm>
            <a:off x="1217250" y="2595050"/>
            <a:ext cx="6709500" cy="980400"/>
          </a:xfrm>
          <a:prstGeom prst="rect">
            <a:avLst/>
          </a:prstGeom>
          <a:solidFill>
            <a:srgbClr val="448AFF"/>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Font typeface="Arial"/>
              <a:buNone/>
            </a:pPr>
            <a:r>
              <a:rPr lang="en-US" sz="4800">
                <a:solidFill>
                  <a:srgbClr val="FFFFFF"/>
                </a:solidFill>
                <a:latin typeface="Roboto Slab"/>
                <a:ea typeface="Roboto Slab"/>
                <a:cs typeface="Roboto Slab"/>
                <a:sym typeface="Roboto Slab"/>
              </a:rPr>
              <a:t>gybo.com/survey</a:t>
            </a:r>
            <a:endParaRPr sz="4800">
              <a:solidFill>
                <a:srgbClr val="FFFFFF"/>
              </a:solidFill>
              <a:latin typeface="Roboto Slab"/>
              <a:ea typeface="Roboto Slab"/>
              <a:cs typeface="Roboto Slab"/>
              <a:sym typeface="Roboto Slab"/>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906" y="285750"/>
            <a:ext cx="6600188" cy="939546"/>
          </a:xfrm>
        </p:spPr>
        <p:txBody>
          <a:bodyPr>
            <a:normAutofit fontScale="90000"/>
          </a:bodyPr>
          <a:lstStyle/>
          <a:p>
            <a:r>
              <a:rPr lang="en-US" sz="3675" b="1" dirty="0"/>
              <a:t>Thank you to our Sponsors!</a:t>
            </a:r>
            <a:r>
              <a:rPr lang="en-US" sz="4050" dirty="0"/>
              <a:t/>
            </a:r>
            <a:br>
              <a:rPr lang="en-US" sz="4050" dirty="0"/>
            </a:br>
            <a:r>
              <a:rPr lang="en-US" b="1" dirty="0"/>
              <a:t>Please </a:t>
            </a:r>
            <a:r>
              <a:rPr lang="en-US" b="1"/>
              <a:t>complete an evaluation form</a:t>
            </a:r>
            <a:endParaRPr lang="en-US" b="1"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650" t="14311" r="17307" b="7011"/>
          <a:stretch/>
        </p:blipFill>
        <p:spPr>
          <a:xfrm>
            <a:off x="1398450" y="1440313"/>
            <a:ext cx="2100583" cy="11763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4056217"/>
            <a:ext cx="1445895" cy="736560"/>
          </a:xfrm>
          <a:prstGeom prst="rect">
            <a:avLst/>
          </a:prstGeom>
        </p:spPr>
      </p:pic>
      <p:grpSp>
        <p:nvGrpSpPr>
          <p:cNvPr id="3" name="Group 2"/>
          <p:cNvGrpSpPr/>
          <p:nvPr/>
        </p:nvGrpSpPr>
        <p:grpSpPr>
          <a:xfrm>
            <a:off x="1590132" y="1755470"/>
            <a:ext cx="6170693" cy="3091539"/>
            <a:chOff x="835617" y="3233107"/>
            <a:chExt cx="7337869" cy="2883442"/>
          </a:xfrm>
        </p:grpSpPr>
        <p:pic>
          <p:nvPicPr>
            <p:cNvPr id="7" name="Picture 2" descr="O:\Small Business Development Center\SC Library Brown Bag\SC Library 2012 Presentations\scpl logo_largeformat spot copy.jpg"/>
            <p:cNvPicPr>
              <a:picLocks noChangeAspect="1" noChangeArrowheads="1"/>
            </p:cNvPicPr>
            <p:nvPr/>
          </p:nvPicPr>
          <p:blipFill rotWithShape="1">
            <a:blip r:embed="rId4">
              <a:extLst>
                <a:ext uri="{28A0092B-C50C-407E-A947-70E740481C1C}">
                  <a14:useLocalDpi xmlns:a14="http://schemas.microsoft.com/office/drawing/2010/main" val="0"/>
                </a:ext>
              </a:extLst>
            </a:blip>
            <a:srcRect l="3994" t="20184" r="4144" b="14030"/>
            <a:stretch/>
          </p:blipFill>
          <p:spPr bwMode="auto">
            <a:xfrm>
              <a:off x="3628647" y="3233107"/>
              <a:ext cx="1563076" cy="1119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CEED\Small Business Development Center\Logos\Score\16x20_score_final_logo_cs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073" b="22802"/>
            <a:stretch/>
          </p:blipFill>
          <p:spPr bwMode="auto">
            <a:xfrm>
              <a:off x="6035818" y="4303935"/>
              <a:ext cx="2091106" cy="9389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906536" y="5337764"/>
              <a:ext cx="2261792" cy="7787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Small Business Development Center\Logos\Santa Cruz County\Original_logo.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617" y="4094448"/>
              <a:ext cx="1427156" cy="1148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6536" y="3510454"/>
              <a:ext cx="2266950" cy="743560"/>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0604" y="2913971"/>
            <a:ext cx="2000250" cy="758095"/>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0604" y="3784353"/>
            <a:ext cx="1916616" cy="1042339"/>
          </a:xfrm>
          <a:prstGeom prst="rect">
            <a:avLst/>
          </a:prstGeom>
        </p:spPr>
      </p:pic>
    </p:spTree>
    <p:extLst>
      <p:ext uri="{BB962C8B-B14F-4D97-AF65-F5344CB8AC3E}">
        <p14:creationId xmlns:p14="http://schemas.microsoft.com/office/powerpoint/2010/main" val="1577576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906" y="285750"/>
            <a:ext cx="6600188" cy="939546"/>
          </a:xfrm>
        </p:spPr>
        <p:txBody>
          <a:bodyPr>
            <a:normAutofit fontScale="90000"/>
          </a:bodyPr>
          <a:lstStyle/>
          <a:p>
            <a:r>
              <a:rPr lang="en-US" sz="3675" b="1" dirty="0"/>
              <a:t>Thank you to our Sponsors!</a:t>
            </a:r>
            <a:r>
              <a:rPr lang="en-US" sz="4050" dirty="0"/>
              <a:t/>
            </a:r>
            <a:br>
              <a:rPr lang="en-US" sz="4050" dirty="0"/>
            </a:br>
            <a:r>
              <a:rPr lang="en-US" b="1" dirty="0"/>
              <a:t>Please </a:t>
            </a:r>
            <a:r>
              <a:rPr lang="en-US" b="1"/>
              <a:t>complete an evaluation form</a:t>
            </a:r>
            <a:endParaRPr lang="en-US" b="1"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650" t="14311" r="17307" b="7011"/>
          <a:stretch/>
        </p:blipFill>
        <p:spPr>
          <a:xfrm>
            <a:off x="1398450" y="1440313"/>
            <a:ext cx="2100583" cy="11763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4056217"/>
            <a:ext cx="1445895" cy="736560"/>
          </a:xfrm>
          <a:prstGeom prst="rect">
            <a:avLst/>
          </a:prstGeom>
        </p:spPr>
      </p:pic>
      <p:grpSp>
        <p:nvGrpSpPr>
          <p:cNvPr id="3" name="Group 2"/>
          <p:cNvGrpSpPr/>
          <p:nvPr/>
        </p:nvGrpSpPr>
        <p:grpSpPr>
          <a:xfrm>
            <a:off x="1590132" y="1755470"/>
            <a:ext cx="6170693" cy="3091539"/>
            <a:chOff x="835617" y="3233107"/>
            <a:chExt cx="7337869" cy="2883442"/>
          </a:xfrm>
        </p:grpSpPr>
        <p:pic>
          <p:nvPicPr>
            <p:cNvPr id="7" name="Picture 2" descr="O:\Small Business Development Center\SC Library Brown Bag\SC Library 2012 Presentations\scpl logo_largeformat spot copy.jpg"/>
            <p:cNvPicPr>
              <a:picLocks noChangeAspect="1" noChangeArrowheads="1"/>
            </p:cNvPicPr>
            <p:nvPr/>
          </p:nvPicPr>
          <p:blipFill rotWithShape="1">
            <a:blip r:embed="rId4">
              <a:extLst>
                <a:ext uri="{28A0092B-C50C-407E-A947-70E740481C1C}">
                  <a14:useLocalDpi xmlns:a14="http://schemas.microsoft.com/office/drawing/2010/main" val="0"/>
                </a:ext>
              </a:extLst>
            </a:blip>
            <a:srcRect l="3994" t="20184" r="4144" b="14030"/>
            <a:stretch/>
          </p:blipFill>
          <p:spPr bwMode="auto">
            <a:xfrm>
              <a:off x="3628647" y="3233107"/>
              <a:ext cx="1563076" cy="1119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CEED\Small Business Development Center\Logos\Score\16x20_score_final_logo_cs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073" b="22802"/>
            <a:stretch/>
          </p:blipFill>
          <p:spPr bwMode="auto">
            <a:xfrm>
              <a:off x="6035818" y="4303935"/>
              <a:ext cx="2091106" cy="9389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906536" y="5337764"/>
              <a:ext cx="2261792" cy="7787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Small Business Development Center\Logos\Santa Cruz County\Original_logo.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617" y="4094448"/>
              <a:ext cx="1427156" cy="1148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6536" y="3510454"/>
              <a:ext cx="2266950" cy="743560"/>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0604" y="2913971"/>
            <a:ext cx="2000250" cy="758095"/>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0604" y="3784353"/>
            <a:ext cx="1916616" cy="1042339"/>
          </a:xfrm>
          <a:prstGeom prst="rect">
            <a:avLst/>
          </a:prstGeom>
        </p:spPr>
      </p:pic>
    </p:spTree>
    <p:extLst>
      <p:ext uri="{BB962C8B-B14F-4D97-AF65-F5344CB8AC3E}">
        <p14:creationId xmlns:p14="http://schemas.microsoft.com/office/powerpoint/2010/main" val="322782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906" y="285750"/>
            <a:ext cx="6600188" cy="939546"/>
          </a:xfrm>
        </p:spPr>
        <p:txBody>
          <a:bodyPr>
            <a:normAutofit fontScale="90000"/>
          </a:bodyPr>
          <a:lstStyle/>
          <a:p>
            <a:r>
              <a:rPr lang="en-US" sz="3675" b="1" dirty="0"/>
              <a:t>This presentation can be found at </a:t>
            </a:r>
            <a:endParaRPr lang="en-US" b="1" dirty="0"/>
          </a:p>
        </p:txBody>
      </p:sp>
      <p:sp>
        <p:nvSpPr>
          <p:cNvPr id="4" name="TextBox 3"/>
          <p:cNvSpPr txBox="1"/>
          <p:nvPr/>
        </p:nvSpPr>
        <p:spPr>
          <a:xfrm>
            <a:off x="1143000" y="2743201"/>
            <a:ext cx="6858000" cy="530915"/>
          </a:xfrm>
          <a:prstGeom prst="rect">
            <a:avLst/>
          </a:prstGeom>
          <a:noFill/>
        </p:spPr>
        <p:txBody>
          <a:bodyPr wrap="square" rtlCol="0">
            <a:spAutoFit/>
          </a:bodyPr>
          <a:lstStyle/>
          <a:p>
            <a:pPr algn="ctr" defTabSz="685800">
              <a:buClrTx/>
            </a:pPr>
            <a:r>
              <a:rPr lang="en-US" sz="2850" b="1" kern="1200" dirty="0">
                <a:solidFill>
                  <a:srgbClr val="FF0000"/>
                </a:solidFill>
                <a:latin typeface="Candara"/>
                <a:ea typeface="+mn-ea"/>
                <a:cs typeface="+mn-cs"/>
              </a:rPr>
              <a:t>https://www.santacruzpl.org/brownbags/</a:t>
            </a:r>
          </a:p>
        </p:txBody>
      </p:sp>
    </p:spTree>
    <p:extLst>
      <p:ext uri="{BB962C8B-B14F-4D97-AF65-F5344CB8AC3E}">
        <p14:creationId xmlns:p14="http://schemas.microsoft.com/office/powerpoint/2010/main" val="168841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subTitle" idx="2"/>
          </p:nvPr>
        </p:nvSpPr>
        <p:spPr>
          <a:xfrm>
            <a:off x="208325" y="2890950"/>
            <a:ext cx="4385400" cy="730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757575"/>
                </a:solidFill>
                <a:latin typeface="Roboto"/>
                <a:ea typeface="Roboto"/>
                <a:cs typeface="Roboto"/>
                <a:sym typeface="Roboto"/>
              </a:rPr>
              <a:t>Google My Business works on desktops, laptops, tablets, and mobile phones.</a:t>
            </a:r>
            <a:endParaRPr>
              <a:solidFill>
                <a:srgbClr val="757575"/>
              </a:solidFill>
              <a:latin typeface="Roboto"/>
              <a:ea typeface="Roboto"/>
              <a:cs typeface="Roboto"/>
              <a:sym typeface="Roboto"/>
            </a:endParaRPr>
          </a:p>
        </p:txBody>
      </p:sp>
      <p:grpSp>
        <p:nvGrpSpPr>
          <p:cNvPr id="362" name="Shape 362"/>
          <p:cNvGrpSpPr/>
          <p:nvPr/>
        </p:nvGrpSpPr>
        <p:grpSpPr>
          <a:xfrm>
            <a:off x="4660023" y="795846"/>
            <a:ext cx="4453234" cy="2412743"/>
            <a:chOff x="4431584" y="1804498"/>
            <a:chExt cx="3435608" cy="1861397"/>
          </a:xfrm>
        </p:grpSpPr>
        <p:pic>
          <p:nvPicPr>
            <p:cNvPr id="363" name="Shape 363" descr="dc-maps2.png"/>
            <p:cNvPicPr preferRelativeResize="0"/>
            <p:nvPr/>
          </p:nvPicPr>
          <p:blipFill>
            <a:blip r:embed="rId3">
              <a:alphaModFix/>
            </a:blip>
            <a:stretch>
              <a:fillRect/>
            </a:stretch>
          </p:blipFill>
          <p:spPr>
            <a:xfrm>
              <a:off x="4924337" y="1946235"/>
              <a:ext cx="2473688" cy="1508823"/>
            </a:xfrm>
            <a:prstGeom prst="rect">
              <a:avLst/>
            </a:prstGeom>
            <a:noFill/>
            <a:ln>
              <a:noFill/>
            </a:ln>
          </p:spPr>
        </p:pic>
        <p:pic>
          <p:nvPicPr>
            <p:cNvPr id="364" name="Shape 364" descr="laptop_light_grey.png"/>
            <p:cNvPicPr preferRelativeResize="0"/>
            <p:nvPr/>
          </p:nvPicPr>
          <p:blipFill rotWithShape="1">
            <a:blip r:embed="rId4">
              <a:alphaModFix/>
            </a:blip>
            <a:srcRect t="29" b="29"/>
            <a:stretch/>
          </p:blipFill>
          <p:spPr>
            <a:xfrm>
              <a:off x="4431584" y="1804498"/>
              <a:ext cx="3435608" cy="1861397"/>
            </a:xfrm>
            <a:prstGeom prst="rect">
              <a:avLst/>
            </a:prstGeom>
            <a:noFill/>
            <a:ln>
              <a:noFill/>
            </a:ln>
          </p:spPr>
        </p:pic>
      </p:grpSp>
      <p:pic>
        <p:nvPicPr>
          <p:cNvPr id="365" name="Shape 365" descr="Dandelion_screen_mobile_v2.png"/>
          <p:cNvPicPr preferRelativeResize="0"/>
          <p:nvPr/>
        </p:nvPicPr>
        <p:blipFill rotWithShape="1">
          <a:blip r:embed="rId5">
            <a:alphaModFix/>
          </a:blip>
          <a:srcRect/>
          <a:stretch/>
        </p:blipFill>
        <p:spPr>
          <a:xfrm>
            <a:off x="7770926" y="2021663"/>
            <a:ext cx="982143" cy="1746051"/>
          </a:xfrm>
          <a:prstGeom prst="rect">
            <a:avLst/>
          </a:prstGeom>
          <a:noFill/>
          <a:ln>
            <a:noFill/>
          </a:ln>
        </p:spPr>
      </p:pic>
      <p:pic>
        <p:nvPicPr>
          <p:cNvPr id="366" name="Shape 366" descr="phone_light_grey2.png"/>
          <p:cNvPicPr preferRelativeResize="0"/>
          <p:nvPr/>
        </p:nvPicPr>
        <p:blipFill rotWithShape="1">
          <a:blip r:embed="rId6">
            <a:alphaModFix/>
          </a:blip>
          <a:srcRect/>
          <a:stretch/>
        </p:blipFill>
        <p:spPr>
          <a:xfrm>
            <a:off x="7208070" y="1491768"/>
            <a:ext cx="2118165" cy="2738847"/>
          </a:xfrm>
          <a:prstGeom prst="rect">
            <a:avLst/>
          </a:prstGeom>
          <a:noFill/>
          <a:ln>
            <a:noFill/>
          </a:ln>
        </p:spPr>
      </p:pic>
      <p:sp>
        <p:nvSpPr>
          <p:cNvPr id="367" name="Shape 367"/>
          <p:cNvSpPr txBox="1">
            <a:spLocks noGrp="1"/>
          </p:cNvSpPr>
          <p:nvPr>
            <p:ph type="title"/>
          </p:nvPr>
        </p:nvSpPr>
        <p:spPr>
          <a:xfrm>
            <a:off x="228675" y="1821373"/>
            <a:ext cx="4218000" cy="1135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414141"/>
                </a:solidFill>
              </a:rPr>
              <a:t>Connect across devices</a:t>
            </a:r>
            <a:endParaRPr>
              <a:solidFill>
                <a:srgbClr val="414141"/>
              </a:solidFill>
            </a:endParaRPr>
          </a:p>
        </p:txBody>
      </p:sp>
      <p:sp>
        <p:nvSpPr>
          <p:cNvPr id="368" name="Shape 368"/>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FOUND ON GOOGLE SEARCH AND MAPS</a:t>
            </a:r>
            <a:endParaRPr>
              <a:solidFill>
                <a:srgbClr val="757575"/>
              </a:solidFill>
            </a:endParaRPr>
          </a:p>
        </p:txBody>
      </p:sp>
      <p:grpSp>
        <p:nvGrpSpPr>
          <p:cNvPr id="369" name="Shape 369"/>
          <p:cNvGrpSpPr/>
          <p:nvPr/>
        </p:nvGrpSpPr>
        <p:grpSpPr>
          <a:xfrm>
            <a:off x="4794947" y="2677616"/>
            <a:ext cx="3546471" cy="2604409"/>
            <a:chOff x="1780297" y="2555266"/>
            <a:chExt cx="3546471" cy="2604409"/>
          </a:xfrm>
        </p:grpSpPr>
        <p:pic>
          <p:nvPicPr>
            <p:cNvPr id="370" name="Shape 370" descr="tablet_dark2_fpo.png"/>
            <p:cNvPicPr preferRelativeResize="0"/>
            <p:nvPr/>
          </p:nvPicPr>
          <p:blipFill rotWithShape="1">
            <a:blip r:embed="rId7">
              <a:alphaModFix/>
            </a:blip>
            <a:srcRect t="19" b="29"/>
            <a:stretch/>
          </p:blipFill>
          <p:spPr>
            <a:xfrm>
              <a:off x="1780297" y="2555266"/>
              <a:ext cx="3546471" cy="2604409"/>
            </a:xfrm>
            <a:prstGeom prst="rect">
              <a:avLst/>
            </a:prstGeom>
            <a:noFill/>
            <a:ln>
              <a:noFill/>
            </a:ln>
          </p:spPr>
        </p:pic>
        <p:pic>
          <p:nvPicPr>
            <p:cNvPr id="371" name="Shape 371" descr="Screen Shot 2017-07-25 at 12.30.18 PM.png"/>
            <p:cNvPicPr preferRelativeResize="0"/>
            <p:nvPr/>
          </p:nvPicPr>
          <p:blipFill rotWithShape="1">
            <a:blip r:embed="rId8">
              <a:alphaModFix/>
            </a:blip>
            <a:srcRect l="4353" t="11477" r="4380" b="8707"/>
            <a:stretch/>
          </p:blipFill>
          <p:spPr>
            <a:xfrm>
              <a:off x="2452875" y="2885388"/>
              <a:ext cx="2081275" cy="1205976"/>
            </a:xfrm>
            <a:prstGeom prst="rect">
              <a:avLst/>
            </a:prstGeom>
            <a:noFill/>
            <a:ln>
              <a:noFill/>
            </a:ln>
          </p:spPr>
        </p:pic>
        <p:grpSp>
          <p:nvGrpSpPr>
            <p:cNvPr id="372" name="Shape 372"/>
            <p:cNvGrpSpPr/>
            <p:nvPr/>
          </p:nvGrpSpPr>
          <p:grpSpPr>
            <a:xfrm>
              <a:off x="2452850" y="3109825"/>
              <a:ext cx="2081300" cy="1339825"/>
              <a:chOff x="2452850" y="3109825"/>
              <a:chExt cx="2081300" cy="1339825"/>
            </a:xfrm>
          </p:grpSpPr>
          <p:pic>
            <p:nvPicPr>
              <p:cNvPr id="373" name="Shape 373"/>
              <p:cNvPicPr preferRelativeResize="0"/>
              <p:nvPr/>
            </p:nvPicPr>
            <p:blipFill rotWithShape="1">
              <a:blip r:embed="rId9">
                <a:alphaModFix/>
              </a:blip>
              <a:srcRect b="23971"/>
              <a:stretch/>
            </p:blipFill>
            <p:spPr>
              <a:xfrm>
                <a:off x="2600725" y="3109825"/>
                <a:ext cx="1933425" cy="1339800"/>
              </a:xfrm>
              <a:prstGeom prst="rect">
                <a:avLst/>
              </a:prstGeom>
              <a:noFill/>
              <a:ln>
                <a:noFill/>
              </a:ln>
            </p:spPr>
          </p:pic>
          <p:sp>
            <p:nvSpPr>
              <p:cNvPr id="374" name="Shape 374"/>
              <p:cNvSpPr/>
              <p:nvPr/>
            </p:nvSpPr>
            <p:spPr>
              <a:xfrm>
                <a:off x="2452850" y="4038050"/>
                <a:ext cx="147900" cy="4116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title="22779307_GABO_Faidley_update_080317_Prores.mp4">
            <a:hlinkClick r:id="rId3"/>
          </p:cNvPr>
          <p:cNvSpPr/>
          <p:nvPr/>
        </p:nvSpPr>
        <p:spPr>
          <a:xfrm>
            <a:off x="0" y="-857250"/>
            <a:ext cx="9144000" cy="6858007"/>
          </a:xfrm>
          <a:prstGeom prst="rect">
            <a:avLst/>
          </a:prstGeom>
          <a:blipFill>
            <a:blip r:embed="rId4">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8850" y="633400"/>
            <a:ext cx="9144000" cy="3876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Get your business on Google for free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descr="Screen Shot 2017-07-25 at 4.08.17 PM.png"/>
          <p:cNvPicPr preferRelativeResize="0"/>
          <p:nvPr/>
        </p:nvPicPr>
        <p:blipFill rotWithShape="1">
          <a:blip r:embed="rId3">
            <a:alphaModFix/>
          </a:blip>
          <a:srcRect l="3908" t="2854" r="3695" b="9055"/>
          <a:stretch/>
        </p:blipFill>
        <p:spPr>
          <a:xfrm>
            <a:off x="2147275" y="1515250"/>
            <a:ext cx="4810098" cy="2919024"/>
          </a:xfrm>
          <a:prstGeom prst="rect">
            <a:avLst/>
          </a:prstGeom>
          <a:noFill/>
          <a:ln>
            <a:noFill/>
          </a:ln>
        </p:spPr>
      </p:pic>
      <p:sp>
        <p:nvSpPr>
          <p:cNvPr id="392" name="Shape 392"/>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393" name="Shape 393"/>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Step 1: Search for your business</a:t>
            </a:r>
            <a:endParaRPr>
              <a:solidFill>
                <a:srgbClr val="414141"/>
              </a:solidFill>
            </a:endParaRPr>
          </a:p>
        </p:txBody>
      </p:sp>
      <p:pic>
        <p:nvPicPr>
          <p:cNvPr id="394" name="Shape 394" descr="laptop_light_grey.png"/>
          <p:cNvPicPr preferRelativeResize="0"/>
          <p:nvPr/>
        </p:nvPicPr>
        <p:blipFill rotWithShape="1">
          <a:blip r:embed="rId4">
            <a:alphaModFix/>
          </a:blip>
          <a:srcRect t="29" b="29"/>
          <a:stretch/>
        </p:blipFill>
        <p:spPr>
          <a:xfrm>
            <a:off x="1204178" y="1262773"/>
            <a:ext cx="6735666" cy="3649324"/>
          </a:xfrm>
          <a:prstGeom prst="rect">
            <a:avLst/>
          </a:prstGeom>
          <a:noFill/>
          <a:ln>
            <a:noFill/>
          </a:ln>
        </p:spPr>
      </p:pic>
      <p:sp>
        <p:nvSpPr>
          <p:cNvPr id="395" name="Shape 395"/>
          <p:cNvSpPr/>
          <p:nvPr/>
        </p:nvSpPr>
        <p:spPr>
          <a:xfrm rot="-202897">
            <a:off x="5745996" y="3299362"/>
            <a:ext cx="1743968" cy="434181"/>
          </a:xfrm>
          <a:custGeom>
            <a:avLst/>
            <a:gdLst/>
            <a:ahLst/>
            <a:cxnLst/>
            <a:rect l="0" t="0" r="0" b="0"/>
            <a:pathLst>
              <a:path w="285750" h="64499" extrusionOk="0">
                <a:moveTo>
                  <a:pt x="180574" y="0"/>
                </a:moveTo>
                <a:lnTo>
                  <a:pt x="175125" y="253"/>
                </a:lnTo>
                <a:lnTo>
                  <a:pt x="169549" y="507"/>
                </a:lnTo>
                <a:lnTo>
                  <a:pt x="164100" y="760"/>
                </a:lnTo>
                <a:lnTo>
                  <a:pt x="158525" y="1267"/>
                </a:lnTo>
                <a:lnTo>
                  <a:pt x="152949" y="1774"/>
                </a:lnTo>
                <a:lnTo>
                  <a:pt x="147247" y="2534"/>
                </a:lnTo>
                <a:lnTo>
                  <a:pt x="141671" y="3295"/>
                </a:lnTo>
                <a:lnTo>
                  <a:pt x="136096" y="4055"/>
                </a:lnTo>
                <a:lnTo>
                  <a:pt x="130393" y="5069"/>
                </a:lnTo>
                <a:lnTo>
                  <a:pt x="124818" y="6209"/>
                </a:lnTo>
                <a:lnTo>
                  <a:pt x="119115" y="7350"/>
                </a:lnTo>
                <a:lnTo>
                  <a:pt x="113413" y="8617"/>
                </a:lnTo>
                <a:lnTo>
                  <a:pt x="107711" y="10011"/>
                </a:lnTo>
                <a:lnTo>
                  <a:pt x="102008" y="11531"/>
                </a:lnTo>
                <a:lnTo>
                  <a:pt x="96433" y="13052"/>
                </a:lnTo>
                <a:lnTo>
                  <a:pt x="90730" y="14699"/>
                </a:lnTo>
                <a:lnTo>
                  <a:pt x="82874" y="17234"/>
                </a:lnTo>
                <a:lnTo>
                  <a:pt x="75271" y="19768"/>
                </a:lnTo>
                <a:lnTo>
                  <a:pt x="68048" y="22429"/>
                </a:lnTo>
                <a:lnTo>
                  <a:pt x="61205" y="25090"/>
                </a:lnTo>
                <a:lnTo>
                  <a:pt x="54616" y="27878"/>
                </a:lnTo>
                <a:lnTo>
                  <a:pt x="48280" y="30539"/>
                </a:lnTo>
                <a:lnTo>
                  <a:pt x="42324" y="33200"/>
                </a:lnTo>
                <a:lnTo>
                  <a:pt x="36748" y="35861"/>
                </a:lnTo>
                <a:lnTo>
                  <a:pt x="31553" y="38395"/>
                </a:lnTo>
                <a:lnTo>
                  <a:pt x="26611" y="40930"/>
                </a:lnTo>
                <a:lnTo>
                  <a:pt x="22176" y="43337"/>
                </a:lnTo>
                <a:lnTo>
                  <a:pt x="18121" y="45618"/>
                </a:lnTo>
                <a:lnTo>
                  <a:pt x="11151" y="49673"/>
                </a:lnTo>
                <a:lnTo>
                  <a:pt x="5829" y="52968"/>
                </a:lnTo>
                <a:lnTo>
                  <a:pt x="11531" y="32946"/>
                </a:lnTo>
                <a:lnTo>
                  <a:pt x="11658" y="32566"/>
                </a:lnTo>
                <a:lnTo>
                  <a:pt x="11658" y="32186"/>
                </a:lnTo>
                <a:lnTo>
                  <a:pt x="11531" y="31806"/>
                </a:lnTo>
                <a:lnTo>
                  <a:pt x="11405" y="31426"/>
                </a:lnTo>
                <a:lnTo>
                  <a:pt x="10898" y="30792"/>
                </a:lnTo>
                <a:lnTo>
                  <a:pt x="10518" y="30539"/>
                </a:lnTo>
                <a:lnTo>
                  <a:pt x="10137" y="30412"/>
                </a:lnTo>
                <a:lnTo>
                  <a:pt x="9757" y="30285"/>
                </a:lnTo>
                <a:lnTo>
                  <a:pt x="9377" y="30412"/>
                </a:lnTo>
                <a:lnTo>
                  <a:pt x="8997" y="30412"/>
                </a:lnTo>
                <a:lnTo>
                  <a:pt x="8617" y="30539"/>
                </a:lnTo>
                <a:lnTo>
                  <a:pt x="7983" y="31046"/>
                </a:lnTo>
                <a:lnTo>
                  <a:pt x="7857" y="31426"/>
                </a:lnTo>
                <a:lnTo>
                  <a:pt x="7603" y="31806"/>
                </a:lnTo>
                <a:lnTo>
                  <a:pt x="507" y="56769"/>
                </a:lnTo>
                <a:lnTo>
                  <a:pt x="127" y="57530"/>
                </a:lnTo>
                <a:lnTo>
                  <a:pt x="0" y="58290"/>
                </a:lnTo>
                <a:lnTo>
                  <a:pt x="127" y="58923"/>
                </a:lnTo>
                <a:lnTo>
                  <a:pt x="380" y="59304"/>
                </a:lnTo>
                <a:lnTo>
                  <a:pt x="634" y="59557"/>
                </a:lnTo>
                <a:lnTo>
                  <a:pt x="1014" y="59810"/>
                </a:lnTo>
                <a:lnTo>
                  <a:pt x="1394" y="60064"/>
                </a:lnTo>
                <a:lnTo>
                  <a:pt x="1901" y="60191"/>
                </a:lnTo>
                <a:lnTo>
                  <a:pt x="32693" y="64499"/>
                </a:lnTo>
                <a:lnTo>
                  <a:pt x="33074" y="64499"/>
                </a:lnTo>
                <a:lnTo>
                  <a:pt x="33834" y="64372"/>
                </a:lnTo>
                <a:lnTo>
                  <a:pt x="34341" y="63992"/>
                </a:lnTo>
                <a:lnTo>
                  <a:pt x="34848" y="63359"/>
                </a:lnTo>
                <a:lnTo>
                  <a:pt x="35101" y="62725"/>
                </a:lnTo>
                <a:lnTo>
                  <a:pt x="35101" y="62218"/>
                </a:lnTo>
                <a:lnTo>
                  <a:pt x="35101" y="61838"/>
                </a:lnTo>
                <a:lnTo>
                  <a:pt x="34974" y="61458"/>
                </a:lnTo>
                <a:lnTo>
                  <a:pt x="34721" y="61204"/>
                </a:lnTo>
                <a:lnTo>
                  <a:pt x="34087" y="60697"/>
                </a:lnTo>
                <a:lnTo>
                  <a:pt x="33834" y="60571"/>
                </a:lnTo>
                <a:lnTo>
                  <a:pt x="33454" y="60444"/>
                </a:lnTo>
                <a:lnTo>
                  <a:pt x="7223" y="56896"/>
                </a:lnTo>
                <a:lnTo>
                  <a:pt x="12165" y="53728"/>
                </a:lnTo>
                <a:lnTo>
                  <a:pt x="19008" y="49800"/>
                </a:lnTo>
                <a:lnTo>
                  <a:pt x="23063" y="47519"/>
                </a:lnTo>
                <a:lnTo>
                  <a:pt x="27498" y="45111"/>
                </a:lnTo>
                <a:lnTo>
                  <a:pt x="32313" y="42577"/>
                </a:lnTo>
                <a:lnTo>
                  <a:pt x="37635" y="39916"/>
                </a:lnTo>
                <a:lnTo>
                  <a:pt x="43338" y="37255"/>
                </a:lnTo>
                <a:lnTo>
                  <a:pt x="49293" y="34467"/>
                </a:lnTo>
                <a:lnTo>
                  <a:pt x="55629" y="31806"/>
                </a:lnTo>
                <a:lnTo>
                  <a:pt x="62345" y="29018"/>
                </a:lnTo>
                <a:lnTo>
                  <a:pt x="69442" y="26230"/>
                </a:lnTo>
                <a:lnTo>
                  <a:pt x="76791" y="23569"/>
                </a:lnTo>
                <a:lnTo>
                  <a:pt x="84521" y="21035"/>
                </a:lnTo>
                <a:lnTo>
                  <a:pt x="92378" y="18501"/>
                </a:lnTo>
                <a:lnTo>
                  <a:pt x="98080" y="16853"/>
                </a:lnTo>
                <a:lnTo>
                  <a:pt x="103656" y="15206"/>
                </a:lnTo>
                <a:lnTo>
                  <a:pt x="109231" y="13812"/>
                </a:lnTo>
                <a:lnTo>
                  <a:pt x="114807" y="12418"/>
                </a:lnTo>
                <a:lnTo>
                  <a:pt x="120509" y="11151"/>
                </a:lnTo>
                <a:lnTo>
                  <a:pt x="126085" y="10011"/>
                </a:lnTo>
                <a:lnTo>
                  <a:pt x="131660" y="8997"/>
                </a:lnTo>
                <a:lnTo>
                  <a:pt x="137109" y="7983"/>
                </a:lnTo>
                <a:lnTo>
                  <a:pt x="142685" y="7223"/>
                </a:lnTo>
                <a:lnTo>
                  <a:pt x="148261" y="6463"/>
                </a:lnTo>
                <a:lnTo>
                  <a:pt x="153709" y="5829"/>
                </a:lnTo>
                <a:lnTo>
                  <a:pt x="159285" y="5195"/>
                </a:lnTo>
                <a:lnTo>
                  <a:pt x="164734" y="4815"/>
                </a:lnTo>
                <a:lnTo>
                  <a:pt x="170183" y="4435"/>
                </a:lnTo>
                <a:lnTo>
                  <a:pt x="175632" y="4182"/>
                </a:lnTo>
                <a:lnTo>
                  <a:pt x="181081" y="4055"/>
                </a:lnTo>
                <a:lnTo>
                  <a:pt x="187670" y="4055"/>
                </a:lnTo>
                <a:lnTo>
                  <a:pt x="194386" y="4182"/>
                </a:lnTo>
                <a:lnTo>
                  <a:pt x="200975" y="4562"/>
                </a:lnTo>
                <a:lnTo>
                  <a:pt x="207565" y="4942"/>
                </a:lnTo>
                <a:lnTo>
                  <a:pt x="214154" y="5576"/>
                </a:lnTo>
                <a:lnTo>
                  <a:pt x="220617" y="6336"/>
                </a:lnTo>
                <a:lnTo>
                  <a:pt x="227079" y="7223"/>
                </a:lnTo>
                <a:lnTo>
                  <a:pt x="233415" y="8363"/>
                </a:lnTo>
                <a:lnTo>
                  <a:pt x="239751" y="9631"/>
                </a:lnTo>
                <a:lnTo>
                  <a:pt x="246087" y="11024"/>
                </a:lnTo>
                <a:lnTo>
                  <a:pt x="252423" y="12545"/>
                </a:lnTo>
                <a:lnTo>
                  <a:pt x="258632" y="14319"/>
                </a:lnTo>
                <a:lnTo>
                  <a:pt x="264841" y="16093"/>
                </a:lnTo>
                <a:lnTo>
                  <a:pt x="270924" y="18121"/>
                </a:lnTo>
                <a:lnTo>
                  <a:pt x="277006" y="20401"/>
                </a:lnTo>
                <a:lnTo>
                  <a:pt x="282962" y="22682"/>
                </a:lnTo>
                <a:lnTo>
                  <a:pt x="283342" y="22809"/>
                </a:lnTo>
                <a:lnTo>
                  <a:pt x="283849" y="22809"/>
                </a:lnTo>
                <a:lnTo>
                  <a:pt x="284610" y="22682"/>
                </a:lnTo>
                <a:lnTo>
                  <a:pt x="285243" y="22175"/>
                </a:lnTo>
                <a:lnTo>
                  <a:pt x="285497" y="21922"/>
                </a:lnTo>
                <a:lnTo>
                  <a:pt x="285623" y="21542"/>
                </a:lnTo>
                <a:lnTo>
                  <a:pt x="285750" y="21162"/>
                </a:lnTo>
                <a:lnTo>
                  <a:pt x="285750" y="20782"/>
                </a:lnTo>
                <a:lnTo>
                  <a:pt x="285623" y="20021"/>
                </a:lnTo>
                <a:lnTo>
                  <a:pt x="285243" y="19388"/>
                </a:lnTo>
                <a:lnTo>
                  <a:pt x="284863" y="19134"/>
                </a:lnTo>
                <a:lnTo>
                  <a:pt x="284483" y="18881"/>
                </a:lnTo>
                <a:lnTo>
                  <a:pt x="278400" y="16473"/>
                </a:lnTo>
                <a:lnTo>
                  <a:pt x="272191" y="14319"/>
                </a:lnTo>
                <a:lnTo>
                  <a:pt x="265982" y="12292"/>
                </a:lnTo>
                <a:lnTo>
                  <a:pt x="259646" y="10391"/>
                </a:lnTo>
                <a:lnTo>
                  <a:pt x="253310" y="8617"/>
                </a:lnTo>
                <a:lnTo>
                  <a:pt x="246974" y="6969"/>
                </a:lnTo>
                <a:lnTo>
                  <a:pt x="240512" y="5576"/>
                </a:lnTo>
                <a:lnTo>
                  <a:pt x="234049" y="4308"/>
                </a:lnTo>
                <a:lnTo>
                  <a:pt x="227460" y="3295"/>
                </a:lnTo>
                <a:lnTo>
                  <a:pt x="220870" y="2281"/>
                </a:lnTo>
                <a:lnTo>
                  <a:pt x="214281" y="1521"/>
                </a:lnTo>
                <a:lnTo>
                  <a:pt x="207691" y="887"/>
                </a:lnTo>
                <a:lnTo>
                  <a:pt x="200975" y="507"/>
                </a:lnTo>
                <a:lnTo>
                  <a:pt x="194259" y="127"/>
                </a:lnTo>
                <a:lnTo>
                  <a:pt x="187417"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txBox="1"/>
          <p:nvPr/>
        </p:nvSpPr>
        <p:spPr>
          <a:xfrm>
            <a:off x="7451693" y="1939854"/>
            <a:ext cx="1641000" cy="1212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Enter your business name and city </a:t>
            </a:r>
            <a:r>
              <a:rPr lang="en-US" i="0" u="none" strike="noStrike" cap="none">
                <a:solidFill>
                  <a:srgbClr val="448AFF"/>
                </a:solidFill>
                <a:latin typeface="Roboto Slab"/>
                <a:ea typeface="Roboto Slab"/>
                <a:cs typeface="Roboto Slab"/>
                <a:sym typeface="Roboto Slab"/>
              </a:rPr>
              <a:t>to see </a:t>
            </a:r>
            <a:br>
              <a:rPr lang="en-US" i="0" u="none" strike="noStrike" cap="none">
                <a:solidFill>
                  <a:srgbClr val="448AFF"/>
                </a:solidFill>
                <a:latin typeface="Roboto Slab"/>
                <a:ea typeface="Roboto Slab"/>
                <a:cs typeface="Roboto Slab"/>
                <a:sym typeface="Roboto Slab"/>
              </a:rPr>
            </a:br>
            <a:r>
              <a:rPr lang="en-US" i="0" u="none" strike="noStrike" cap="none">
                <a:solidFill>
                  <a:srgbClr val="448AFF"/>
                </a:solidFill>
                <a:latin typeface="Roboto Slab"/>
                <a:ea typeface="Roboto Slab"/>
                <a:cs typeface="Roboto Slab"/>
                <a:sym typeface="Roboto Slab"/>
              </a:rPr>
              <a:t>if your business appears on Google Search and Maps</a:t>
            </a:r>
            <a:endParaRPr>
              <a:solidFill>
                <a:srgbClr val="448AFF"/>
              </a:solidFill>
              <a:latin typeface="Roboto Slab"/>
              <a:ea typeface="Roboto Slab"/>
              <a:cs typeface="Roboto Slab"/>
              <a:sym typeface="Roboto Slab"/>
            </a:endParaRPr>
          </a:p>
        </p:txBody>
      </p:sp>
      <p:sp>
        <p:nvSpPr>
          <p:cNvPr id="397" name="Shape 397"/>
          <p:cNvSpPr txBox="1">
            <a:spLocks noGrp="1"/>
          </p:cNvSpPr>
          <p:nvPr>
            <p:ph type="body" idx="4294967295"/>
          </p:nvPr>
        </p:nvSpPr>
        <p:spPr>
          <a:xfrm>
            <a:off x="7323475" y="3626450"/>
            <a:ext cx="1731300" cy="294000"/>
          </a:xfrm>
          <a:prstGeom prst="rect">
            <a:avLst/>
          </a:prstGeom>
          <a:solidFill>
            <a:srgbClr val="448AFF"/>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Font typeface="Arial"/>
              <a:buNone/>
            </a:pPr>
            <a:r>
              <a:rPr lang="en-US" sz="1400">
                <a:solidFill>
                  <a:srgbClr val="FFFFFF"/>
                </a:solidFill>
                <a:latin typeface="Roboto Slab"/>
                <a:ea typeface="Roboto Slab"/>
                <a:cs typeface="Roboto Slab"/>
                <a:sym typeface="Roboto Slab"/>
                <a:hlinkClick r:id="rId5"/>
              </a:rPr>
              <a:t>gybo.com/business</a:t>
            </a:r>
            <a:endParaRPr sz="14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Shape 403" descr="verifiedb2.png"/>
          <p:cNvPicPr preferRelativeResize="0"/>
          <p:nvPr/>
        </p:nvPicPr>
        <p:blipFill rotWithShape="1">
          <a:blip r:embed="rId3">
            <a:alphaModFix/>
          </a:blip>
          <a:srcRect/>
          <a:stretch/>
        </p:blipFill>
        <p:spPr>
          <a:xfrm>
            <a:off x="310175" y="2325400"/>
            <a:ext cx="2654662" cy="3087546"/>
          </a:xfrm>
          <a:prstGeom prst="rect">
            <a:avLst/>
          </a:prstGeom>
          <a:noFill/>
          <a:ln w="9525" cap="flat" cmpd="sng">
            <a:solidFill>
              <a:schemeClr val="dk2"/>
            </a:solidFill>
            <a:prstDash val="solid"/>
            <a:round/>
            <a:headEnd type="none" w="med" len="med"/>
            <a:tailEnd type="none" w="med" len="med"/>
          </a:ln>
        </p:spPr>
      </p:pic>
      <p:pic>
        <p:nvPicPr>
          <p:cNvPr id="404" name="Shape 404" descr="unverified2b.png"/>
          <p:cNvPicPr preferRelativeResize="0"/>
          <p:nvPr/>
        </p:nvPicPr>
        <p:blipFill>
          <a:blip r:embed="rId4">
            <a:alphaModFix/>
          </a:blip>
          <a:stretch>
            <a:fillRect/>
          </a:stretch>
        </p:blipFill>
        <p:spPr>
          <a:xfrm>
            <a:off x="3233098" y="2325400"/>
            <a:ext cx="2654662" cy="3087546"/>
          </a:xfrm>
          <a:prstGeom prst="rect">
            <a:avLst/>
          </a:prstGeom>
          <a:noFill/>
          <a:ln w="9525" cap="flat" cmpd="sng">
            <a:solidFill>
              <a:schemeClr val="dk2"/>
            </a:solidFill>
            <a:prstDash val="solid"/>
            <a:round/>
            <a:headEnd type="none" w="med" len="med"/>
            <a:tailEnd type="none" w="med" len="med"/>
          </a:ln>
        </p:spPr>
      </p:pic>
      <p:pic>
        <p:nvPicPr>
          <p:cNvPr id="405" name="Shape 405" descr="noneb.png"/>
          <p:cNvPicPr preferRelativeResize="0"/>
          <p:nvPr/>
        </p:nvPicPr>
        <p:blipFill>
          <a:blip r:embed="rId5">
            <a:alphaModFix/>
          </a:blip>
          <a:stretch>
            <a:fillRect/>
          </a:stretch>
        </p:blipFill>
        <p:spPr>
          <a:xfrm>
            <a:off x="6156023" y="2325401"/>
            <a:ext cx="2654662" cy="3087546"/>
          </a:xfrm>
          <a:prstGeom prst="rect">
            <a:avLst/>
          </a:prstGeom>
          <a:noFill/>
          <a:ln w="9525" cap="flat" cmpd="sng">
            <a:solidFill>
              <a:schemeClr val="dk2"/>
            </a:solidFill>
            <a:prstDash val="solid"/>
            <a:round/>
            <a:headEnd type="none" w="med" len="med"/>
            <a:tailEnd type="none" w="med" len="med"/>
          </a:ln>
        </p:spPr>
      </p:pic>
      <p:sp>
        <p:nvSpPr>
          <p:cNvPr id="406" name="Shape 406"/>
          <p:cNvSpPr/>
          <p:nvPr/>
        </p:nvSpPr>
        <p:spPr>
          <a:xfrm>
            <a:off x="2232342" y="1901963"/>
            <a:ext cx="1251600" cy="37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Update info</a:t>
            </a:r>
            <a:endParaRPr>
              <a:solidFill>
                <a:srgbClr val="448AFF"/>
              </a:solidFill>
              <a:latin typeface="Roboto Slab"/>
              <a:ea typeface="Roboto Slab"/>
              <a:cs typeface="Roboto Slab"/>
              <a:sym typeface="Roboto Slab"/>
            </a:endParaRPr>
          </a:p>
        </p:txBody>
      </p:sp>
      <p:sp>
        <p:nvSpPr>
          <p:cNvPr id="407" name="Shape 407"/>
          <p:cNvSpPr/>
          <p:nvPr/>
        </p:nvSpPr>
        <p:spPr>
          <a:xfrm>
            <a:off x="5317784" y="1959855"/>
            <a:ext cx="1203600" cy="42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Verify info</a:t>
            </a:r>
            <a:endParaRPr>
              <a:solidFill>
                <a:srgbClr val="448AFF"/>
              </a:solidFill>
              <a:latin typeface="Roboto Slab"/>
              <a:ea typeface="Roboto Slab"/>
              <a:cs typeface="Roboto Slab"/>
              <a:sym typeface="Roboto Slab"/>
            </a:endParaRPr>
          </a:p>
        </p:txBody>
      </p:sp>
      <p:sp>
        <p:nvSpPr>
          <p:cNvPr id="408" name="Shape 408"/>
          <p:cNvSpPr/>
          <p:nvPr/>
        </p:nvSpPr>
        <p:spPr>
          <a:xfrm>
            <a:off x="7815301" y="1947000"/>
            <a:ext cx="1383900" cy="37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448AFF"/>
                </a:solidFill>
                <a:latin typeface="Roboto Slab"/>
                <a:ea typeface="Roboto Slab"/>
                <a:cs typeface="Roboto Slab"/>
                <a:sym typeface="Roboto Slab"/>
              </a:rPr>
              <a:t>Create listing</a:t>
            </a:r>
            <a:endParaRPr>
              <a:solidFill>
                <a:srgbClr val="448AFF"/>
              </a:solidFill>
              <a:latin typeface="Roboto Slab"/>
              <a:ea typeface="Roboto Slab"/>
              <a:cs typeface="Roboto Slab"/>
              <a:sym typeface="Roboto Slab"/>
            </a:endParaRPr>
          </a:p>
        </p:txBody>
      </p:sp>
      <p:sp>
        <p:nvSpPr>
          <p:cNvPr id="409" name="Shape 409"/>
          <p:cNvSpPr txBox="1">
            <a:spLocks noGrp="1"/>
          </p:cNvSpPr>
          <p:nvPr>
            <p:ph type="subTitle" idx="1"/>
          </p:nvPr>
        </p:nvSpPr>
        <p:spPr>
          <a:xfrm>
            <a:off x="245932" y="242355"/>
            <a:ext cx="2884200" cy="21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757575"/>
                </a:solidFill>
              </a:rPr>
              <a:t>GET YOUR BUSINESS ON GOOGLE FOR FREE</a:t>
            </a:r>
            <a:endParaRPr>
              <a:solidFill>
                <a:srgbClr val="757575"/>
              </a:solidFill>
            </a:endParaRPr>
          </a:p>
        </p:txBody>
      </p:sp>
      <p:sp>
        <p:nvSpPr>
          <p:cNvPr id="410" name="Shape 410"/>
          <p:cNvSpPr txBox="1">
            <a:spLocks noGrp="1"/>
          </p:cNvSpPr>
          <p:nvPr>
            <p:ph type="title"/>
          </p:nvPr>
        </p:nvSpPr>
        <p:spPr>
          <a:xfrm>
            <a:off x="228675" y="583550"/>
            <a:ext cx="8557500" cy="621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414141"/>
                </a:solidFill>
              </a:rPr>
              <a:t>Is your business info complete?</a:t>
            </a:r>
            <a:endParaRPr>
              <a:solidFill>
                <a:srgbClr val="414141"/>
              </a:solidFill>
            </a:endParaRPr>
          </a:p>
        </p:txBody>
      </p:sp>
      <p:grpSp>
        <p:nvGrpSpPr>
          <p:cNvPr id="411" name="Shape 411"/>
          <p:cNvGrpSpPr/>
          <p:nvPr/>
        </p:nvGrpSpPr>
        <p:grpSpPr>
          <a:xfrm rot="7152731" flipH="1">
            <a:off x="1499507" y="2512239"/>
            <a:ext cx="1610782" cy="565079"/>
            <a:chOff x="1606465" y="1051325"/>
            <a:chExt cx="8943513" cy="3254000"/>
          </a:xfrm>
        </p:grpSpPr>
        <p:sp>
          <p:nvSpPr>
            <p:cNvPr id="412" name="Shape 412"/>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18" name="Shape 418"/>
          <p:cNvGrpSpPr/>
          <p:nvPr/>
        </p:nvGrpSpPr>
        <p:grpSpPr>
          <a:xfrm rot="7152731" flipH="1">
            <a:off x="4448657" y="2588439"/>
            <a:ext cx="1610782" cy="565079"/>
            <a:chOff x="1606465" y="1051325"/>
            <a:chExt cx="8943513" cy="3254000"/>
          </a:xfrm>
        </p:grpSpPr>
        <p:sp>
          <p:nvSpPr>
            <p:cNvPr id="419" name="Shape 419"/>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25" name="Shape 425"/>
          <p:cNvGrpSpPr/>
          <p:nvPr/>
        </p:nvGrpSpPr>
        <p:grpSpPr>
          <a:xfrm rot="7152731" flipH="1">
            <a:off x="7376182" y="2588439"/>
            <a:ext cx="1610782" cy="565079"/>
            <a:chOff x="1606465" y="1051325"/>
            <a:chExt cx="8943513" cy="3254000"/>
          </a:xfrm>
        </p:grpSpPr>
        <p:sp>
          <p:nvSpPr>
            <p:cNvPr id="426" name="Shape 426"/>
            <p:cNvSpPr/>
            <p:nvPr/>
          </p:nvSpPr>
          <p:spPr>
            <a:xfrm>
              <a:off x="1606465" y="1754743"/>
              <a:ext cx="1595225" cy="1560525"/>
            </a:xfrm>
            <a:custGeom>
              <a:avLst/>
              <a:gdLst/>
              <a:ahLst/>
              <a:cxnLst/>
              <a:rect l="0" t="0" r="0" b="0"/>
              <a:pathLst>
                <a:path w="63809" h="62421" extrusionOk="0">
                  <a:moveTo>
                    <a:pt x="17570" y="0"/>
                  </a:moveTo>
                  <a:lnTo>
                    <a:pt x="16877" y="231"/>
                  </a:lnTo>
                  <a:lnTo>
                    <a:pt x="16183" y="231"/>
                  </a:lnTo>
                  <a:lnTo>
                    <a:pt x="15490" y="462"/>
                  </a:lnTo>
                  <a:lnTo>
                    <a:pt x="14334" y="1387"/>
                  </a:lnTo>
                  <a:lnTo>
                    <a:pt x="14103" y="2081"/>
                  </a:lnTo>
                  <a:lnTo>
                    <a:pt x="13640" y="2774"/>
                  </a:lnTo>
                  <a:lnTo>
                    <a:pt x="231" y="49937"/>
                  </a:lnTo>
                  <a:lnTo>
                    <a:pt x="0" y="50630"/>
                  </a:lnTo>
                  <a:lnTo>
                    <a:pt x="0" y="51555"/>
                  </a:lnTo>
                  <a:lnTo>
                    <a:pt x="231" y="52249"/>
                  </a:lnTo>
                  <a:lnTo>
                    <a:pt x="694" y="52942"/>
                  </a:lnTo>
                  <a:lnTo>
                    <a:pt x="1156" y="53636"/>
                  </a:lnTo>
                  <a:lnTo>
                    <a:pt x="1850" y="54098"/>
                  </a:lnTo>
                  <a:lnTo>
                    <a:pt x="2543" y="54561"/>
                  </a:lnTo>
                  <a:lnTo>
                    <a:pt x="3237" y="54561"/>
                  </a:lnTo>
                  <a:lnTo>
                    <a:pt x="59416" y="62421"/>
                  </a:lnTo>
                  <a:lnTo>
                    <a:pt x="60109" y="62421"/>
                  </a:lnTo>
                  <a:lnTo>
                    <a:pt x="61496" y="62190"/>
                  </a:lnTo>
                  <a:lnTo>
                    <a:pt x="62421" y="61496"/>
                  </a:lnTo>
                  <a:lnTo>
                    <a:pt x="63346" y="60340"/>
                  </a:lnTo>
                  <a:lnTo>
                    <a:pt x="63808" y="59184"/>
                  </a:lnTo>
                  <a:lnTo>
                    <a:pt x="63808" y="58260"/>
                  </a:lnTo>
                  <a:lnTo>
                    <a:pt x="63808" y="57566"/>
                  </a:lnTo>
                  <a:lnTo>
                    <a:pt x="63577" y="56872"/>
                  </a:lnTo>
                  <a:lnTo>
                    <a:pt x="63115" y="56410"/>
                  </a:lnTo>
                  <a:lnTo>
                    <a:pt x="61959" y="55485"/>
                  </a:lnTo>
                  <a:lnTo>
                    <a:pt x="61496" y="55254"/>
                  </a:lnTo>
                  <a:lnTo>
                    <a:pt x="60803" y="55023"/>
                  </a:lnTo>
                  <a:lnTo>
                    <a:pt x="8554" y="47856"/>
                  </a:lnTo>
                  <a:lnTo>
                    <a:pt x="20807" y="4855"/>
                  </a:lnTo>
                  <a:lnTo>
                    <a:pt x="21038" y="4161"/>
                  </a:lnTo>
                  <a:lnTo>
                    <a:pt x="21038" y="3468"/>
                  </a:lnTo>
                  <a:lnTo>
                    <a:pt x="20807" y="2774"/>
                  </a:lnTo>
                  <a:lnTo>
                    <a:pt x="20576" y="2081"/>
                  </a:lnTo>
                  <a:lnTo>
                    <a:pt x="19651" y="925"/>
                  </a:lnTo>
                  <a:lnTo>
                    <a:pt x="18958" y="462"/>
                  </a:lnTo>
                  <a:lnTo>
                    <a:pt x="18264" y="231"/>
                  </a:lnTo>
                  <a:lnTo>
                    <a:pt x="1757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7381875" y="1051325"/>
              <a:ext cx="0" cy="0"/>
            </a:xfrm>
            <a:custGeom>
              <a:avLst/>
              <a:gdLst/>
              <a:ahLst/>
              <a:cxnLst/>
              <a:rect l="0" t="0" r="0" b="0"/>
              <a:pathLst>
                <a:path extrusionOk="0">
                  <a:moveTo>
                    <a:pt x="0" y="0"/>
                  </a:move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7381875" y="1051325"/>
              <a:ext cx="0" cy="0"/>
            </a:xfrm>
            <a:custGeom>
              <a:avLst/>
              <a:gdLst/>
              <a:ahLst/>
              <a:cxnLst/>
              <a:rect l="0" t="0" r="0" b="0"/>
              <a:pathLst>
                <a:path fill="none" extrusionOk="0">
                  <a:moveTo>
                    <a:pt x="0" y="0"/>
                  </a:moveTo>
                  <a:lnTo>
                    <a:pt x="0"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798100" y="4305300"/>
              <a:ext cx="25" cy="25"/>
            </a:xfrm>
            <a:custGeom>
              <a:avLst/>
              <a:gdLst/>
              <a:ahLst/>
              <a:cxnLst/>
              <a:rect l="0" t="0" r="0" b="0"/>
              <a:pathLst>
                <a:path w="1" h="1" extrusionOk="0">
                  <a:moveTo>
                    <a:pt x="1" y="0"/>
                  </a:moveTo>
                  <a:lnTo>
                    <a:pt x="1"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6798100" y="4305300"/>
              <a:ext cx="25" cy="25"/>
            </a:xfrm>
            <a:custGeom>
              <a:avLst/>
              <a:gdLst/>
              <a:ahLst/>
              <a:cxnLst/>
              <a:rect l="0" t="0" r="0" b="0"/>
              <a:pathLst>
                <a:path w="1" h="1" fill="none" extrusionOk="0">
                  <a:moveTo>
                    <a:pt x="1" y="0"/>
                  </a:moveTo>
                  <a:lnTo>
                    <a:pt x="1" y="0"/>
                  </a:lnTo>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1612355" y="1367495"/>
              <a:ext cx="8937623" cy="1751275"/>
            </a:xfrm>
            <a:custGeom>
              <a:avLst/>
              <a:gdLst/>
              <a:ahLst/>
              <a:cxnLst/>
              <a:rect l="0" t="0" r="0" b="0"/>
              <a:pathLst>
                <a:path w="275810" h="70051" extrusionOk="0">
                  <a:moveTo>
                    <a:pt x="210845" y="0"/>
                  </a:moveTo>
                  <a:lnTo>
                    <a:pt x="201135" y="232"/>
                  </a:lnTo>
                  <a:lnTo>
                    <a:pt x="191425" y="463"/>
                  </a:lnTo>
                  <a:lnTo>
                    <a:pt x="181946" y="1156"/>
                  </a:lnTo>
                  <a:lnTo>
                    <a:pt x="172699" y="2081"/>
                  </a:lnTo>
                  <a:lnTo>
                    <a:pt x="163451" y="3237"/>
                  </a:lnTo>
                  <a:lnTo>
                    <a:pt x="154435" y="4624"/>
                  </a:lnTo>
                  <a:lnTo>
                    <a:pt x="145649" y="6011"/>
                  </a:lnTo>
                  <a:lnTo>
                    <a:pt x="137095" y="7861"/>
                  </a:lnTo>
                  <a:lnTo>
                    <a:pt x="128541" y="9710"/>
                  </a:lnTo>
                  <a:lnTo>
                    <a:pt x="120219" y="11560"/>
                  </a:lnTo>
                  <a:lnTo>
                    <a:pt x="112358" y="13872"/>
                  </a:lnTo>
                  <a:lnTo>
                    <a:pt x="104498" y="16184"/>
                  </a:lnTo>
                  <a:lnTo>
                    <a:pt x="96869" y="18495"/>
                  </a:lnTo>
                  <a:lnTo>
                    <a:pt x="89470" y="21039"/>
                  </a:lnTo>
                  <a:lnTo>
                    <a:pt x="82304" y="23582"/>
                  </a:lnTo>
                  <a:lnTo>
                    <a:pt x="75368" y="26125"/>
                  </a:lnTo>
                  <a:lnTo>
                    <a:pt x="62190" y="31442"/>
                  </a:lnTo>
                  <a:lnTo>
                    <a:pt x="49937" y="36759"/>
                  </a:lnTo>
                  <a:lnTo>
                    <a:pt x="38840" y="42077"/>
                  </a:lnTo>
                  <a:lnTo>
                    <a:pt x="28899" y="47163"/>
                  </a:lnTo>
                  <a:lnTo>
                    <a:pt x="20345" y="52018"/>
                  </a:lnTo>
                  <a:lnTo>
                    <a:pt x="12716" y="56410"/>
                  </a:lnTo>
                  <a:lnTo>
                    <a:pt x="6473" y="60109"/>
                  </a:lnTo>
                  <a:lnTo>
                    <a:pt x="1619" y="63346"/>
                  </a:lnTo>
                  <a:lnTo>
                    <a:pt x="925" y="63808"/>
                  </a:lnTo>
                  <a:lnTo>
                    <a:pt x="463" y="64271"/>
                  </a:lnTo>
                  <a:lnTo>
                    <a:pt x="231" y="64964"/>
                  </a:lnTo>
                  <a:lnTo>
                    <a:pt x="0" y="65658"/>
                  </a:lnTo>
                  <a:lnTo>
                    <a:pt x="0" y="66352"/>
                  </a:lnTo>
                  <a:lnTo>
                    <a:pt x="0" y="67045"/>
                  </a:lnTo>
                  <a:lnTo>
                    <a:pt x="231" y="67739"/>
                  </a:lnTo>
                  <a:lnTo>
                    <a:pt x="463" y="68432"/>
                  </a:lnTo>
                  <a:lnTo>
                    <a:pt x="1156" y="69126"/>
                  </a:lnTo>
                  <a:lnTo>
                    <a:pt x="1850" y="69819"/>
                  </a:lnTo>
                  <a:lnTo>
                    <a:pt x="2543" y="70051"/>
                  </a:lnTo>
                  <a:lnTo>
                    <a:pt x="4624" y="70051"/>
                  </a:lnTo>
                  <a:lnTo>
                    <a:pt x="5549" y="69588"/>
                  </a:lnTo>
                  <a:lnTo>
                    <a:pt x="10404" y="66352"/>
                  </a:lnTo>
                  <a:lnTo>
                    <a:pt x="16646" y="62653"/>
                  </a:lnTo>
                  <a:lnTo>
                    <a:pt x="24044" y="58260"/>
                  </a:lnTo>
                  <a:lnTo>
                    <a:pt x="32598" y="53636"/>
                  </a:lnTo>
                  <a:lnTo>
                    <a:pt x="42308" y="48550"/>
                  </a:lnTo>
                  <a:lnTo>
                    <a:pt x="53174" y="43464"/>
                  </a:lnTo>
                  <a:lnTo>
                    <a:pt x="64964" y="38147"/>
                  </a:lnTo>
                  <a:lnTo>
                    <a:pt x="77911" y="33060"/>
                  </a:lnTo>
                  <a:lnTo>
                    <a:pt x="91782" y="27974"/>
                  </a:lnTo>
                  <a:lnTo>
                    <a:pt x="98949" y="25431"/>
                  </a:lnTo>
                  <a:lnTo>
                    <a:pt x="106578" y="23119"/>
                  </a:lnTo>
                  <a:lnTo>
                    <a:pt x="114208" y="21039"/>
                  </a:lnTo>
                  <a:lnTo>
                    <a:pt x="122068" y="18958"/>
                  </a:lnTo>
                  <a:lnTo>
                    <a:pt x="130160" y="16877"/>
                  </a:lnTo>
                  <a:lnTo>
                    <a:pt x="138483" y="15028"/>
                  </a:lnTo>
                  <a:lnTo>
                    <a:pt x="147037" y="13409"/>
                  </a:lnTo>
                  <a:lnTo>
                    <a:pt x="155591" y="11791"/>
                  </a:lnTo>
                  <a:lnTo>
                    <a:pt x="164376" y="10635"/>
                  </a:lnTo>
                  <a:lnTo>
                    <a:pt x="173392" y="9479"/>
                  </a:lnTo>
                  <a:lnTo>
                    <a:pt x="182640" y="8554"/>
                  </a:lnTo>
                  <a:lnTo>
                    <a:pt x="191887" y="7861"/>
                  </a:lnTo>
                  <a:lnTo>
                    <a:pt x="201366" y="7630"/>
                  </a:lnTo>
                  <a:lnTo>
                    <a:pt x="210845" y="7398"/>
                  </a:lnTo>
                  <a:lnTo>
                    <a:pt x="218936" y="7398"/>
                  </a:lnTo>
                  <a:lnTo>
                    <a:pt x="226797" y="7861"/>
                  </a:lnTo>
                  <a:lnTo>
                    <a:pt x="234426" y="8323"/>
                  </a:lnTo>
                  <a:lnTo>
                    <a:pt x="242055" y="8786"/>
                  </a:lnTo>
                  <a:lnTo>
                    <a:pt x="249685" y="9479"/>
                  </a:lnTo>
                  <a:lnTo>
                    <a:pt x="257083" y="10404"/>
                  </a:lnTo>
                  <a:lnTo>
                    <a:pt x="271416" y="12716"/>
                  </a:lnTo>
                  <a:lnTo>
                    <a:pt x="272110" y="12716"/>
                  </a:lnTo>
                  <a:lnTo>
                    <a:pt x="273266" y="12485"/>
                  </a:lnTo>
                  <a:lnTo>
                    <a:pt x="274191" y="12022"/>
                  </a:lnTo>
                  <a:lnTo>
                    <a:pt x="274884" y="11560"/>
                  </a:lnTo>
                  <a:lnTo>
                    <a:pt x="275347" y="10635"/>
                  </a:lnTo>
                  <a:lnTo>
                    <a:pt x="275809" y="9710"/>
                  </a:lnTo>
                  <a:lnTo>
                    <a:pt x="275809" y="8323"/>
                  </a:lnTo>
                  <a:lnTo>
                    <a:pt x="275578" y="7398"/>
                  </a:lnTo>
                  <a:lnTo>
                    <a:pt x="275115" y="6705"/>
                  </a:lnTo>
                  <a:lnTo>
                    <a:pt x="274422" y="6242"/>
                  </a:lnTo>
                  <a:lnTo>
                    <a:pt x="273266" y="5549"/>
                  </a:lnTo>
                  <a:lnTo>
                    <a:pt x="272804" y="5318"/>
                  </a:lnTo>
                  <a:lnTo>
                    <a:pt x="265406" y="4162"/>
                  </a:lnTo>
                  <a:lnTo>
                    <a:pt x="258007" y="3006"/>
                  </a:lnTo>
                  <a:lnTo>
                    <a:pt x="250378" y="2312"/>
                  </a:lnTo>
                  <a:lnTo>
                    <a:pt x="242749" y="1388"/>
                  </a:lnTo>
                  <a:lnTo>
                    <a:pt x="234889" y="925"/>
                  </a:lnTo>
                  <a:lnTo>
                    <a:pt x="227028" y="463"/>
                  </a:lnTo>
                  <a:lnTo>
                    <a:pt x="218936" y="0"/>
                  </a:lnTo>
                  <a:close/>
                </a:path>
              </a:pathLst>
            </a:custGeom>
            <a:solidFill>
              <a:srgbClr val="59595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GYBO Theme">
  <a:themeElements>
    <a:clrScheme name="GYBO - 2014">
      <a:dk1>
        <a:srgbClr val="000000"/>
      </a:dk1>
      <a:lt1>
        <a:srgbClr val="FFFFFF"/>
      </a:lt1>
      <a:dk2>
        <a:srgbClr val="595959"/>
      </a:dk2>
      <a:lt2>
        <a:srgbClr val="EEECE1"/>
      </a:lt2>
      <a:accent1>
        <a:srgbClr val="C72A2B"/>
      </a:accent1>
      <a:accent2>
        <a:srgbClr val="002FD0"/>
      </a:accent2>
      <a:accent3>
        <a:srgbClr val="FA8D29"/>
      </a:accent3>
      <a:accent4>
        <a:srgbClr val="FAC51B"/>
      </a:accent4>
      <a:accent5>
        <a:srgbClr val="47A141"/>
      </a:accent5>
      <a:accent6>
        <a:srgbClr val="666666"/>
      </a:accent6>
      <a:hlink>
        <a:srgbClr val="0000FF"/>
      </a:hlink>
      <a:folHlink>
        <a:srgbClr val="C8C8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veform">
  <a:themeElements>
    <a:clrScheme name="Custom 6">
      <a:dk1>
        <a:sysClr val="windowText" lastClr="000000"/>
      </a:dk1>
      <a:lt1>
        <a:sysClr val="window" lastClr="FFFFFF"/>
      </a:lt1>
      <a:dk2>
        <a:srgbClr val="2C3C43"/>
      </a:dk2>
      <a:lt2>
        <a:srgbClr val="EBEBEB"/>
      </a:lt2>
      <a:accent1>
        <a:srgbClr val="FF0000"/>
      </a:accent1>
      <a:accent2>
        <a:srgbClr val="C00000"/>
      </a:accent2>
      <a:accent3>
        <a:srgbClr val="E6B91E"/>
      </a:accent3>
      <a:accent4>
        <a:srgbClr val="E76618"/>
      </a:accent4>
      <a:accent5>
        <a:srgbClr val="C42F1A"/>
      </a:accent5>
      <a:accent6>
        <a:srgbClr val="F8D1CC"/>
      </a:accent6>
      <a:hlink>
        <a:srgbClr val="F1A499"/>
      </a:hlink>
      <a:folHlink>
        <a:srgbClr val="EA7666"/>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5667</Words>
  <Application>Microsoft Office PowerPoint</Application>
  <PresentationFormat>On-screen Show (16:9)</PresentationFormat>
  <Paragraphs>515</Paragraphs>
  <Slides>43</Slides>
  <Notes>39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43</vt:i4>
      </vt:variant>
    </vt:vector>
  </HeadingPairs>
  <TitlesOfParts>
    <vt:vector size="59" baseType="lpstr">
      <vt:lpstr>Arial</vt:lpstr>
      <vt:lpstr>Noto Sans Symbols</vt:lpstr>
      <vt:lpstr>Merriweather Sans</vt:lpstr>
      <vt:lpstr>Open Sans</vt:lpstr>
      <vt:lpstr>Roboto</vt:lpstr>
      <vt:lpstr>Roboto Slab</vt:lpstr>
      <vt:lpstr>Symbol</vt:lpstr>
      <vt:lpstr>Calibri</vt:lpstr>
      <vt:lpstr>Candara</vt:lpstr>
      <vt:lpstr>Roboto Slab Light</vt:lpstr>
      <vt:lpstr>Oswald</vt:lpstr>
      <vt:lpstr>*GYBO Theme</vt:lpstr>
      <vt:lpstr>Simple Light</vt:lpstr>
      <vt:lpstr>Simple Light</vt:lpstr>
      <vt:lpstr>Simple Light</vt:lpstr>
      <vt:lpstr>Waveform</vt:lpstr>
      <vt:lpstr>Small Business Brown Bag Series </vt:lpstr>
      <vt:lpstr>Get Found on Google Search and Maps</vt:lpstr>
      <vt:lpstr>Connect with customers when they search Google</vt:lpstr>
      <vt:lpstr>Connect on Google Maps</vt:lpstr>
      <vt:lpstr>Connect across devices</vt:lpstr>
      <vt:lpstr>PowerPoint Presentation</vt:lpstr>
      <vt:lpstr>Get your business on Google for free</vt:lpstr>
      <vt:lpstr>Step 1: Search for your business</vt:lpstr>
      <vt:lpstr>Is your business info complete?</vt:lpstr>
      <vt:lpstr>Sign into your Google Account</vt:lpstr>
      <vt:lpstr>Step 2: Select your business or add it</vt:lpstr>
      <vt:lpstr>Step 3: Enter your business details</vt:lpstr>
      <vt:lpstr>Do you work from home?</vt:lpstr>
      <vt:lpstr>Step 4: Confirm your business</vt:lpstr>
      <vt:lpstr>PowerPoint Presentation</vt:lpstr>
      <vt:lpstr>We need to scan your code  </vt:lpstr>
      <vt:lpstr>Alternatively: expedited verification</vt:lpstr>
      <vt:lpstr>Take a tour of Google My Business</vt:lpstr>
      <vt:lpstr>PowerPoint Presentation</vt:lpstr>
      <vt:lpstr>Make updates with the mobile app</vt:lpstr>
      <vt:lpstr>Make updates from search results</vt:lpstr>
      <vt:lpstr>Show your holiday hours on Google</vt:lpstr>
      <vt:lpstr>Add business photos</vt:lpstr>
      <vt:lpstr>Add details with attributes</vt:lpstr>
      <vt:lpstr>Read and respond to reviews</vt:lpstr>
      <vt:lpstr>Share updates with posts</vt:lpstr>
      <vt:lpstr>Use messaging to communicate...</vt:lpstr>
      <vt:lpstr>...via text message</vt:lpstr>
      <vt:lpstr>See what’s working  with insights</vt:lpstr>
      <vt:lpstr>Add managers to help</vt:lpstr>
      <vt:lpstr>How to create a website, step by step</vt:lpstr>
      <vt:lpstr>Choose “website” from navigation</vt:lpstr>
      <vt:lpstr>Edit your website</vt:lpstr>
      <vt:lpstr>Manage settings and publish</vt:lpstr>
      <vt:lpstr>Choose a website address</vt:lpstr>
      <vt:lpstr>You can register a domain with Google Domains</vt:lpstr>
      <vt:lpstr>Congrats, you’re on the web!</vt:lpstr>
      <vt:lpstr>Thank you  After today, sign in at google.com/business</vt:lpstr>
      <vt:lpstr>Workshop Time</vt:lpstr>
      <vt:lpstr>Please fill out our survey</vt:lpstr>
      <vt:lpstr>Thank you to our Sponsors! Please complete an evaluation form</vt:lpstr>
      <vt:lpstr>Thank you to our Sponsors! Please complete an evaluation form</vt:lpstr>
      <vt:lpstr>This presentation can be found at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Business Brown Bag Series</dc:title>
  <dc:creator>Jennifer Hallett</dc:creator>
  <cp:lastModifiedBy>Jennifer Hallett</cp:lastModifiedBy>
  <cp:revision>2</cp:revision>
  <dcterms:modified xsi:type="dcterms:W3CDTF">2018-02-08T18:27:32Z</dcterms:modified>
</cp:coreProperties>
</file>