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71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ha Dexter" userId="9ff34c1f4a37bf31" providerId="LiveId" clId="{3E4459F6-CFCF-4786-8779-73592C0FB70D}"/>
    <pc:docChg chg="undo custSel addSld modSld sldOrd modHandout">
      <pc:chgData name="Martha Dexter" userId="9ff34c1f4a37bf31" providerId="LiveId" clId="{3E4459F6-CFCF-4786-8779-73592C0FB70D}" dt="2018-02-15T23:50:56.622" v="2649" actId="122"/>
      <pc:docMkLst>
        <pc:docMk/>
      </pc:docMkLst>
      <pc:sldChg chg="modSp">
        <pc:chgData name="Martha Dexter" userId="9ff34c1f4a37bf31" providerId="LiveId" clId="{3E4459F6-CFCF-4786-8779-73592C0FB70D}" dt="2018-02-15T23:25:11.476" v="2634" actId="20577"/>
        <pc:sldMkLst>
          <pc:docMk/>
          <pc:sldMk cId="776295844" sldId="256"/>
        </pc:sldMkLst>
        <pc:spChg chg="mod">
          <ac:chgData name="Martha Dexter" userId="9ff34c1f4a37bf31" providerId="LiveId" clId="{3E4459F6-CFCF-4786-8779-73592C0FB70D}" dt="2018-02-15T23:24:16.854" v="2616" actId="255"/>
          <ac:spMkLst>
            <pc:docMk/>
            <pc:sldMk cId="776295844" sldId="256"/>
            <ac:spMk id="2" creationId="{F0F7988F-3D70-419A-A48C-B29695D53639}"/>
          </ac:spMkLst>
        </pc:spChg>
        <pc:spChg chg="mod">
          <ac:chgData name="Martha Dexter" userId="9ff34c1f4a37bf31" providerId="LiveId" clId="{3E4459F6-CFCF-4786-8779-73592C0FB70D}" dt="2018-02-15T23:25:11.476" v="2634" actId="20577"/>
          <ac:spMkLst>
            <pc:docMk/>
            <pc:sldMk cId="776295844" sldId="256"/>
            <ac:spMk id="3" creationId="{86B2D003-FD09-4377-8CE4-10AA80733A71}"/>
          </ac:spMkLst>
        </pc:spChg>
      </pc:sldChg>
      <pc:sldChg chg="modSp">
        <pc:chgData name="Martha Dexter" userId="9ff34c1f4a37bf31" providerId="LiveId" clId="{3E4459F6-CFCF-4786-8779-73592C0FB70D}" dt="2018-02-15T23:50:56.622" v="2649" actId="122"/>
        <pc:sldMkLst>
          <pc:docMk/>
          <pc:sldMk cId="2950466122" sldId="257"/>
        </pc:sldMkLst>
        <pc:spChg chg="mod">
          <ac:chgData name="Martha Dexter" userId="9ff34c1f4a37bf31" providerId="LiveId" clId="{3E4459F6-CFCF-4786-8779-73592C0FB70D}" dt="2018-02-15T23:50:56.622" v="2649" actId="122"/>
          <ac:spMkLst>
            <pc:docMk/>
            <pc:sldMk cId="2950466122" sldId="257"/>
            <ac:spMk id="2" creationId="{20FCE916-35EE-43B9-BA89-F2734DCC2603}"/>
          </ac:spMkLst>
        </pc:spChg>
        <pc:spChg chg="mod">
          <ac:chgData name="Martha Dexter" userId="9ff34c1f4a37bf31" providerId="LiveId" clId="{3E4459F6-CFCF-4786-8779-73592C0FB70D}" dt="2018-02-15T23:26:47.313" v="2648" actId="14100"/>
          <ac:spMkLst>
            <pc:docMk/>
            <pc:sldMk cId="2950466122" sldId="257"/>
            <ac:spMk id="3" creationId="{AD4DCF3C-A4DF-4CD5-81A8-F0654438A780}"/>
          </ac:spMkLst>
        </pc:spChg>
      </pc:sldChg>
      <pc:sldChg chg="modSp">
        <pc:chgData name="Martha Dexter" userId="9ff34c1f4a37bf31" providerId="LiveId" clId="{3E4459F6-CFCF-4786-8779-73592C0FB70D}" dt="2018-02-13T21:55:11.093" v="24" actId="20577"/>
        <pc:sldMkLst>
          <pc:docMk/>
          <pc:sldMk cId="1394124360" sldId="258"/>
        </pc:sldMkLst>
        <pc:spChg chg="mod">
          <ac:chgData name="Martha Dexter" userId="9ff34c1f4a37bf31" providerId="LiveId" clId="{3E4459F6-CFCF-4786-8779-73592C0FB70D}" dt="2018-02-13T21:55:11.093" v="24" actId="20577"/>
          <ac:spMkLst>
            <pc:docMk/>
            <pc:sldMk cId="1394124360" sldId="258"/>
            <ac:spMk id="2" creationId="{439F416B-1CEA-45A3-AAB4-B1173D82A265}"/>
          </ac:spMkLst>
        </pc:spChg>
      </pc:sldChg>
      <pc:sldChg chg="modSp">
        <pc:chgData name="Martha Dexter" userId="9ff34c1f4a37bf31" providerId="LiveId" clId="{3E4459F6-CFCF-4786-8779-73592C0FB70D}" dt="2018-02-15T22:17:45.574" v="2120" actId="6549"/>
        <pc:sldMkLst>
          <pc:docMk/>
          <pc:sldMk cId="257758035" sldId="259"/>
        </pc:sldMkLst>
        <pc:spChg chg="mod">
          <ac:chgData name="Martha Dexter" userId="9ff34c1f4a37bf31" providerId="LiveId" clId="{3E4459F6-CFCF-4786-8779-73592C0FB70D}" dt="2018-02-13T21:55:31.550" v="66" actId="20577"/>
          <ac:spMkLst>
            <pc:docMk/>
            <pc:sldMk cId="257758035" sldId="259"/>
            <ac:spMk id="2" creationId="{073D4C34-3BE5-43BA-89F2-7AFAFB34B71A}"/>
          </ac:spMkLst>
        </pc:spChg>
        <pc:spChg chg="mod">
          <ac:chgData name="Martha Dexter" userId="9ff34c1f4a37bf31" providerId="LiveId" clId="{3E4459F6-CFCF-4786-8779-73592C0FB70D}" dt="2018-02-15T22:17:45.574" v="2120" actId="6549"/>
          <ac:spMkLst>
            <pc:docMk/>
            <pc:sldMk cId="257758035" sldId="259"/>
            <ac:spMk id="3" creationId="{6796CC0A-CDF9-4B15-B60A-8CA97D673ABC}"/>
          </ac:spMkLst>
        </pc:spChg>
      </pc:sldChg>
      <pc:sldChg chg="modSp">
        <pc:chgData name="Martha Dexter" userId="9ff34c1f4a37bf31" providerId="LiveId" clId="{3E4459F6-CFCF-4786-8779-73592C0FB70D}" dt="2018-02-15T22:18:40.192" v="2122" actId="20577"/>
        <pc:sldMkLst>
          <pc:docMk/>
          <pc:sldMk cId="1837173708" sldId="260"/>
        </pc:sldMkLst>
        <pc:spChg chg="mod">
          <ac:chgData name="Martha Dexter" userId="9ff34c1f4a37bf31" providerId="LiveId" clId="{3E4459F6-CFCF-4786-8779-73592C0FB70D}" dt="2018-02-13T21:56:02.982" v="134" actId="20577"/>
          <ac:spMkLst>
            <pc:docMk/>
            <pc:sldMk cId="1837173708" sldId="260"/>
            <ac:spMk id="2" creationId="{A53DC32D-A37D-4A7D-843D-A15EFC1B63E1}"/>
          </ac:spMkLst>
        </pc:spChg>
        <pc:spChg chg="mod">
          <ac:chgData name="Martha Dexter" userId="9ff34c1f4a37bf31" providerId="LiveId" clId="{3E4459F6-CFCF-4786-8779-73592C0FB70D}" dt="2018-02-15T22:18:40.192" v="2122" actId="20577"/>
          <ac:spMkLst>
            <pc:docMk/>
            <pc:sldMk cId="1837173708" sldId="260"/>
            <ac:spMk id="3" creationId="{205A650F-AED9-4AB3-81C5-2D1AB47AB6DA}"/>
          </ac:spMkLst>
        </pc:spChg>
      </pc:sldChg>
      <pc:sldChg chg="modSp add">
        <pc:chgData name="Martha Dexter" userId="9ff34c1f4a37bf31" providerId="LiveId" clId="{3E4459F6-CFCF-4786-8779-73592C0FB70D}" dt="2018-02-13T21:59:46.565" v="181" actId="20577"/>
        <pc:sldMkLst>
          <pc:docMk/>
          <pc:sldMk cId="1150400608" sldId="261"/>
        </pc:sldMkLst>
        <pc:spChg chg="mod">
          <ac:chgData name="Martha Dexter" userId="9ff34c1f4a37bf31" providerId="LiveId" clId="{3E4459F6-CFCF-4786-8779-73592C0FB70D}" dt="2018-02-13T21:56:59.733" v="168" actId="20577"/>
          <ac:spMkLst>
            <pc:docMk/>
            <pc:sldMk cId="1150400608" sldId="261"/>
            <ac:spMk id="2" creationId="{D2952DC2-4C12-43D6-975A-D1D365843288}"/>
          </ac:spMkLst>
        </pc:spChg>
        <pc:spChg chg="mod">
          <ac:chgData name="Martha Dexter" userId="9ff34c1f4a37bf31" providerId="LiveId" clId="{3E4459F6-CFCF-4786-8779-73592C0FB70D}" dt="2018-02-13T21:59:46.565" v="181" actId="20577"/>
          <ac:spMkLst>
            <pc:docMk/>
            <pc:sldMk cId="1150400608" sldId="261"/>
            <ac:spMk id="3" creationId="{93F74732-9390-4E49-A4A1-884D327C5F06}"/>
          </ac:spMkLst>
        </pc:spChg>
      </pc:sldChg>
      <pc:sldChg chg="modSp add">
        <pc:chgData name="Martha Dexter" userId="9ff34c1f4a37bf31" providerId="LiveId" clId="{3E4459F6-CFCF-4786-8779-73592C0FB70D}" dt="2018-02-13T23:07:06.555" v="2100" actId="255"/>
        <pc:sldMkLst>
          <pc:docMk/>
          <pc:sldMk cId="3074066102" sldId="262"/>
        </pc:sldMkLst>
        <pc:spChg chg="mod">
          <ac:chgData name="Martha Dexter" userId="9ff34c1f4a37bf31" providerId="LiveId" clId="{3E4459F6-CFCF-4786-8779-73592C0FB70D}" dt="2018-02-13T22:02:48.062" v="219" actId="20577"/>
          <ac:spMkLst>
            <pc:docMk/>
            <pc:sldMk cId="3074066102" sldId="262"/>
            <ac:spMk id="2" creationId="{60B04E21-926D-4C5E-AAE2-482B2B7191E2}"/>
          </ac:spMkLst>
        </pc:spChg>
        <pc:spChg chg="mod">
          <ac:chgData name="Martha Dexter" userId="9ff34c1f4a37bf31" providerId="LiveId" clId="{3E4459F6-CFCF-4786-8779-73592C0FB70D}" dt="2018-02-13T23:07:06.555" v="2100" actId="255"/>
          <ac:spMkLst>
            <pc:docMk/>
            <pc:sldMk cId="3074066102" sldId="262"/>
            <ac:spMk id="3" creationId="{D6C90EF6-8F90-41F4-9FE1-4AE8DA4D053A}"/>
          </ac:spMkLst>
        </pc:spChg>
      </pc:sldChg>
      <pc:sldChg chg="modSp add">
        <pc:chgData name="Martha Dexter" userId="9ff34c1f4a37bf31" providerId="LiveId" clId="{3E4459F6-CFCF-4786-8779-73592C0FB70D}" dt="2018-02-13T23:07:30.164" v="2103" actId="255"/>
        <pc:sldMkLst>
          <pc:docMk/>
          <pc:sldMk cId="1539244592" sldId="263"/>
        </pc:sldMkLst>
        <pc:spChg chg="mod">
          <ac:chgData name="Martha Dexter" userId="9ff34c1f4a37bf31" providerId="LiveId" clId="{3E4459F6-CFCF-4786-8779-73592C0FB70D}" dt="2018-02-13T22:05:02.939" v="270" actId="20577"/>
          <ac:spMkLst>
            <pc:docMk/>
            <pc:sldMk cId="1539244592" sldId="263"/>
            <ac:spMk id="2" creationId="{D48C4144-A420-4AA6-A267-6AA71E293E40}"/>
          </ac:spMkLst>
        </pc:spChg>
        <pc:spChg chg="mod">
          <ac:chgData name="Martha Dexter" userId="9ff34c1f4a37bf31" providerId="LiveId" clId="{3E4459F6-CFCF-4786-8779-73592C0FB70D}" dt="2018-02-13T23:07:30.164" v="2103" actId="255"/>
          <ac:spMkLst>
            <pc:docMk/>
            <pc:sldMk cId="1539244592" sldId="263"/>
            <ac:spMk id="3" creationId="{125CAB2E-76D3-4CEF-A888-A31945A67FC9}"/>
          </ac:spMkLst>
        </pc:spChg>
      </pc:sldChg>
      <pc:sldChg chg="modSp add">
        <pc:chgData name="Martha Dexter" userId="9ff34c1f4a37bf31" providerId="LiveId" clId="{3E4459F6-CFCF-4786-8779-73592C0FB70D}" dt="2018-02-13T22:08:14.594" v="307" actId="20577"/>
        <pc:sldMkLst>
          <pc:docMk/>
          <pc:sldMk cId="1970304335" sldId="264"/>
        </pc:sldMkLst>
        <pc:spChg chg="mod">
          <ac:chgData name="Martha Dexter" userId="9ff34c1f4a37bf31" providerId="LiveId" clId="{3E4459F6-CFCF-4786-8779-73592C0FB70D}" dt="2018-02-13T22:05:40.621" v="297" actId="20577"/>
          <ac:spMkLst>
            <pc:docMk/>
            <pc:sldMk cId="1970304335" sldId="264"/>
            <ac:spMk id="2" creationId="{01E52849-6C67-4CBF-9946-4DCA67860D0A}"/>
          </ac:spMkLst>
        </pc:spChg>
        <pc:spChg chg="mod">
          <ac:chgData name="Martha Dexter" userId="9ff34c1f4a37bf31" providerId="LiveId" clId="{3E4459F6-CFCF-4786-8779-73592C0FB70D}" dt="2018-02-13T22:08:14.594" v="307" actId="20577"/>
          <ac:spMkLst>
            <pc:docMk/>
            <pc:sldMk cId="1970304335" sldId="264"/>
            <ac:spMk id="3" creationId="{51A52F85-9EC6-4096-85E0-1488D97F977B}"/>
          </ac:spMkLst>
        </pc:spChg>
      </pc:sldChg>
      <pc:sldChg chg="modSp add">
        <pc:chgData name="Martha Dexter" userId="9ff34c1f4a37bf31" providerId="LiveId" clId="{3E4459F6-CFCF-4786-8779-73592C0FB70D}" dt="2018-02-13T22:09:59.706" v="440" actId="20577"/>
        <pc:sldMkLst>
          <pc:docMk/>
          <pc:sldMk cId="3554422009" sldId="265"/>
        </pc:sldMkLst>
        <pc:spChg chg="mod">
          <ac:chgData name="Martha Dexter" userId="9ff34c1f4a37bf31" providerId="LiveId" clId="{3E4459F6-CFCF-4786-8779-73592C0FB70D}" dt="2018-02-13T22:08:41.023" v="363" actId="20577"/>
          <ac:spMkLst>
            <pc:docMk/>
            <pc:sldMk cId="3554422009" sldId="265"/>
            <ac:spMk id="2" creationId="{7E276BC3-6B05-4967-AAF3-6EBD997C18C7}"/>
          </ac:spMkLst>
        </pc:spChg>
        <pc:spChg chg="mod">
          <ac:chgData name="Martha Dexter" userId="9ff34c1f4a37bf31" providerId="LiveId" clId="{3E4459F6-CFCF-4786-8779-73592C0FB70D}" dt="2018-02-13T22:09:59.706" v="440" actId="20577"/>
          <ac:spMkLst>
            <pc:docMk/>
            <pc:sldMk cId="3554422009" sldId="265"/>
            <ac:spMk id="3" creationId="{AA89F0BD-0A58-49C2-B5DE-CD6917EADF4C}"/>
          </ac:spMkLst>
        </pc:spChg>
      </pc:sldChg>
      <pc:sldChg chg="modSp add">
        <pc:chgData name="Martha Dexter" userId="9ff34c1f4a37bf31" providerId="LiveId" clId="{3E4459F6-CFCF-4786-8779-73592C0FB70D}" dt="2018-02-15T23:18:52.678" v="2607" actId="20577"/>
        <pc:sldMkLst>
          <pc:docMk/>
          <pc:sldMk cId="2959801862" sldId="266"/>
        </pc:sldMkLst>
        <pc:spChg chg="mod">
          <ac:chgData name="Martha Dexter" userId="9ff34c1f4a37bf31" providerId="LiveId" clId="{3E4459F6-CFCF-4786-8779-73592C0FB70D}" dt="2018-02-13T22:11:37.671" v="479" actId="20577"/>
          <ac:spMkLst>
            <pc:docMk/>
            <pc:sldMk cId="2959801862" sldId="266"/>
            <ac:spMk id="2" creationId="{F24FDDBA-E9EB-4539-ADE4-2902F716813F}"/>
          </ac:spMkLst>
        </pc:spChg>
        <pc:spChg chg="mod">
          <ac:chgData name="Martha Dexter" userId="9ff34c1f4a37bf31" providerId="LiveId" clId="{3E4459F6-CFCF-4786-8779-73592C0FB70D}" dt="2018-02-15T23:18:52.678" v="2607" actId="20577"/>
          <ac:spMkLst>
            <pc:docMk/>
            <pc:sldMk cId="2959801862" sldId="266"/>
            <ac:spMk id="3" creationId="{D1FDB23F-0F90-4CDF-AC8E-ACBF33B5E71A}"/>
          </ac:spMkLst>
        </pc:spChg>
      </pc:sldChg>
      <pc:sldChg chg="modSp add">
        <pc:chgData name="Martha Dexter" userId="9ff34c1f4a37bf31" providerId="LiveId" clId="{3E4459F6-CFCF-4786-8779-73592C0FB70D}" dt="2018-02-15T22:23:46.957" v="2196" actId="27636"/>
        <pc:sldMkLst>
          <pc:docMk/>
          <pc:sldMk cId="2271923608" sldId="267"/>
        </pc:sldMkLst>
        <pc:spChg chg="mod">
          <ac:chgData name="Martha Dexter" userId="9ff34c1f4a37bf31" providerId="LiveId" clId="{3E4459F6-CFCF-4786-8779-73592C0FB70D}" dt="2018-02-13T22:16:06.587" v="599" actId="20577"/>
          <ac:spMkLst>
            <pc:docMk/>
            <pc:sldMk cId="2271923608" sldId="267"/>
            <ac:spMk id="2" creationId="{9CCEA44E-2F8C-45C0-A014-48A487064E6B}"/>
          </ac:spMkLst>
        </pc:spChg>
        <pc:spChg chg="mod">
          <ac:chgData name="Martha Dexter" userId="9ff34c1f4a37bf31" providerId="LiveId" clId="{3E4459F6-CFCF-4786-8779-73592C0FB70D}" dt="2018-02-15T22:23:46.957" v="2196" actId="27636"/>
          <ac:spMkLst>
            <pc:docMk/>
            <pc:sldMk cId="2271923608" sldId="267"/>
            <ac:spMk id="3" creationId="{16A8812D-9172-4101-A042-12392BF3022B}"/>
          </ac:spMkLst>
        </pc:spChg>
      </pc:sldChg>
      <pc:sldChg chg="modSp add">
        <pc:chgData name="Martha Dexter" userId="9ff34c1f4a37bf31" providerId="LiveId" clId="{3E4459F6-CFCF-4786-8779-73592C0FB70D}" dt="2018-02-13T22:22:28.304" v="815" actId="20577"/>
        <pc:sldMkLst>
          <pc:docMk/>
          <pc:sldMk cId="1389290892" sldId="268"/>
        </pc:sldMkLst>
        <pc:spChg chg="mod">
          <ac:chgData name="Martha Dexter" userId="9ff34c1f4a37bf31" providerId="LiveId" clId="{3E4459F6-CFCF-4786-8779-73592C0FB70D}" dt="2018-02-13T22:20:56.255" v="759" actId="20577"/>
          <ac:spMkLst>
            <pc:docMk/>
            <pc:sldMk cId="1389290892" sldId="268"/>
            <ac:spMk id="2" creationId="{36F7BF3F-0737-4CC4-9B76-A7E682EC3DBB}"/>
          </ac:spMkLst>
        </pc:spChg>
        <pc:spChg chg="mod">
          <ac:chgData name="Martha Dexter" userId="9ff34c1f4a37bf31" providerId="LiveId" clId="{3E4459F6-CFCF-4786-8779-73592C0FB70D}" dt="2018-02-13T22:22:28.304" v="815" actId="20577"/>
          <ac:spMkLst>
            <pc:docMk/>
            <pc:sldMk cId="1389290892" sldId="268"/>
            <ac:spMk id="3" creationId="{529A8ECE-A06C-48E9-8662-5D0B163CBADF}"/>
          </ac:spMkLst>
        </pc:spChg>
      </pc:sldChg>
      <pc:sldChg chg="modSp add">
        <pc:chgData name="Martha Dexter" userId="9ff34c1f4a37bf31" providerId="LiveId" clId="{3E4459F6-CFCF-4786-8779-73592C0FB70D}" dt="2018-02-15T22:25:51.638" v="2202" actId="6549"/>
        <pc:sldMkLst>
          <pc:docMk/>
          <pc:sldMk cId="1650088202" sldId="269"/>
        </pc:sldMkLst>
        <pc:spChg chg="mod">
          <ac:chgData name="Martha Dexter" userId="9ff34c1f4a37bf31" providerId="LiveId" clId="{3E4459F6-CFCF-4786-8779-73592C0FB70D}" dt="2018-02-15T22:24:30.036" v="2198" actId="14100"/>
          <ac:spMkLst>
            <pc:docMk/>
            <pc:sldMk cId="1650088202" sldId="269"/>
            <ac:spMk id="2" creationId="{F12B624F-D367-458B-86D2-C9D5F74DD5A8}"/>
          </ac:spMkLst>
        </pc:spChg>
        <pc:spChg chg="mod">
          <ac:chgData name="Martha Dexter" userId="9ff34c1f4a37bf31" providerId="LiveId" clId="{3E4459F6-CFCF-4786-8779-73592C0FB70D}" dt="2018-02-15T22:25:51.638" v="2202" actId="6549"/>
          <ac:spMkLst>
            <pc:docMk/>
            <pc:sldMk cId="1650088202" sldId="269"/>
            <ac:spMk id="3" creationId="{F30CFDE5-8937-48BC-8A03-20F5C6FB4B3D}"/>
          </ac:spMkLst>
        </pc:spChg>
      </pc:sldChg>
      <pc:sldChg chg="modSp add ord">
        <pc:chgData name="Martha Dexter" userId="9ff34c1f4a37bf31" providerId="LiveId" clId="{3E4459F6-CFCF-4786-8779-73592C0FB70D}" dt="2018-02-15T22:26:33.501" v="2218" actId="20577"/>
        <pc:sldMkLst>
          <pc:docMk/>
          <pc:sldMk cId="2870268973" sldId="270"/>
        </pc:sldMkLst>
        <pc:spChg chg="mod">
          <ac:chgData name="Martha Dexter" userId="9ff34c1f4a37bf31" providerId="LiveId" clId="{3E4459F6-CFCF-4786-8779-73592C0FB70D}" dt="2018-02-13T22:24:02.390" v="888" actId="20577"/>
          <ac:spMkLst>
            <pc:docMk/>
            <pc:sldMk cId="2870268973" sldId="270"/>
            <ac:spMk id="2" creationId="{30A7C93D-2022-4E5C-BF6B-ECDBB4FBDC8E}"/>
          </ac:spMkLst>
        </pc:spChg>
        <pc:spChg chg="mod">
          <ac:chgData name="Martha Dexter" userId="9ff34c1f4a37bf31" providerId="LiveId" clId="{3E4459F6-CFCF-4786-8779-73592C0FB70D}" dt="2018-02-15T22:26:33.501" v="2218" actId="20577"/>
          <ac:spMkLst>
            <pc:docMk/>
            <pc:sldMk cId="2870268973" sldId="270"/>
            <ac:spMk id="3" creationId="{F7E6AE00-315B-488E-9761-E54E7296C146}"/>
          </ac:spMkLst>
        </pc:spChg>
      </pc:sldChg>
      <pc:sldChg chg="modSp add">
        <pc:chgData name="Martha Dexter" userId="9ff34c1f4a37bf31" providerId="LiveId" clId="{3E4459F6-CFCF-4786-8779-73592C0FB70D}" dt="2018-02-15T22:27:20.158" v="2223" actId="27636"/>
        <pc:sldMkLst>
          <pc:docMk/>
          <pc:sldMk cId="1022369468" sldId="271"/>
        </pc:sldMkLst>
        <pc:spChg chg="mod">
          <ac:chgData name="Martha Dexter" userId="9ff34c1f4a37bf31" providerId="LiveId" clId="{3E4459F6-CFCF-4786-8779-73592C0FB70D}" dt="2018-02-15T22:26:58.413" v="2219" actId="14100"/>
          <ac:spMkLst>
            <pc:docMk/>
            <pc:sldMk cId="1022369468" sldId="271"/>
            <ac:spMk id="2" creationId="{BD867A54-3ED7-406F-B7CD-B4BC69139D37}"/>
          </ac:spMkLst>
        </pc:spChg>
        <pc:spChg chg="mod">
          <ac:chgData name="Martha Dexter" userId="9ff34c1f4a37bf31" providerId="LiveId" clId="{3E4459F6-CFCF-4786-8779-73592C0FB70D}" dt="2018-02-15T22:27:20.158" v="2223" actId="27636"/>
          <ac:spMkLst>
            <pc:docMk/>
            <pc:sldMk cId="1022369468" sldId="271"/>
            <ac:spMk id="3" creationId="{09790F1C-E59D-4B72-B0A8-15F4ACEB548E}"/>
          </ac:spMkLst>
        </pc:spChg>
      </pc:sldChg>
      <pc:sldChg chg="modSp add">
        <pc:chgData name="Martha Dexter" userId="9ff34c1f4a37bf31" providerId="LiveId" clId="{3E4459F6-CFCF-4786-8779-73592C0FB70D}" dt="2018-02-13T22:29:38.723" v="1371" actId="20577"/>
        <pc:sldMkLst>
          <pc:docMk/>
          <pc:sldMk cId="3551833646" sldId="272"/>
        </pc:sldMkLst>
        <pc:spChg chg="mod">
          <ac:chgData name="Martha Dexter" userId="9ff34c1f4a37bf31" providerId="LiveId" clId="{3E4459F6-CFCF-4786-8779-73592C0FB70D}" dt="2018-02-13T22:28:17.688" v="1139" actId="20577"/>
          <ac:spMkLst>
            <pc:docMk/>
            <pc:sldMk cId="3551833646" sldId="272"/>
            <ac:spMk id="2" creationId="{E876A8CC-C990-4C01-9887-ED896EF550FE}"/>
          </ac:spMkLst>
        </pc:spChg>
        <pc:spChg chg="mod">
          <ac:chgData name="Martha Dexter" userId="9ff34c1f4a37bf31" providerId="LiveId" clId="{3E4459F6-CFCF-4786-8779-73592C0FB70D}" dt="2018-02-13T22:29:38.723" v="1371" actId="20577"/>
          <ac:spMkLst>
            <pc:docMk/>
            <pc:sldMk cId="3551833646" sldId="272"/>
            <ac:spMk id="3" creationId="{BA93992F-4DBB-40D1-BA54-7E186FE2221B}"/>
          </ac:spMkLst>
        </pc:spChg>
      </pc:sldChg>
      <pc:sldChg chg="addSp delSp modSp add">
        <pc:chgData name="Martha Dexter" userId="9ff34c1f4a37bf31" providerId="LiveId" clId="{3E4459F6-CFCF-4786-8779-73592C0FB70D}" dt="2018-02-15T22:29:07.594" v="2228" actId="255"/>
        <pc:sldMkLst>
          <pc:docMk/>
          <pc:sldMk cId="2568408689" sldId="273"/>
        </pc:sldMkLst>
        <pc:spChg chg="mod">
          <ac:chgData name="Martha Dexter" userId="9ff34c1f4a37bf31" providerId="LiveId" clId="{3E4459F6-CFCF-4786-8779-73592C0FB70D}" dt="2018-02-13T22:40:42.456" v="1452" actId="14100"/>
          <ac:spMkLst>
            <pc:docMk/>
            <pc:sldMk cId="2568408689" sldId="273"/>
            <ac:spMk id="2" creationId="{AC9DED45-DA15-4A77-908A-42762D7C9551}"/>
          </ac:spMkLst>
        </pc:spChg>
        <pc:spChg chg="del">
          <ac:chgData name="Martha Dexter" userId="9ff34c1f4a37bf31" providerId="LiveId" clId="{3E4459F6-CFCF-4786-8779-73592C0FB70D}" dt="2018-02-13T22:30:39.077" v="1412" actId="207"/>
          <ac:spMkLst>
            <pc:docMk/>
            <pc:sldMk cId="2568408689" sldId="273"/>
            <ac:spMk id="3" creationId="{6CF0A71E-438A-4EC9-878E-AFCFFBCE43B9}"/>
          </ac:spMkLst>
        </pc:spChg>
        <pc:spChg chg="add del mod">
          <ac:chgData name="Martha Dexter" userId="9ff34c1f4a37bf31" providerId="LiveId" clId="{3E4459F6-CFCF-4786-8779-73592C0FB70D}" dt="2018-02-13T22:40:21.873" v="1449" actId="207"/>
          <ac:spMkLst>
            <pc:docMk/>
            <pc:sldMk cId="2568408689" sldId="273"/>
            <ac:spMk id="6" creationId="{4FE1AB30-C65C-45A6-B8D5-2771EDECEAB9}"/>
          </ac:spMkLst>
        </pc:spChg>
        <pc:spChg chg="add">
          <ac:chgData name="Martha Dexter" userId="9ff34c1f4a37bf31" providerId="LiveId" clId="{3E4459F6-CFCF-4786-8779-73592C0FB70D}" dt="2018-02-13T22:40:21.873" v="1449" actId="207"/>
          <ac:spMkLst>
            <pc:docMk/>
            <pc:sldMk cId="2568408689" sldId="273"/>
            <ac:spMk id="8" creationId="{5A5083EB-665B-4EDC-8355-37248936BD76}"/>
          </ac:spMkLst>
        </pc:spChg>
        <pc:graphicFrameChg chg="add del mod modGraphic">
          <ac:chgData name="Martha Dexter" userId="9ff34c1f4a37bf31" providerId="LiveId" clId="{3E4459F6-CFCF-4786-8779-73592C0FB70D}" dt="2018-02-13T22:39:55.200" v="1448" actId="478"/>
          <ac:graphicFrameMkLst>
            <pc:docMk/>
            <pc:sldMk cId="2568408689" sldId="273"/>
            <ac:graphicFrameMk id="4" creationId="{0FC5A99D-1B09-4CBF-9FBD-B00EBEA64F24}"/>
          </ac:graphicFrameMkLst>
        </pc:graphicFrameChg>
        <pc:graphicFrameChg chg="add mod modGraphic">
          <ac:chgData name="Martha Dexter" userId="9ff34c1f4a37bf31" providerId="LiveId" clId="{3E4459F6-CFCF-4786-8779-73592C0FB70D}" dt="2018-02-15T22:29:07.594" v="2228" actId="255"/>
          <ac:graphicFrameMkLst>
            <pc:docMk/>
            <pc:sldMk cId="2568408689" sldId="273"/>
            <ac:graphicFrameMk id="7" creationId="{69EB53D3-540B-49E2-B946-48895924A6E7}"/>
          </ac:graphicFrameMkLst>
        </pc:graphicFrameChg>
      </pc:sldChg>
      <pc:sldChg chg="modSp add">
        <pc:chgData name="Martha Dexter" userId="9ff34c1f4a37bf31" providerId="LiveId" clId="{3E4459F6-CFCF-4786-8779-73592C0FB70D}" dt="2018-02-15T23:20:57.217" v="2614" actId="27636"/>
        <pc:sldMkLst>
          <pc:docMk/>
          <pc:sldMk cId="990628551" sldId="274"/>
        </pc:sldMkLst>
        <pc:spChg chg="mod">
          <ac:chgData name="Martha Dexter" userId="9ff34c1f4a37bf31" providerId="LiveId" clId="{3E4459F6-CFCF-4786-8779-73592C0FB70D}" dt="2018-02-15T23:13:34.964" v="2569" actId="14100"/>
          <ac:spMkLst>
            <pc:docMk/>
            <pc:sldMk cId="990628551" sldId="274"/>
            <ac:spMk id="2" creationId="{24DD912F-F860-43EA-80C2-C546DF26F788}"/>
          </ac:spMkLst>
        </pc:spChg>
        <pc:spChg chg="mod">
          <ac:chgData name="Martha Dexter" userId="9ff34c1f4a37bf31" providerId="LiveId" clId="{3E4459F6-CFCF-4786-8779-73592C0FB70D}" dt="2018-02-15T23:20:57.217" v="2614" actId="27636"/>
          <ac:spMkLst>
            <pc:docMk/>
            <pc:sldMk cId="990628551" sldId="274"/>
            <ac:spMk id="3" creationId="{D67595D2-6875-49DD-B5C0-2DDD9C6866BD}"/>
          </ac:spMkLst>
        </pc:spChg>
      </pc:sldChg>
      <pc:sldChg chg="modSp add">
        <pc:chgData name="Martha Dexter" userId="9ff34c1f4a37bf31" providerId="LiveId" clId="{3E4459F6-CFCF-4786-8779-73592C0FB70D}" dt="2018-02-13T22:52:16.702" v="1769" actId="20577"/>
        <pc:sldMkLst>
          <pc:docMk/>
          <pc:sldMk cId="377982087" sldId="275"/>
        </pc:sldMkLst>
        <pc:spChg chg="mod">
          <ac:chgData name="Martha Dexter" userId="9ff34c1f4a37bf31" providerId="LiveId" clId="{3E4459F6-CFCF-4786-8779-73592C0FB70D}" dt="2018-02-13T22:51:30.454" v="1571" actId="20577"/>
          <ac:spMkLst>
            <pc:docMk/>
            <pc:sldMk cId="377982087" sldId="275"/>
            <ac:spMk id="2" creationId="{82222F8A-E8AE-421A-A34E-114DFEADD0C8}"/>
          </ac:spMkLst>
        </pc:spChg>
        <pc:spChg chg="mod">
          <ac:chgData name="Martha Dexter" userId="9ff34c1f4a37bf31" providerId="LiveId" clId="{3E4459F6-CFCF-4786-8779-73592C0FB70D}" dt="2018-02-13T22:52:16.702" v="1769" actId="20577"/>
          <ac:spMkLst>
            <pc:docMk/>
            <pc:sldMk cId="377982087" sldId="275"/>
            <ac:spMk id="3" creationId="{AF0D9080-C170-441F-A4F7-35FBA1366A0A}"/>
          </ac:spMkLst>
        </pc:spChg>
      </pc:sldChg>
      <pc:sldChg chg="modSp add">
        <pc:chgData name="Martha Dexter" userId="9ff34c1f4a37bf31" providerId="LiveId" clId="{3E4459F6-CFCF-4786-8779-73592C0FB70D}" dt="2018-02-15T23:16:21.282" v="2604" actId="20577"/>
        <pc:sldMkLst>
          <pc:docMk/>
          <pc:sldMk cId="3522294635" sldId="276"/>
        </pc:sldMkLst>
        <pc:spChg chg="mod">
          <ac:chgData name="Martha Dexter" userId="9ff34c1f4a37bf31" providerId="LiveId" clId="{3E4459F6-CFCF-4786-8779-73592C0FB70D}" dt="2018-02-13T22:53:30.708" v="1800" actId="20577"/>
          <ac:spMkLst>
            <pc:docMk/>
            <pc:sldMk cId="3522294635" sldId="276"/>
            <ac:spMk id="2" creationId="{E1D6EF14-CA1E-41E1-968A-70BFCD5F8EA4}"/>
          </ac:spMkLst>
        </pc:spChg>
        <pc:spChg chg="mod">
          <ac:chgData name="Martha Dexter" userId="9ff34c1f4a37bf31" providerId="LiveId" clId="{3E4459F6-CFCF-4786-8779-73592C0FB70D}" dt="2018-02-15T23:16:21.282" v="2604" actId="20577"/>
          <ac:spMkLst>
            <pc:docMk/>
            <pc:sldMk cId="3522294635" sldId="276"/>
            <ac:spMk id="3" creationId="{40CDBE29-B71E-408C-AF05-4159AF888DDC}"/>
          </ac:spMkLst>
        </pc:spChg>
      </pc:sldChg>
      <pc:sldChg chg="modSp add">
        <pc:chgData name="Martha Dexter" userId="9ff34c1f4a37bf31" providerId="LiveId" clId="{3E4459F6-CFCF-4786-8779-73592C0FB70D}" dt="2018-02-13T23:04:43.154" v="2092" actId="20577"/>
        <pc:sldMkLst>
          <pc:docMk/>
          <pc:sldMk cId="4267670692" sldId="277"/>
        </pc:sldMkLst>
        <pc:spChg chg="mod">
          <ac:chgData name="Martha Dexter" userId="9ff34c1f4a37bf31" providerId="LiveId" clId="{3E4459F6-CFCF-4786-8779-73592C0FB70D}" dt="2018-02-13T22:59:17.045" v="1922" actId="20577"/>
          <ac:spMkLst>
            <pc:docMk/>
            <pc:sldMk cId="4267670692" sldId="277"/>
            <ac:spMk id="2" creationId="{9ADB3879-F9AC-4683-9594-7D113147B5E8}"/>
          </ac:spMkLst>
        </pc:spChg>
        <pc:spChg chg="mod">
          <ac:chgData name="Martha Dexter" userId="9ff34c1f4a37bf31" providerId="LiveId" clId="{3E4459F6-CFCF-4786-8779-73592C0FB70D}" dt="2018-02-13T23:04:43.154" v="2092" actId="20577"/>
          <ac:spMkLst>
            <pc:docMk/>
            <pc:sldMk cId="4267670692" sldId="277"/>
            <ac:spMk id="3" creationId="{B0CA0B59-D8FD-4040-9D06-14FD9F78580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7770520F-BF0F-4EF7-8ED0-09E367AE9D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9BC7924-6AFB-47CA-BC75-C01F51C80D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F58EE0-28C9-41ED-BA11-1918AD946700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35B4F2B-0231-4117-86E9-1907274E6C5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A2E0DC5-86F7-4B2A-B117-FC731C8248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D1AF21-B27D-42DE-A4FD-479CFB98F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23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C272CD-BCA8-4DF6-A1A7-1EF771E9E9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CFB7843-D682-445A-8BB3-ECF2A88328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AE4DC7-0B62-4FCD-9679-5E356CFBA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E2C1-458B-4AB6-B4AE-FC24F4989205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1A665F-9C5D-4AF1-AD70-1853CEBDC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5EAC3D0-C50C-484D-ABCC-B9FD1ED75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36BE-C87F-4CF3-8074-F2773613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456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B8E16C-9E36-40AC-8591-090823486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9C370C4-838C-4BBA-8DA9-6D4DDA0AE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EF4271-DA67-4C9D-ADE3-EA578292E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E2C1-458B-4AB6-B4AE-FC24F4989205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DE25B3-B26E-44A0-AC40-89CF28C99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A96B02-CBB5-4180-B074-C76C4FD65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36BE-C87F-4CF3-8074-F2773613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48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AEB8BA8-9657-4709-B714-298FBEC7E3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6A8394D-2382-4815-8D72-6FA40D86B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5888904-727C-4968-A982-071E3ECE7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E2C1-458B-4AB6-B4AE-FC24F4989205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FB6EDC-A5F1-406C-A1F4-B1C628A8E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63B2C9-3AAF-4FE5-BDB5-D50F4B81E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36BE-C87F-4CF3-8074-F2773613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7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D67F4E-4470-45AF-AA4C-6662AA984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0B6A7A-BC75-4E0C-9660-1BFB5EB2D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224CAD-200C-4936-8A15-53B341E5F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E2C1-458B-4AB6-B4AE-FC24F4989205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8C29DF-7046-4699-B2B5-51D7DB2CB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61E7AE-DD79-47F7-AFA7-40E7976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36BE-C87F-4CF3-8074-F2773613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8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427BD4-9B99-4AE0-9A20-F57946246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B30F6AB-DAF3-4919-AFB6-F00C12F91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BA5412-959C-4034-B377-356BD112E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E2C1-458B-4AB6-B4AE-FC24F4989205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279681-C237-4880-A01A-71031AC96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3FE621-CF66-411A-86D1-85587B633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36BE-C87F-4CF3-8074-F2773613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61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8F6BFF-986D-41C7-BD69-F282D364E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62B8B1-46A7-41CE-8AED-8AE93B369A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6D5E702-8185-48D4-99A4-3CD2CB783A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E021AAA-638E-444F-9DF0-E34445095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E2C1-458B-4AB6-B4AE-FC24F4989205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A9BEF31-5DF8-4DB6-BE26-9494D25D2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41D4C2B-AA8C-4683-9354-3DFB98A78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36BE-C87F-4CF3-8074-F2773613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4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8B6347-233F-4EB3-87C9-F94D5DF66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4DB3923-DA87-4C3E-A440-071813E0E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C939418-6C0B-4925-BC9A-75E93488D8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BA62F8F-6091-4087-B9DB-00135B0BD0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82F9838-F78A-49B7-A81B-8C9EFA5FD4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F3AC6A3-6466-40A2-AECF-788DBDF94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E2C1-458B-4AB6-B4AE-FC24F4989205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ED16DF0-2803-48AC-BCBC-A3C499974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394B3F4-34E0-4B13-9C1A-9AAD9B5A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36BE-C87F-4CF3-8074-F2773613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48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FBEDE8-FE8F-4FDD-A5C8-5B06313E5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AAC3DA5-709E-4E89-AB61-0D23227FE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E2C1-458B-4AB6-B4AE-FC24F4989205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2608930-9CB4-4F4A-B1AC-3278F8F6C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D59EDEC-1E67-41C5-8194-0C384FC2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36BE-C87F-4CF3-8074-F2773613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9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9967299-8502-46EA-92A6-4803050CA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E2C1-458B-4AB6-B4AE-FC24F4989205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CAE7FD8-59C8-4937-9BA2-5CBB2644C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98D9604-8FF3-4170-BB0C-BF4C86855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36BE-C87F-4CF3-8074-F2773613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6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3473AA-D189-44E3-8874-050479A42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253B2B-9802-455D-8FC1-40A61C333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6768ACB-5591-4BF8-AC93-77FC9671A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8629F88-9CD6-4F68-B996-9BDF8A9E0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E2C1-458B-4AB6-B4AE-FC24F4989205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21A6ADD-75A0-43A7-8F69-CE3FFD349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06A5FB5-5938-448C-8100-1D5CBFC09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36BE-C87F-4CF3-8074-F2773613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10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305F69-5CBF-4475-9A71-A69F6707E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3F4B19A-155D-4840-8FF7-486CD2F750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4EAC62D-F588-4F57-9959-B2F95B713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FFDD2E8-B010-468B-8869-BD86F7654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E2C1-458B-4AB6-B4AE-FC24F4989205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66BD50A-9091-495A-9FBA-A6E995478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69AD2CE-6BAF-4CC0-8FAA-36ED9E396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36BE-C87F-4CF3-8074-F2773613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30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5FB1FBF-EA74-41BE-B52E-DBA85B8C5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670A9FA-BC6A-44E6-BA29-EAE829681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459679-EC6E-456F-9013-17D732A29E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4E2C1-458B-4AB6-B4AE-FC24F4989205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11915DA-3D07-45DE-A81A-7E64EF293B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B920E6-70D1-48B6-AB1F-AE7547973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836BE-C87F-4CF3-8074-F27736135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1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F7988F-3D70-419A-A48C-B29695D53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62745"/>
          </a:xfrm>
        </p:spPr>
        <p:txBody>
          <a:bodyPr>
            <a:normAutofit/>
          </a:bodyPr>
          <a:lstStyle/>
          <a:p>
            <a:r>
              <a:rPr lang="en-US" sz="4800" dirty="0"/>
              <a:t>Downtown Branch Library: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6B2D003-FD09-4377-8CE4-10AA80733A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61846"/>
            <a:ext cx="9144000" cy="2795954"/>
          </a:xfrm>
        </p:spPr>
        <p:txBody>
          <a:bodyPr>
            <a:normAutofit/>
          </a:bodyPr>
          <a:lstStyle/>
          <a:p>
            <a:r>
              <a:rPr lang="en-US" sz="3600" dirty="0"/>
              <a:t>Recommendation of </a:t>
            </a:r>
          </a:p>
          <a:p>
            <a:r>
              <a:rPr lang="en-US" sz="3600" dirty="0"/>
              <a:t>The Downtown Library Advisory Committee</a:t>
            </a:r>
          </a:p>
          <a:p>
            <a:r>
              <a:rPr lang="en-US" sz="3600" dirty="0"/>
              <a:t>(DLAC)</a:t>
            </a:r>
          </a:p>
        </p:txBody>
      </p:sp>
    </p:spTree>
    <p:extLst>
      <p:ext uri="{BB962C8B-B14F-4D97-AF65-F5344CB8AC3E}">
        <p14:creationId xmlns:p14="http://schemas.microsoft.com/office/powerpoint/2010/main" val="776295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276BC3-6B05-4967-AAF3-6EBD997C1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Input &amp; Outreach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89F0BD-0A58-49C2-B5DE-CD6917EAD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Three themes emerged from meeting comments and emails:</a:t>
            </a:r>
          </a:p>
          <a:p>
            <a:pPr lvl="0"/>
            <a:r>
              <a:rPr lang="en-US" dirty="0"/>
              <a:t>Opposition to a new parking garage downtown and including a library;</a:t>
            </a:r>
          </a:p>
          <a:p>
            <a:pPr lvl="0"/>
            <a:r>
              <a:rPr lang="en-US" dirty="0"/>
              <a:t>Desire to preserve existing library and current traditional services;</a:t>
            </a:r>
          </a:p>
          <a:p>
            <a:pPr lvl="0"/>
            <a:r>
              <a:rPr lang="en-US" dirty="0"/>
              <a:t>Support for a dedicated space for genealogy and local history.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422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4FDDBA-E9EB-4539-ADE4-2902F716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Public Input &amp; Outreach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FDB23F-0F90-4CDF-AC8E-ACBF33B5E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DLAC Survey</a:t>
            </a:r>
          </a:p>
          <a:p>
            <a:r>
              <a:rPr lang="en-US" dirty="0"/>
              <a:t>Purpose: To determine the community vision for the Downtown Branch Library and potential features. </a:t>
            </a:r>
          </a:p>
          <a:p>
            <a:r>
              <a:rPr lang="en-US" dirty="0"/>
              <a:t>Accessible in print at the Downtown Branch Library as well as online from the SCPL website. </a:t>
            </a:r>
          </a:p>
          <a:p>
            <a:r>
              <a:rPr lang="en-US" dirty="0"/>
              <a:t>Committee members and library staff distributed paper surveys in 12 locations downtown.  </a:t>
            </a:r>
          </a:p>
          <a:p>
            <a:r>
              <a:rPr lang="en-US" dirty="0"/>
              <a:t>Elicited 2,273 participants, 96% of whom consider themselves Santa Cruz Public Library users. </a:t>
            </a:r>
          </a:p>
        </p:txBody>
      </p:sp>
    </p:spTree>
    <p:extLst>
      <p:ext uri="{BB962C8B-B14F-4D97-AF65-F5344CB8AC3E}">
        <p14:creationId xmlns:p14="http://schemas.microsoft.com/office/powerpoint/2010/main" val="2959801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CEA44E-2F8C-45C0-A014-48A487064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Public Input &amp; Outreach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A8812D-9172-4101-A042-12392BF30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The survey found:</a:t>
            </a:r>
          </a:p>
          <a:p>
            <a:pPr lvl="0"/>
            <a:r>
              <a:rPr lang="en-US" sz="2200" dirty="0"/>
              <a:t>Considerable concern about safety, security, and cleanliness. </a:t>
            </a:r>
          </a:p>
          <a:p>
            <a:pPr lvl="0"/>
            <a:r>
              <a:rPr lang="en-US" sz="2200" dirty="0"/>
              <a:t>About 33% of the comments concerned unhoused people, safety, drug users, and/or the unacceptable state of the bathrooms.</a:t>
            </a:r>
          </a:p>
          <a:p>
            <a:pPr lvl="0"/>
            <a:r>
              <a:rPr lang="en-US" sz="2200" dirty="0"/>
              <a:t>Priority placed on computers, </a:t>
            </a:r>
            <a:r>
              <a:rPr lang="en-US" sz="2200" dirty="0" err="1"/>
              <a:t>WiFi</a:t>
            </a:r>
            <a:r>
              <a:rPr lang="en-US" sz="2200" dirty="0"/>
              <a:t> and printing space; quiet space; and a dedicated children’s room. </a:t>
            </a:r>
          </a:p>
          <a:p>
            <a:pPr lvl="0"/>
            <a:r>
              <a:rPr lang="en-US" sz="2200" dirty="0"/>
              <a:t>Over half of respondents (54%) rated dedicated library parking “very important.” </a:t>
            </a:r>
          </a:p>
          <a:p>
            <a:pPr lvl="0"/>
            <a:r>
              <a:rPr lang="en-US" sz="2200" dirty="0"/>
              <a:t>88 people did not want the library located in a shared facility with a parking garage.</a:t>
            </a:r>
          </a:p>
          <a:p>
            <a:pPr lvl="0"/>
            <a:r>
              <a:rPr lang="en-US" sz="2200" dirty="0"/>
              <a:t>About 50% the respondents did not prioritize a cafe, and about 33% did not prioritize the genealogical research center.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923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F7BF3F-0737-4CC4-9B76-A7E682EC3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Input &amp; Outreach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9A8ECE-A06C-48E9-8662-5D0B163CB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Three focus groups conducted by the committee: </a:t>
            </a:r>
          </a:p>
          <a:p>
            <a:r>
              <a:rPr lang="en-US" dirty="0"/>
              <a:t>In the Beach Flats Community Center.</a:t>
            </a:r>
          </a:p>
          <a:p>
            <a:r>
              <a:rPr lang="en-US" dirty="0"/>
              <a:t>At the Boys &amp; Girls Club.</a:t>
            </a:r>
          </a:p>
          <a:p>
            <a:r>
              <a:rPr lang="en-US" dirty="0"/>
              <a:t>At a meeting with homeschooling teenagers. </a:t>
            </a:r>
          </a:p>
        </p:txBody>
      </p:sp>
    </p:spTree>
    <p:extLst>
      <p:ext uri="{BB962C8B-B14F-4D97-AF65-F5344CB8AC3E}">
        <p14:creationId xmlns:p14="http://schemas.microsoft.com/office/powerpoint/2010/main" val="1389290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2B624F-D367-458B-86D2-C9D5F74DD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4998"/>
          </a:xfrm>
        </p:spPr>
        <p:txBody>
          <a:bodyPr>
            <a:normAutofit/>
          </a:bodyPr>
          <a:lstStyle/>
          <a:p>
            <a:r>
              <a:rPr lang="en-US" sz="4000" dirty="0"/>
              <a:t>The Building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0CFDE5-8937-48BC-8A03-20F5C6FB4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8615"/>
            <a:ext cx="10515600" cy="48483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dirty="0"/>
              <a:t>An assessment of the existing library by Noll &amp; Tam found: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Non-compliance with ADA</a:t>
            </a:r>
          </a:p>
          <a:p>
            <a:pPr lvl="0"/>
            <a:r>
              <a:rPr lang="en-US" dirty="0"/>
              <a:t>Operational failures of HVAC, plumbing, electrical systems, and elevator</a:t>
            </a:r>
          </a:p>
          <a:p>
            <a:pPr lvl="0"/>
            <a:r>
              <a:rPr lang="en-US" dirty="0"/>
              <a:t>Expansion of the footprint of the building to be limited by seismic code requirements</a:t>
            </a:r>
          </a:p>
          <a:p>
            <a:pPr lvl="0"/>
            <a:r>
              <a:rPr lang="en-US" dirty="0"/>
              <a:t>Poor lighting, ventilation, and wiring and cabling for technological use</a:t>
            </a:r>
          </a:p>
          <a:p>
            <a:pPr lvl="0"/>
            <a:r>
              <a:rPr lang="en-US" dirty="0"/>
              <a:t>Inefficient work spaces/delivery, poorly placed book drops, and poor sight lines</a:t>
            </a:r>
          </a:p>
          <a:p>
            <a:pPr lvl="0"/>
            <a:r>
              <a:rPr lang="en-US" dirty="0"/>
              <a:t>Inadequate seating, bathrooms, electrical plugs, study spaces, and programming spaces</a:t>
            </a:r>
          </a:p>
          <a:p>
            <a:pPr lvl="0"/>
            <a:r>
              <a:rPr lang="en-US" dirty="0"/>
              <a:t>Small, worn, and isolated children’s space and no teen space</a:t>
            </a:r>
          </a:p>
          <a:p>
            <a:pPr lvl="0"/>
            <a:r>
              <a:rPr lang="en-US" dirty="0"/>
              <a:t>Cluttered entry</a:t>
            </a:r>
          </a:p>
          <a:p>
            <a:pPr lvl="0"/>
            <a:r>
              <a:rPr lang="en-US" dirty="0"/>
              <a:t>Poor ratio of public to back-of-house spaces</a:t>
            </a:r>
          </a:p>
          <a:p>
            <a:pPr lvl="0"/>
            <a:r>
              <a:rPr lang="en-US" dirty="0"/>
              <a:t>Asbestos</a:t>
            </a:r>
          </a:p>
          <a:p>
            <a:pPr lvl="0"/>
            <a:r>
              <a:rPr lang="en-US" dirty="0"/>
              <a:t>Dated interior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088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A7C93D-2022-4E5C-BF6B-ECDBB4FBD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 Building Program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E6AE00-315B-488E-9761-E54E7296C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basis for DLAC’s recommended features in the building program:</a:t>
            </a:r>
          </a:p>
          <a:p>
            <a:r>
              <a:rPr lang="en-US" dirty="0"/>
              <a:t>Two days’ worth of interviews with staff and key stakeholders;</a:t>
            </a:r>
          </a:p>
          <a:p>
            <a:r>
              <a:rPr lang="en-US" dirty="0"/>
              <a:t>The findings of the survey of over 2,200 community members;</a:t>
            </a:r>
          </a:p>
          <a:p>
            <a:r>
              <a:rPr lang="en-US" dirty="0"/>
              <a:t>The results of the focus groups.</a:t>
            </a:r>
          </a:p>
        </p:txBody>
      </p:sp>
    </p:spTree>
    <p:extLst>
      <p:ext uri="{BB962C8B-B14F-4D97-AF65-F5344CB8AC3E}">
        <p14:creationId xmlns:p14="http://schemas.microsoft.com/office/powerpoint/2010/main" val="2870268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867A54-3ED7-406F-B7CD-B4BC69139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>
            <a:normAutofit/>
          </a:bodyPr>
          <a:lstStyle/>
          <a:p>
            <a:r>
              <a:rPr lang="en-US" sz="4000" dirty="0"/>
              <a:t>The Building Program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790F1C-E59D-4B72-B0A8-15F4ACEB5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9538"/>
            <a:ext cx="10515600" cy="4887425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/>
              <a:t>The building program suggests a library of 44,000 - 47,000 square feet. </a:t>
            </a:r>
          </a:p>
          <a:p>
            <a:pPr lvl="0"/>
            <a:r>
              <a:rPr lang="en-US" sz="3400" dirty="0"/>
              <a:t>Increases a dedicated children’s space by 2,000 square feet, including a children’s program space (6,000 total square feet)</a:t>
            </a:r>
          </a:p>
          <a:p>
            <a:pPr lvl="0"/>
            <a:r>
              <a:rPr lang="en-US" sz="3400" dirty="0"/>
              <a:t>Adds a teen room (1,300 square feet)</a:t>
            </a:r>
          </a:p>
          <a:p>
            <a:pPr lvl="0"/>
            <a:r>
              <a:rPr lang="en-US" sz="3400" dirty="0"/>
              <a:t>Maintains the current collections size</a:t>
            </a:r>
          </a:p>
          <a:p>
            <a:pPr lvl="0"/>
            <a:r>
              <a:rPr lang="en-US" sz="3400" dirty="0"/>
              <a:t>Provides abundant comfortable seating (from 189 to 268 spots)</a:t>
            </a:r>
          </a:p>
          <a:p>
            <a:pPr lvl="0"/>
            <a:r>
              <a:rPr lang="en-US" sz="3400" dirty="0"/>
              <a:t>Creates a 2,000 square foot, dividable programming room (increasing capacity from 88 to 125 seats)</a:t>
            </a:r>
          </a:p>
          <a:p>
            <a:pPr lvl="0"/>
            <a:r>
              <a:rPr lang="en-US" sz="3400" dirty="0"/>
              <a:t>Adds 8 small group study rooms</a:t>
            </a:r>
          </a:p>
          <a:p>
            <a:pPr lvl="0"/>
            <a:r>
              <a:rPr lang="en-US" sz="3400" dirty="0"/>
              <a:t>Includes 69 public computer stations</a:t>
            </a:r>
          </a:p>
          <a:p>
            <a:pPr lvl="0"/>
            <a:r>
              <a:rPr lang="en-US" sz="3400" dirty="0"/>
              <a:t>Maintains a joint genealogy/local history area</a:t>
            </a:r>
          </a:p>
          <a:p>
            <a:pPr lvl="0"/>
            <a:r>
              <a:rPr lang="en-US" sz="3400" dirty="0"/>
              <a:t>Incorporates two-dimensional art</a:t>
            </a:r>
          </a:p>
          <a:p>
            <a:pPr lvl="0"/>
            <a:r>
              <a:rPr lang="en-US" sz="3400" dirty="0"/>
              <a:t>Moves out system-wide administrative spaces and incorporates all Downtown Branch Library staff</a:t>
            </a:r>
          </a:p>
          <a:p>
            <a:pPr lvl="0"/>
            <a:r>
              <a:rPr lang="en-US" sz="3400" dirty="0"/>
              <a:t>Brings building infrastructure to code, including ADA disability and green building standards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369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76A8CC-C990-4C01-9887-ED896EF55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 Construction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93992F-4DBB-40D1-BA54-7E186FE22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A: Partial Renovation of Existing Library</a:t>
            </a:r>
          </a:p>
          <a:p>
            <a:r>
              <a:rPr lang="en-US" dirty="0"/>
              <a:t>Option B: New Mixed-Use Construction</a:t>
            </a:r>
          </a:p>
          <a:p>
            <a:r>
              <a:rPr lang="en-US" dirty="0"/>
              <a:t>Option C: Full Renovation of Existing Library</a:t>
            </a:r>
          </a:p>
          <a:p>
            <a:r>
              <a:rPr lang="en-US" dirty="0"/>
              <a:t>Option D: New Construction on Existing Library Lot</a:t>
            </a:r>
          </a:p>
        </p:txBody>
      </p:sp>
    </p:spTree>
    <p:extLst>
      <p:ext uri="{BB962C8B-B14F-4D97-AF65-F5344CB8AC3E}">
        <p14:creationId xmlns:p14="http://schemas.microsoft.com/office/powerpoint/2010/main" val="3551833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9DED45-DA15-4A77-908A-42762D7C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8131"/>
          </a:xfrm>
        </p:spPr>
        <p:txBody>
          <a:bodyPr>
            <a:normAutofit/>
          </a:bodyPr>
          <a:lstStyle/>
          <a:p>
            <a:r>
              <a:rPr lang="en-US" sz="4000" dirty="0"/>
              <a:t>The Construction Options (continued)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69EB53D3-540B-49E2-B946-48895924A6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355196"/>
              </p:ext>
            </p:extLst>
          </p:nvPr>
        </p:nvGraphicFramePr>
        <p:xfrm>
          <a:off x="1109785" y="1143256"/>
          <a:ext cx="9284175" cy="52888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42523">
                  <a:extLst>
                    <a:ext uri="{9D8B030D-6E8A-4147-A177-3AD203B41FA5}">
                      <a16:colId xmlns:a16="http://schemas.microsoft.com/office/drawing/2014/main" xmlns="" val="3390275515"/>
                    </a:ext>
                  </a:extLst>
                </a:gridCol>
                <a:gridCol w="1023575">
                  <a:extLst>
                    <a:ext uri="{9D8B030D-6E8A-4147-A177-3AD203B41FA5}">
                      <a16:colId xmlns:a16="http://schemas.microsoft.com/office/drawing/2014/main" xmlns="" val="1216332721"/>
                    </a:ext>
                  </a:extLst>
                </a:gridCol>
                <a:gridCol w="1039359">
                  <a:extLst>
                    <a:ext uri="{9D8B030D-6E8A-4147-A177-3AD203B41FA5}">
                      <a16:colId xmlns:a16="http://schemas.microsoft.com/office/drawing/2014/main" xmlns="" val="138327413"/>
                    </a:ext>
                  </a:extLst>
                </a:gridCol>
                <a:gridCol w="1039359">
                  <a:extLst>
                    <a:ext uri="{9D8B030D-6E8A-4147-A177-3AD203B41FA5}">
                      <a16:colId xmlns:a16="http://schemas.microsoft.com/office/drawing/2014/main" xmlns="" val="1810564949"/>
                    </a:ext>
                  </a:extLst>
                </a:gridCol>
                <a:gridCol w="1039359">
                  <a:extLst>
                    <a:ext uri="{9D8B030D-6E8A-4147-A177-3AD203B41FA5}">
                      <a16:colId xmlns:a16="http://schemas.microsoft.com/office/drawing/2014/main" xmlns="" val="1615601145"/>
                    </a:ext>
                  </a:extLst>
                </a:gridCol>
              </a:tblGrid>
              <a:tr h="273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Cost and Timing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Option A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Option B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Option C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Option D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90353396"/>
                  </a:ext>
                </a:extLst>
              </a:tr>
              <a:tr h="273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Noll &amp; Tam expense estimate (rounded)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$24.6M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$26.7M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$37.8M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$49.3M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172229535"/>
                  </a:ext>
                </a:extLst>
              </a:tr>
              <a:tr h="273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Reduces yearly maintenance costs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76357829"/>
                  </a:ext>
                </a:extLst>
              </a:tr>
              <a:tr h="273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Within 15% of allocated Measure S funds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62695453"/>
                  </a:ext>
                </a:extLst>
              </a:tr>
              <a:tr h="273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Avoids temporary relocation expenses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75875213"/>
                  </a:ext>
                </a:extLst>
              </a:tr>
              <a:tr h="273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Avoids disruption of library operations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97127162"/>
                  </a:ext>
                </a:extLst>
              </a:tr>
              <a:tr h="273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Design and Services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Option A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Option B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Option C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Option D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49207725"/>
                  </a:ext>
                </a:extLst>
              </a:tr>
              <a:tr h="273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Remediates or resolves existing infrastructure problems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07740006"/>
                  </a:ext>
                </a:extLst>
              </a:tr>
              <a:tr h="273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Meets requested library services and program goals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8956021"/>
                  </a:ext>
                </a:extLst>
              </a:tr>
              <a:tr h="273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Provides the recommended 44,000 square feet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15683974"/>
                  </a:ext>
                </a:extLst>
              </a:tr>
              <a:tr h="273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Provides expanded design opportunities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98343240"/>
                  </a:ext>
                </a:extLst>
              </a:tr>
              <a:tr h="273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Allows potentially greener infrastructure and design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3149710"/>
                  </a:ext>
                </a:extLst>
              </a:tr>
              <a:tr h="273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Retains current location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82142044"/>
                  </a:ext>
                </a:extLst>
              </a:tr>
              <a:tr h="273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Allows possible outdoor reading, meeting, and activity space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28264536"/>
                  </a:ext>
                </a:extLst>
              </a:tr>
              <a:tr h="273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Security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Option A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Option B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Option C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Option D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05421620"/>
                  </a:ext>
                </a:extLst>
              </a:tr>
              <a:tr h="2954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Improves obscured sightlines caused by location of stacks and desks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99747314"/>
                  </a:ext>
                </a:extLst>
              </a:tr>
              <a:tr h="273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Improves traffic flow in entrance area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95175221"/>
                  </a:ext>
                </a:extLst>
              </a:tr>
              <a:tr h="3180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Minimizes hidden spaces and obscured sightlines caused by architectural design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25149445"/>
                  </a:ext>
                </a:extLst>
              </a:tr>
              <a:tr h="2931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Moves exterior walls to sidewalk to discourage loitering around exterior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66888789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xmlns="" id="{5A5083EB-665B-4EDC-8355-37248936B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08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DD912F-F860-43EA-80C2-C546DF26F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213"/>
          </a:xfrm>
        </p:spPr>
        <p:txBody>
          <a:bodyPr>
            <a:normAutofit/>
          </a:bodyPr>
          <a:lstStyle/>
          <a:p>
            <a:r>
              <a:rPr lang="en-US" sz="4000" dirty="0"/>
              <a:t>Recommendation:  Option 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7595D2-6875-49DD-B5C0-2DDD9C686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70"/>
            <a:ext cx="10515600" cy="4493845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2100" dirty="0"/>
              <a:t>Gives the desired square footage with a fiscally responsible price.</a:t>
            </a:r>
          </a:p>
          <a:p>
            <a:pPr lvl="0"/>
            <a:r>
              <a:rPr lang="en-US" sz="2100" dirty="0"/>
              <a:t>Potential for a vibrant asset to the community.</a:t>
            </a:r>
          </a:p>
          <a:p>
            <a:pPr lvl="0"/>
            <a:r>
              <a:rPr lang="en-US" sz="2100" dirty="0"/>
              <a:t>Allows for new programs and spaces that could increase library usage across all age groups and demographics.</a:t>
            </a:r>
          </a:p>
          <a:p>
            <a:pPr lvl="0"/>
            <a:r>
              <a:rPr lang="en-US" sz="2100" dirty="0"/>
              <a:t>Allows for a 21</a:t>
            </a:r>
            <a:r>
              <a:rPr lang="en-US" sz="2100" baseline="30000" dirty="0"/>
              <a:t>st</a:t>
            </a:r>
            <a:r>
              <a:rPr lang="en-US" sz="2100" dirty="0"/>
              <a:t> century library and a dynamic resource for the next 30 years.</a:t>
            </a:r>
          </a:p>
          <a:p>
            <a:pPr lvl="0"/>
            <a:r>
              <a:rPr lang="en-US" sz="2100" dirty="0"/>
              <a:t>Includes:</a:t>
            </a:r>
          </a:p>
          <a:p>
            <a:pPr lvl="1"/>
            <a:r>
              <a:rPr lang="en-US" sz="2100" dirty="0"/>
              <a:t>State-of-the-art technology and expanded free technology services;</a:t>
            </a:r>
          </a:p>
          <a:p>
            <a:pPr lvl="1"/>
            <a:r>
              <a:rPr lang="en-US" sz="2100" dirty="0"/>
              <a:t>Safe gathering space for teens;</a:t>
            </a:r>
          </a:p>
          <a:p>
            <a:pPr lvl="1"/>
            <a:r>
              <a:rPr lang="en-US" sz="2100" dirty="0"/>
              <a:t>Meeting rooms of various sizes;</a:t>
            </a:r>
          </a:p>
          <a:p>
            <a:pPr lvl="1"/>
            <a:r>
              <a:rPr lang="en-US" sz="2100" dirty="0"/>
              <a:t>Tutoring spaces;</a:t>
            </a:r>
          </a:p>
          <a:p>
            <a:pPr lvl="1"/>
            <a:r>
              <a:rPr lang="en-US" sz="2100" dirty="0"/>
              <a:t>Genealogy and local history;</a:t>
            </a:r>
          </a:p>
          <a:p>
            <a:pPr lvl="1"/>
            <a:r>
              <a:rPr lang="en-US" sz="2100" dirty="0"/>
              <a:t>A transformative children’s area.</a:t>
            </a:r>
          </a:p>
          <a:p>
            <a:pPr lvl="0"/>
            <a:r>
              <a:rPr lang="en-US" sz="2100" dirty="0"/>
              <a:t>Potential to address current safety and security concerns with purposeful architecture.</a:t>
            </a:r>
          </a:p>
          <a:p>
            <a:r>
              <a:rPr lang="en-US" sz="2100" dirty="0"/>
              <a:t>The library will remain open during construction.</a:t>
            </a:r>
          </a:p>
          <a:p>
            <a:pPr lvl="0"/>
            <a:r>
              <a:rPr lang="en-US" sz="2100" dirty="0"/>
              <a:t>Other uses on the site could include affordable housing, mitigate the expected infill of existing surface parking lots, and allow for a new permanent site elsewhere for the Farmers Market.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62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FCE916-35EE-43B9-BA89-F2734DCC2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Recommendation of the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4DCF3C-A4DF-4CD5-81A8-F0654438A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7969" y="1825625"/>
            <a:ext cx="7901354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 DLAC unanimously voted to recommend: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Option B, relocating the Downtown Branch Library to a mixed-use project on Cedar, Lincoln, and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Cathcart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Streets.</a:t>
            </a:r>
            <a:endParaRPr lang="en-US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466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222F8A-E8AE-421A-A34E-114DFEADD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Ranking of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0D9080-C170-441F-A4F7-35FBA1366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B: New Mixed-Use Construction</a:t>
            </a:r>
          </a:p>
          <a:p>
            <a:r>
              <a:rPr lang="en-US" dirty="0"/>
              <a:t>Option C: Full Renovation of Existing Library</a:t>
            </a:r>
          </a:p>
          <a:p>
            <a:r>
              <a:rPr lang="en-US" dirty="0"/>
              <a:t>Option A: Partial Renovation of Existing Library</a:t>
            </a:r>
          </a:p>
          <a:p>
            <a:r>
              <a:rPr lang="en-US" dirty="0"/>
              <a:t>Option D: New Construction on Existing Library Lot</a:t>
            </a:r>
          </a:p>
        </p:txBody>
      </p:sp>
    </p:spTree>
    <p:extLst>
      <p:ext uri="{BB962C8B-B14F-4D97-AF65-F5344CB8AC3E}">
        <p14:creationId xmlns:p14="http://schemas.microsoft.com/office/powerpoint/2010/main" val="3779820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D6EF14-CA1E-41E1-968A-70BFCD5F8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Ranking of Options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CDBE29-B71E-408C-AF05-4159AF888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900" dirty="0"/>
              <a:t>Partially renovating the existing library, Option A, is not a logical alternative.</a:t>
            </a:r>
          </a:p>
          <a:p>
            <a:r>
              <a:rPr lang="en-US" sz="1900" dirty="0"/>
              <a:t>Option A is an irresponsible use of Measure S funds. </a:t>
            </a:r>
          </a:p>
          <a:p>
            <a:pPr lvl="0"/>
            <a:r>
              <a:rPr lang="en-US" sz="1900" dirty="0"/>
              <a:t>Option A offers 8,000 square feet of less usable space than other options and that would not meet the expressed needs of the Santa Cruz community. </a:t>
            </a:r>
          </a:p>
          <a:p>
            <a:pPr lvl="0"/>
            <a:r>
              <a:rPr lang="en-US" sz="1900" dirty="0"/>
              <a:t>Option A is fiscally irresponsible and continues the habit of deferring maintenance, one of the reasons for this situation in the first place. </a:t>
            </a:r>
          </a:p>
          <a:p>
            <a:pPr lvl="0"/>
            <a:r>
              <a:rPr lang="en-US" sz="1900" dirty="0"/>
              <a:t>Most of the purposeful architectural design elements which enhance safety and security could not be implemented with Option A. </a:t>
            </a:r>
          </a:p>
          <a:p>
            <a:pPr lvl="0"/>
            <a:r>
              <a:rPr lang="en-US" sz="1900" dirty="0"/>
              <a:t>Option C would be able to utilize all 44,000 square feet and meet all programmatic goals, but was deemed too expensive.</a:t>
            </a:r>
          </a:p>
          <a:p>
            <a:pPr lvl="0"/>
            <a:r>
              <a:rPr lang="en-US" sz="1900" dirty="0"/>
              <a:t>DLAC has confidence in the estimates provided by the architect. The estimates are based on other library construction projects in the Greater Bay Area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2946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DB3879-F9AC-4683-9594-7D113147B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Option B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CA0B59-D8FD-4040-9D06-14FD9F785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mechanism will be provided for library administration to have control of the design in all phases of construction.</a:t>
            </a:r>
          </a:p>
          <a:p>
            <a:r>
              <a:rPr lang="en-US" dirty="0"/>
              <a:t>The parking garage can be linked to positive changes downtown, particularly affordable housing.</a:t>
            </a:r>
          </a:p>
          <a:p>
            <a:r>
              <a:rPr lang="en-US" dirty="0"/>
              <a:t>The consolidation and/or repurposing of many (or all) surface parking lots downtown.</a:t>
            </a:r>
          </a:p>
          <a:p>
            <a:r>
              <a:rPr lang="en-US" dirty="0"/>
              <a:t>Relocation of the Farmers’ Market in a way that increases its vitality and incorporates its long-term goals.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67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9F416B-1CEA-45A3-AAB4-B1173D82A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Overview of the DLAC: Committee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B7C0F4-A105-406C-833D-BC00A304A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-457200">
              <a:buNone/>
            </a:pPr>
            <a:r>
              <a:rPr lang="en-US" dirty="0"/>
              <a:t>Fall 2016 – City Council directed the formation of the Downtown 	 Library Advisory Committee and directed it to:</a:t>
            </a:r>
          </a:p>
          <a:p>
            <a:pPr lvl="0"/>
            <a:r>
              <a:rPr lang="en-US" dirty="0"/>
              <a:t>Explore national library trends; </a:t>
            </a:r>
          </a:p>
          <a:p>
            <a:pPr lvl="0"/>
            <a:r>
              <a:rPr lang="en-US" dirty="0"/>
              <a:t>Assess current and future library services; </a:t>
            </a:r>
          </a:p>
          <a:p>
            <a:pPr lvl="0"/>
            <a:r>
              <a:rPr lang="en-US" dirty="0"/>
              <a:t>Examine the existing library building conditions; and, </a:t>
            </a:r>
          </a:p>
          <a:p>
            <a:pPr lvl="0"/>
            <a:r>
              <a:rPr lang="en-US" dirty="0"/>
              <a:t>Evaluate the library service needs for Santa Cruz City residents over the next twenty years.</a:t>
            </a:r>
          </a:p>
          <a:p>
            <a:pPr marL="0" indent="-45720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124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3D4C34-3BE5-43BA-89F2-7AFAFB34B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Committee Background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96CC0A-CDF9-4B15-B60A-8CA97D673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 final report of the committee should make recommendations as to:</a:t>
            </a:r>
          </a:p>
          <a:p>
            <a:pPr lvl="0"/>
            <a:r>
              <a:rPr lang="en-US" sz="2400" dirty="0"/>
              <a:t>The programmatic scope of Downtown Branch Library services;</a:t>
            </a:r>
          </a:p>
          <a:p>
            <a:pPr lvl="0"/>
            <a:r>
              <a:rPr lang="en-US" sz="2400" dirty="0"/>
              <a:t>The feasibility of co-locating the SCPL administrative offices on-site with the Downtown Branch Library;</a:t>
            </a:r>
          </a:p>
          <a:p>
            <a:pPr lvl="0"/>
            <a:r>
              <a:rPr lang="en-US" sz="2400" dirty="0"/>
              <a:t>The evaluation of three site options for the Downtown Branch Library (new/current site, remodel/current site, and new/parking garage site);</a:t>
            </a:r>
          </a:p>
          <a:p>
            <a:pPr lvl="0"/>
            <a:r>
              <a:rPr lang="en-US" sz="2400" dirty="0"/>
              <a:t>An estimate of the cost of program goals against the current budget of $23million.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58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3DC32D-A37D-4A7D-843D-A15EFC1B6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Committee Background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5A650F-AED9-4AB3-81C5-2D1AB47AB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Noll &amp; Tam, an architect firm with significant expertise in library buildings, was selected to support the committee’s process.  </a:t>
            </a:r>
          </a:p>
          <a:p>
            <a:r>
              <a:rPr lang="en-US" sz="2400" dirty="0"/>
              <a:t>The Library Director, Assistant Director, a City Council Member and the City Manager recommended 10 applicants for review by the Mayor.</a:t>
            </a:r>
          </a:p>
          <a:p>
            <a:r>
              <a:rPr lang="en-US" sz="2400" dirty="0"/>
              <a:t>Members represent diverse and wide-ranging experience in the arts, business, nonprofits, education, and libraries. Not all are residents of SC City, but rather across the jurisdictions represented by the library system.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173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952DC2-4C12-43D6-975A-D1D365843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DLAC Meetings &amp; Workflow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F74732-9390-4E49-A4A1-884D327C5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DLAC members met publicly 12 times between June and December of 2017. </a:t>
            </a:r>
          </a:p>
          <a:p>
            <a:r>
              <a:rPr lang="en-US" dirty="0"/>
              <a:t>The DLAC meetings were open to the public, advertised in advance, and contained public comment opportunities at each meeting.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400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B04E21-926D-4C5E-AAE2-482B2B719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DLAC Meetings &amp; Workflow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C90EF6-8F90-41F4-9FE1-4AE8DA4D0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900" dirty="0"/>
              <a:t>The Downtown Library Advisory Committee:</a:t>
            </a:r>
          </a:p>
          <a:p>
            <a:pPr lvl="0"/>
            <a:r>
              <a:rPr lang="en-US" sz="2900" dirty="0"/>
              <a:t>Reviewed the library governance, Measure S, the Library Facilities’ Master Plan, and the Strategic Plan (June 14)</a:t>
            </a:r>
          </a:p>
          <a:p>
            <a:pPr lvl="0"/>
            <a:r>
              <a:rPr lang="en-US" sz="2900" dirty="0"/>
              <a:t>Completed a walk-through of the current library and reviewed the library’s technology plan, work-plan, and area demographics (June 29)</a:t>
            </a:r>
          </a:p>
          <a:p>
            <a:pPr lvl="0"/>
            <a:r>
              <a:rPr lang="en-US" sz="2900" dirty="0"/>
              <a:t>Toured the Los Gatos Public Library and reviewed characteristics of contemporary public libraries (July 12)  </a:t>
            </a:r>
          </a:p>
          <a:p>
            <a:pPr lvl="0"/>
            <a:r>
              <a:rPr lang="en-US" sz="2900" dirty="0"/>
              <a:t>Worked with staff and key constituencies to identify and prioritize contemporary library service needs as well as characteristics of a good library site (July 27)</a:t>
            </a:r>
          </a:p>
          <a:p>
            <a:pPr lvl="0"/>
            <a:r>
              <a:rPr lang="en-US" sz="2900" dirty="0"/>
              <a:t>Approved a process for surveying the community goals for the Downtown Branch Library and discussed library safety, services to the homeless and safety design strategies (August 9)</a:t>
            </a:r>
          </a:p>
          <a:p>
            <a:pPr lvl="0"/>
            <a:r>
              <a:rPr lang="en-US" sz="2900" dirty="0"/>
              <a:t>Reviewed preliminary program data, received a building assessment of the current facility by Noll &amp; Tam, reviewed the feasibility study prepared for the city on multiuse options, and refined the siting criteria (September 13)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066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8C4144-A420-4AA6-A267-6AA71E293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DLAC Meetings &amp; Workflow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5CAB2E-76D3-4CEF-A888-A31945A67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dirty="0"/>
              <a:t>Reviewed community input on the library program and developed design considerations (September 28)</a:t>
            </a:r>
          </a:p>
          <a:p>
            <a:pPr lvl="0"/>
            <a:r>
              <a:rPr lang="en-US" sz="2000" dirty="0"/>
              <a:t>Analyzed preliminary cost options (October 11)</a:t>
            </a:r>
          </a:p>
          <a:p>
            <a:pPr lvl="0"/>
            <a:r>
              <a:rPr lang="en-US" sz="2000" dirty="0"/>
              <a:t>Continued discussion of cost as well as the pros and cons of each option (October 26)</a:t>
            </a:r>
          </a:p>
          <a:p>
            <a:pPr lvl="0"/>
            <a:r>
              <a:rPr lang="en-US" sz="2000" dirty="0"/>
              <a:t>Sponsored a field trip to the Los Gatos Public Library and Downtown Branch Library for the Santa Cruz City Council and staff (November 7)</a:t>
            </a:r>
          </a:p>
          <a:p>
            <a:pPr lvl="0"/>
            <a:r>
              <a:rPr lang="en-US" sz="2000" dirty="0"/>
              <a:t>Held a community meeting to discuss remodeling and building options (December 3)</a:t>
            </a:r>
          </a:p>
          <a:p>
            <a:pPr lvl="0"/>
            <a:r>
              <a:rPr lang="en-US" sz="2000" dirty="0"/>
              <a:t>Discussed options and made a recommendation (December 13)</a:t>
            </a:r>
          </a:p>
          <a:p>
            <a:pPr lvl="0"/>
            <a:r>
              <a:rPr lang="en-US" sz="2000" dirty="0"/>
              <a:t>Approved final report with changes (January 25)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244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E52849-6C67-4CBF-9946-4DCA67860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Public Input &amp; Outreach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A52F85-9EC6-4096-85E0-1488D97F9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DLAC meetings, aside from subcommittee meetings, were public.</a:t>
            </a:r>
          </a:p>
          <a:p>
            <a:r>
              <a:rPr lang="en-US" dirty="0"/>
              <a:t>All DLAC meetings included time for comments from the public. </a:t>
            </a:r>
          </a:p>
          <a:p>
            <a:r>
              <a:rPr lang="en-US" dirty="0"/>
              <a:t>76 public comments were made at DLAC meetings from 38 unique individuals. </a:t>
            </a:r>
          </a:p>
          <a:p>
            <a:r>
              <a:rPr lang="en-US" dirty="0"/>
              <a:t>210 email messages were reviewed by the DLAC members. </a:t>
            </a:r>
          </a:p>
          <a:p>
            <a:r>
              <a:rPr lang="en-US" dirty="0"/>
              <a:t>92 people attended the community meeting on December 3.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304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1798</Words>
  <Application>Microsoft Office PowerPoint</Application>
  <PresentationFormat>Widescreen</PresentationFormat>
  <Paragraphs>238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Trebuchet MS</vt:lpstr>
      <vt:lpstr>Wingdings</vt:lpstr>
      <vt:lpstr>Office Theme</vt:lpstr>
      <vt:lpstr>Downtown Branch Library:</vt:lpstr>
      <vt:lpstr>Recommendation of the Committee</vt:lpstr>
      <vt:lpstr>Overview of the DLAC: Committee Background</vt:lpstr>
      <vt:lpstr>Committee Background (continued)</vt:lpstr>
      <vt:lpstr>Committee Background (continued)</vt:lpstr>
      <vt:lpstr>DLAC Meetings &amp; Workflow </vt:lpstr>
      <vt:lpstr>DLAC Meetings &amp; Workflow (continued)</vt:lpstr>
      <vt:lpstr>DLAC Meetings &amp; Workflow (continued)</vt:lpstr>
      <vt:lpstr>Public Input &amp; Outreach</vt:lpstr>
      <vt:lpstr>Public Input &amp; Outreach (continued)</vt:lpstr>
      <vt:lpstr>Public Input &amp; Outreach (continued)</vt:lpstr>
      <vt:lpstr>Public Input &amp; Outreach (continued)</vt:lpstr>
      <vt:lpstr>Public Input &amp; Outreach (continued)</vt:lpstr>
      <vt:lpstr>The Building Program</vt:lpstr>
      <vt:lpstr>The Building Program (continued)</vt:lpstr>
      <vt:lpstr>The Building Program (continued)</vt:lpstr>
      <vt:lpstr>The Construction Options</vt:lpstr>
      <vt:lpstr>The Construction Options (continued)</vt:lpstr>
      <vt:lpstr>Recommendation:  Option B</vt:lpstr>
      <vt:lpstr>Ranking of Options</vt:lpstr>
      <vt:lpstr>Ranking of Options (continued)</vt:lpstr>
      <vt:lpstr>Option B Assumptions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Downtown Branch Library:</dc:title>
  <dc:creator>Martha Dexter</dc:creator>
  <cp:lastModifiedBy>Janis O'Driscoll</cp:lastModifiedBy>
  <cp:revision>12</cp:revision>
  <cp:lastPrinted>2018-02-15T23:23:00Z</cp:lastPrinted>
  <dcterms:created xsi:type="dcterms:W3CDTF">2018-02-13T21:47:32Z</dcterms:created>
  <dcterms:modified xsi:type="dcterms:W3CDTF">2018-03-14T20:44:51Z</dcterms:modified>
</cp:coreProperties>
</file>