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2" r:id="rId3"/>
    <p:sldId id="299" r:id="rId4"/>
    <p:sldId id="300" r:id="rId5"/>
    <p:sldId id="293" r:id="rId6"/>
    <p:sldId id="258" r:id="rId7"/>
    <p:sldId id="290" r:id="rId8"/>
    <p:sldId id="259" r:id="rId9"/>
    <p:sldId id="260" r:id="rId10"/>
    <p:sldId id="261" r:id="rId11"/>
    <p:sldId id="262" r:id="rId12"/>
    <p:sldId id="295" r:id="rId13"/>
    <p:sldId id="263" r:id="rId14"/>
    <p:sldId id="264" r:id="rId15"/>
    <p:sldId id="265" r:id="rId16"/>
    <p:sldId id="266" r:id="rId17"/>
    <p:sldId id="267" r:id="rId18"/>
    <p:sldId id="291" r:id="rId19"/>
    <p:sldId id="268" r:id="rId20"/>
    <p:sldId id="269" r:id="rId21"/>
    <p:sldId id="296" r:id="rId22"/>
    <p:sldId id="297" r:id="rId23"/>
    <p:sldId id="270" r:id="rId24"/>
    <p:sldId id="298" r:id="rId25"/>
    <p:sldId id="271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2FA58F5-414B-46EE-B1C1-350FBDE14409}">
          <p14:sldIdLst>
            <p14:sldId id="256"/>
            <p14:sldId id="292"/>
            <p14:sldId id="299"/>
            <p14:sldId id="300"/>
            <p14:sldId id="293"/>
            <p14:sldId id="258"/>
            <p14:sldId id="290"/>
            <p14:sldId id="259"/>
            <p14:sldId id="260"/>
            <p14:sldId id="261"/>
            <p14:sldId id="262"/>
            <p14:sldId id="295"/>
            <p14:sldId id="263"/>
            <p14:sldId id="264"/>
            <p14:sldId id="265"/>
            <p14:sldId id="266"/>
            <p14:sldId id="267"/>
            <p14:sldId id="291"/>
            <p14:sldId id="268"/>
            <p14:sldId id="269"/>
            <p14:sldId id="296"/>
            <p14:sldId id="297"/>
            <p14:sldId id="270"/>
            <p14:sldId id="298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792"/>
    <a:srgbClr val="E57025"/>
    <a:srgbClr val="5B5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Funding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Trusts</c:v>
                </c:pt>
                <c:pt idx="1">
                  <c:v>One-Time Collections</c:v>
                </c:pt>
                <c:pt idx="2">
                  <c:v>Tax Revenue</c:v>
                </c:pt>
                <c:pt idx="3">
                  <c:v>FSCPL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 formatCode="&quot;$&quot;#,##0_);[Red]\(&quot;$&quot;#,##0\)">
                  <c:v>65500</c:v>
                </c:pt>
                <c:pt idx="1">
                  <c:v>150000</c:v>
                </c:pt>
                <c:pt idx="2" formatCode="&quot;$&quot;#,##0_);[Red]\(&quot;$&quot;#,##0\)">
                  <c:v>1157837</c:v>
                </c:pt>
                <c:pt idx="3" formatCode="&quot;$&quot;#,##0.00_);[Red]\(&quot;$&quot;#,##0.00\)">
                  <c:v>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Spending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7"/>
                <c:pt idx="0">
                  <c:v>PERIODICALS (print &amp; microfilm)</c:v>
                </c:pt>
                <c:pt idx="1">
                  <c:v>MEDIA: DVDs, Music CDs, Spoken Word CDs</c:v>
                </c:pt>
                <c:pt idx="2">
                  <c:v>Reference DATABASES</c:v>
                </c:pt>
                <c:pt idx="3">
                  <c:v>EBOOKS, EMAGAZINES, EAUDIO and STREAMING VIDEO including platforms,</c:v>
                </c:pt>
                <c:pt idx="4">
                  <c:v>Fiction</c:v>
                </c:pt>
                <c:pt idx="5">
                  <c:v>Nonfiction</c:v>
                </c:pt>
                <c:pt idx="6">
                  <c:v>Opening Day Collections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0.06</c:v>
                </c:pt>
                <c:pt idx="1">
                  <c:v>0.1</c:v>
                </c:pt>
                <c:pt idx="2">
                  <c:v>0.14000000000000001</c:v>
                </c:pt>
                <c:pt idx="3">
                  <c:v>0.25</c:v>
                </c:pt>
                <c:pt idx="4">
                  <c:v>0.19</c:v>
                </c:pt>
                <c:pt idx="5">
                  <c:v>0.16</c:v>
                </c:pt>
                <c:pt idx="6" formatCode="0%">
                  <c:v>0.1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Spending by Audience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Children's materials 32%</c:v>
                </c:pt>
                <c:pt idx="1">
                  <c:v>Adult materials 65%</c:v>
                </c:pt>
                <c:pt idx="2">
                  <c:v>Teen materials 3%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</c:v>
                </c:pt>
                <c:pt idx="1">
                  <c:v>0.65</c:v>
                </c:pt>
                <c:pt idx="2" formatCode="0.00%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44920D-FF01-488F-9F24-0ECB2B94CF5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E9BD4F-D2C3-4464-A64F-9A9883E3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1219DD-66B6-45D4-B5D0-D9C44DCC128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B201B6-AFAE-4CBC-AEB7-10DD1B5C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1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2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3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15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87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04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04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41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55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17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6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2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2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1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3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1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0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01B6-AFAE-4CBC-AEB7-10DD1B5CE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8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9336-3406-4F9A-BF04-EF59A6AF1EA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FAA4-5AEA-4427-B958-ED523780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9336-3406-4F9A-BF04-EF59A6AF1EA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FAA4-5AEA-4427-B958-ED523780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3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9336-3406-4F9A-BF04-EF59A6AF1EA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FAA4-5AEA-4427-B958-ED523780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9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9336-3406-4F9A-BF04-EF59A6AF1EA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FAA4-5AEA-4427-B958-ED523780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5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9336-3406-4F9A-BF04-EF59A6AF1EA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FAA4-5AEA-4427-B958-ED523780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6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9336-3406-4F9A-BF04-EF59A6AF1EA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FAA4-5AEA-4427-B958-ED523780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9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9336-3406-4F9A-BF04-EF59A6AF1EA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FAA4-5AEA-4427-B958-ED523780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6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9336-3406-4F9A-BF04-EF59A6AF1EA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FAA4-5AEA-4427-B958-ED523780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8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9336-3406-4F9A-BF04-EF59A6AF1EA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FAA4-5AEA-4427-B958-ED523780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7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9336-3406-4F9A-BF04-EF59A6AF1EA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FAA4-5AEA-4427-B958-ED523780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2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9336-3406-4F9A-BF04-EF59A6AF1EA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FAA4-5AEA-4427-B958-ED523780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7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19336-3406-4F9A-BF04-EF59A6AF1EA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FAA4-5AEA-4427-B958-ED523780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8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.jpe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.jpeg"/><Relationship Id="rId9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19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20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rgbClr val="E57025"/>
                </a:solidFill>
                <a:latin typeface="Source Sans Pro" panose="020B0503030403020204" pitchFamily="34" charset="0"/>
              </a:rPr>
              <a:t>Spotlight on Collections</a:t>
            </a:r>
            <a:endParaRPr lang="en-US" sz="7200" b="1" i="1" dirty="0">
              <a:solidFill>
                <a:srgbClr val="E57025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DA792"/>
                </a:solidFill>
                <a:latin typeface="Source Sans Pro" panose="020B0503030403020204" pitchFamily="34" charset="0"/>
              </a:rPr>
              <a:t>At Santa Cruz Public Libraries</a:t>
            </a:r>
            <a:endParaRPr lang="en-US" sz="3200" dirty="0">
              <a:solidFill>
                <a:srgbClr val="7DA792"/>
              </a:solidFill>
              <a:latin typeface="Source Sans Pro" panose="020B0503030403020204" pitchFamily="34" charset="0"/>
            </a:endParaRPr>
          </a:p>
          <a:p>
            <a:endParaRPr lang="en-US" dirty="0" smtClean="0">
              <a:solidFill>
                <a:srgbClr val="7DA792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1814" y="1483751"/>
            <a:ext cx="242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Local buzz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531814" y="2215978"/>
            <a:ext cx="64671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Bookshop Santa Cruz event</a:t>
            </a:r>
          </a:p>
          <a:p>
            <a:r>
              <a:rPr lang="en-US" sz="2400" dirty="0" smtClean="0"/>
              <a:t>Profile in a local newspaper</a:t>
            </a:r>
          </a:p>
          <a:p>
            <a:r>
              <a:rPr lang="en-US" sz="2400" dirty="0" smtClean="0"/>
              <a:t>Local author</a:t>
            </a:r>
          </a:p>
          <a:p>
            <a:r>
              <a:rPr lang="en-US" sz="2400" dirty="0" smtClean="0"/>
              <a:t>Partnership with local schools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0559" y="1386227"/>
            <a:ext cx="242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911178" y="2158314"/>
            <a:ext cx="6285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Polaris (ILS)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collectionHQ</a:t>
            </a:r>
            <a:r>
              <a:rPr lang="en-US" dirty="0" smtClean="0"/>
              <a:t>: a decision support tool, giving us the data we need to make our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ESP: evidence-based selection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604000"/>
            <a:ext cx="9144000" cy="25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143000"/>
            <a:ext cx="7937500" cy="546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127000"/>
            <a:ext cx="2616200" cy="78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900" y="127000"/>
            <a:ext cx="1943100" cy="96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8000" y="381000"/>
            <a:ext cx="9144000" cy="1270000"/>
          </a:xfrm>
          <a:prstGeom prst="rect">
            <a:avLst/>
          </a:prstGeom>
        </p:spPr>
        <p:txBody>
          <a:bodyPr rtlCol="0" anchor="ctr"/>
          <a:lstStyle/>
          <a:p>
            <a:pPr algn="l"/>
            <a:endParaRPr lang="en-US" sz="1100"/>
          </a:p>
          <a:p>
            <a:pPr algn="l"/>
            <a:r>
              <a:rPr lang="en-US" sz="1100" b="1" u="sng">
                <a:latin typeface="Arial"/>
              </a:rPr>
              <a:t>Grubby Items</a:t>
            </a:r>
          </a:p>
          <a:p>
            <a:pPr algn="l"/>
            <a:r>
              <a:rPr lang="en-US" sz="1100" b="1">
                <a:latin typeface="Arial"/>
              </a:rPr>
              <a:t>Audience: All</a:t>
            </a:r>
          </a:p>
          <a:p>
            <a:pPr algn="l"/>
            <a:r>
              <a:rPr lang="en-US" sz="1100" b="1">
                <a:latin typeface="Arial"/>
              </a:rPr>
              <a:t>Library Branch: All</a:t>
            </a:r>
          </a:p>
        </p:txBody>
      </p:sp>
    </p:spTree>
    <p:extLst>
      <p:ext uri="{BB962C8B-B14F-4D97-AF65-F5344CB8AC3E}">
        <p14:creationId xmlns:p14="http://schemas.microsoft.com/office/powerpoint/2010/main" val="15217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0839" y="879712"/>
            <a:ext cx="3146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Standing orders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4" y="1948073"/>
            <a:ext cx="2076450" cy="2076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14" y="1948073"/>
            <a:ext cx="207645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43" y="1948073"/>
            <a:ext cx="2076450" cy="2076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83" y="1948073"/>
            <a:ext cx="2076450" cy="2076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89" y="4152395"/>
            <a:ext cx="2076450" cy="2076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54" y="4152395"/>
            <a:ext cx="2076450" cy="2076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56" y="4156596"/>
            <a:ext cx="2076450" cy="2076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98" y="4146104"/>
            <a:ext cx="20764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5510" y="1217463"/>
            <a:ext cx="4338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Diversity and Inclusion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06" y="1867664"/>
            <a:ext cx="5305761" cy="4246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80389" y="5371070"/>
            <a:ext cx="317980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credit: We </a:t>
            </a:r>
            <a:r>
              <a:rPr lang="en-US" sz="1100" dirty="0"/>
              <a:t>Need Diverse Books https://diversebooks.org/about-wndb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627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3070" y="1194486"/>
            <a:ext cx="697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AutoShape 2" descr="data:image/png;base64,iVBORw0KGgoAAAANSUhEUgAAAlgAAAFzCAYAAADi5Xe0AAAgAElEQVR4nO2deZzT9Z3/7a791ba7qz225+62ay/btd3u1q1HrWJVRA4BT7TeJ57gMYpGQSKMgVGjpVMUmbESj0mJMhEyJHMFCJAAwxHOAIEAAwTIMDNkcl/v3x/0+zXX3N/k/f0mr+fj8XxUZjKZZCZ5f5/9fL/z/Z5BAAAAAABAUs7gfgAAAAAAAKUGAgsAAAAAQGIQWAAAAAAAEoPAAgAAAACQGAQWAAAAAIDEILAAAAAAACQGgQUAAAAAIDEILAAAAAAAiUFgAQAAAABIDAILAAAAAEBiEFgAAAAAABKDwAIAAAAAkBgEFgAAAACAxCCwAAAAAAAkBoEFAAAAACAxCCwAAAAAAIlBYAEAAAAASAwCCwAgC1JRH6VCHkp0WKn92Cr6cM+KHM3OuOjq3QnacuBzD3cmydudIm93irqDKe6nAwAocyQNLLPZTFqtNkOdTkdERD6fj/R6vfhxs9mc8bVOp5NqampIq9VSTU0Nud1u8XPZ96nX68nn84lfp9VqpXwaAAAJSEV9lDhpo/jRxRRvf4+iu1+m6K5pFNlyN4XXj6WwfQQFW35IwabvUGDZGRkubbqGzq6ZlOMfZgcG5bjXgnTPOyF65qMwaT6L0EJrlJa0xcjmStCuI0k64U9RCi0GgCzI3tZnd8RwMZvNOe1RSCQNLL1eTzU1NeRwOESdTicRnf7BVVdXk8PhIKvVShqNhvR6PRERORwOUqlUZDabyeFwkF6vJ5VKJUZURUVFxn1WV1eLUeVwOKiiokLKpwEAGCiJHkqeclLc+ynF9lVRdNtkCjuupmDruTnRNBgbW66VJLAG4piqAN27IETPfRwm7fIIGdbHaNuhBPWEUV4AFBNhG19fX5+x3Rc6Yrjo9XqxO4qB5IHV24MXflgCDoeDampqiIiourqa6uvrM26v0WjEj2UHlM/no4qKCvL5fAgsAIpBMkzJU5spfnQxRXe/TJFNkyi06tcUaDhrWCHVmytbRhYtsHpz1JwAPbgwRLPqI7TIFqMVO+O0/0SSEknuXwYApU2+7bpOpyOdTkfV1dVkNptJp9NlrEbpdDoxxNxut7hHTNjjpdPpSK1Wk1qtFlfE8t1OSooWWBqNRgyqbCoqKjJ2Ceb7fDpOp1P8GAILAOlJhdspcayeorunU3j9GAo2fbcgIdWbjqZL2AOrNydqg/TMh2F6uzlKTdvi5O3GShcAUpJvu67VakmtVpPVaiW32y1GUfrnhUUcjUZDOp2OHA6HeNiRcBiS8N+93U5KJA8stVqdse80vSi1Wi2pVCpxN6JAf4FUUVGRcZ8VFRViuSKwABg+qdABSng/oahLReF111Kw6VtFDapsNzf9RraBlc9H3gvRW+YoWbbG6aAPS1wADIfeAis7qHoLLJVKJbaHz+cT/zt7Eai320lFwY/Byl5yc7vd4jFWQiQNJLB6u08EFgCDJxXcd3p3365pFHaMpGDjN1iDKtudll8oKrDSHVMVpKc/DNOC1iitcsXpxCmscAEwGIYbWGazmVQqlXist9AM2YHV2+2koii7CPOVodVqJbVaTUSnKzJ9RYuIxAPeifoOMAQWAAMjGdhLsb2vUGj1RRQwnckeUX3pbvwpfa3mVnq0djZV1y6gybWz6Gs1t7LH01AcNSdAT+rC9NHaGO08jNUtAPpjuIEl4HQ6qbq6mqqrq4mo90bJvp1UFCWw3G43VVRUZERWfX29GFh6vT7jifl8vozoQmABMDQSJ1dRbI+awo4rKWD6x6KHkn/pP9Bhw9kZbv/g3zNcW/MLWr3wfNHG+f9HhvnX0N1vTqPa2lrRy2qmFDSEbprbTldXniro96j480HaP2kc+f7yBkXcu7lfHgDIkoEEVk1NTcZpoNRqNTkcDvFwJGE1ymq1imcdSG+Uvm4nFUU7yF1YitNqtaTRaHL2fQoHsAnHaaWf92IggZV93gwAypXEyZUU2zOTTtmuosOfnCOGzYG/fT0jbLbqfpARNqsXnk8N1RfTsj9fIqrXXk0fvn6t6Lua66l69iTR12feRbNfelB0puoRqqioEH3u2aczPj/7pQczvr569iR6v2pcxvf49K0RtKT6D3Tvm89nBNaImqkFiZ4rZ/fQmwsWU21tLc1f+CGN1fgKFljLKj+gvVddKHr46Yep84NaCu/Yyv2yAUA2DCSw0rf9wl8HCosyNTU1GT1htVqJ6HREpfdFb7eTCkkDy+129/nXgESfn+ciH06nM+9xW73dnojEUzVkCwAngUCAOjs7RY8cOSK+P9xuN+3cuZM2bNggum7dOmpsbMxQ+D8sggsWLKD58+eLVlVVUWVl5WlnTaeXVM9mxI1q2tSMsJkz476cuEkPmw9fv5aW/vnSjMBaseDXGQG26f0fZUTano+/k7E6dezTr0qy8tVt+iJ9o/Y2uqNmOmlq59EdNdMLdgzW3a+7MkLu5bnv0OTnq0XvU+noXtWHGd6t0tMfX1qW4y3TV9BNM1ZneOMMB42fuZ3Gz9xOTc88S6smjKRVE0bShrFX0KbRl9Om0ZfT5gkjyfXiM3SobhFFPfu4X74AsCJs19NxOp05feF2u8VmcDqdGe2Q/rns+0nfm9bb7aQAl8oBJUd3d3dG3Bw8eDAjbrZu3ZoRN2vWrMkIm4aGhoyw+fjjjzPCZv78+Z+Hzd99/vnnM+Lm5Zdfzvi8VqvN+PqFCxdmfI/FixfnBFb6Y9ywYQPt2bMn43kcPbSNjm+cQUfNF9Nhw9nUUf8l9mOnpPR7799dlIPcb5p7iKoXfiQG1uS5NjGIxs/cTjfOWJsTTbdMb80bWPeoPs6JsfteeJ8mP19NT7/wBmkff4TeePgBeuPhB2j244+SesrjGc6YOiXjddTb66myspI0Gk3O63L+/Pm0aNGinDjX6/U5r6/Gxkay2Ww5r7MNGzZkvM4Ejxw5kvG+EkwmcVwZAPlAYAHJSCaTOcM3e0hv3LgxY5CvWLEiY+AbjcaMjcKiRYsyNh7z5s3L2dBkb4xmzZqV8fl58+Zl3Mdf//rXjO+xZMmSjMfQ2tqa8Rg3btyY8zw6Ojoynmc8Hi/azzlx7DOKbH0g7yVmSsn//OC+ov0V4aSqA/TcvFV09+uugn2PD19vyNg9OBD3jRtBx+aq6fiaVTnvrY6OjrwhlP1/IHpbIc33fhPMF25arTbnvZfv/VdRUUEqlSrvbaurq3Put7a2Nu9jaGhoyHm82e9NQZfLlfNzOHjwYN4gjEajRXuvgvJGssByu91538BQOX7yyScZA662trbPAatWqzOPt3nuuZyBmj1MP/jgg4zvsXTp0ozHkP3/qLdu3ZoxND0eT87ALAdSkWMUP/QuhTdcR4FlX2CPn2L4848fUuRpGnpz4wuvDDqw0j0y7Qnq/sxA8Q7pd2VITTQazRs3Ho8nJ4Syd5cLNjc358yo7NVlwYULF+bMmnz/Z6yyspJUKlVOEOabXZWVlfTWW2/l3O+CBQvyPgaj0cg+w+Hw7e8wp8GAwIKidrs9Y8Dt3LkzYxC2t7dnDEu/3y/Vywf0QtLvpNjeWRRafSF78BTbX+sfKZnAumPOEXLfedOwAkuw/dF7qPPD9yh6AMdqSUW+1ffOzk5qb2/PCcI9e/bkDUKbzcY+w+HwlWVgAQCkI+FrpOj2xynY8kP20OHywsWPl0xgLaxqlCSu0j1w143ke+dPFN62hfvlCgDIg+SB1dbWRkajkUwmE7lcrl5vZzKZyGg0ira1tRHR6SP8jUYj2Ww2qR8aALImFT9F8cM6imy8mQLLv8weONxe/umUkgmstTPekDywBPdfP5KOvz6bAnbMTFA++P1+MhqN5PF4cj4ndEi2Ho+H/H4/WSwWMplMeb9WSiQNrLa2NqqrqyOn00ltbW2k0+nI6/XmvW1tbS25XC5Rr9dLfr+f6urqyOVyZQQaYguUNMkoxdv/SuF1o9ijRk6OrH+yJAJrdGU37XnwnoIFlujIi8n78nPkb2ygZCDA/aoGoKBYLBaxI7Lxer0ZfeF0Okmn05Hf76fW1lay2WziYg4RibeTGkkDy2QyiStRwr/tdnvO7fx+P9XW1uZ83OPxiE/YZrORy+WitrY2BBYoWeJHF1Ok7Xr2mJGj44xPlURgVc7bVvi4yt59eOcNdMqyjFKJBPdLHADJcblc4qrUQMLIZrNRa2srEVHG4o3QGwaDoSDHFEsaWNlP1maz5Y0jl8tFdXV14m7C9CgzGAxkNBqprq6OPB4PGQwGKR8iALIgcdxEkc13yP6agJzeuPTpkgisllfeKXpgCR6Z9gT5mxqIUrjgNCgdDAaDuCAzkMCqq6sT96Y5nU6qq6sjg8EgrmalN4iUsASW1+slk8kknlFVp9NlPEGXyyXuJy3Esh0AXCQ6VlBk60MUNJ/NHjBy94+m0gisXU88xhZYgscqp1Nw3Vrulz8AwyZ9NWoggdXW1kYmkynjY16vlzweD3m9XnEVqxCwBFY2+X4ALpeLWltbxUq1WCw4LQBQLMmu9RTd8RQFm77LHi5K8b4G5QfWjKot5B5zGXtg7b3q9MHwvurXKezawf12AGBIeL1eqqurE1tgIIFlMBh6vY3JZCKv10utra1kNBozLqEjBZIHVvoDFJbf+kPYnyrg9/vFfaLCQfMWiyXv8VwAyJlkzw6K7n6RQq0/Yg8WpfmIWfmBtfTVD9nDKtsDd99EJ3U1FDt6hPvtAcCgsFgsVFdXJx5/pdPpyGAw9LqLTzgcKR92u51sNhvZ7XayWCzirkMpkTSwWltbxZWo9DjKxm63Z6xYmUwmslgs4r+FI/yJSDwGy+l04mB3oBxScYp55lHQcg57qCjVJxufVXxgbX1mGntQ9Wb7lAeo+zMDJYP4i0OgDDweT8ZfBxoMBrLb7b2eraCvP7RL/4O67N6QCkkDS4gqg8EgHsQuIPwghNsZDAbR9CU/4fMCFouFDAYD6XQ6HI8FFEHiRANF2m5gDxSlO61xqqID64mqvbTvptHsIdWfR196hnpWNHO/bQAYNOm7CIXjuQW8Xq94aoZ8CB/3eDxit0h9PFZBzuTucrlyTuAlnOAr+2MDiSbhPFkAyJlU6CBFd0+nYPP32OOkFJzR9ISiA2soF3fm1DvzeYr7jnO/jQAYMOld4ff7M7pDOJB9IAjnzZIaXCoHAAmIH62jsONq9igpJSubHlV0YLUN8+LOHB68/1bqrv8bpeJx7rcUAIoHgQXAMEj6t1F0x1QKmv+ZPUhKzdebJys2sG6fc5Tcd97MHkxD9fhrs/DXhgAMEwQWAEMiRfGD71Jo9YXsIVKqVjc/oNjAercAF3cutocevpNOLVvC/UYreaxWK1VXV5NWq6X6+nrJ7tfpdJJWq82r2Wym+vp60mq1kn2/bHw+H+l0OtJqtVRdXU0Oh2NAX5f+mIbz+LKPyaquria9Xj/k+xsKCCwABkmycw1FnPeyB0ip+27L3YoNrDUztOyBJIlXX0Qn3ppDkX17uN92JYnZbCa1Wk1Wq5UcDgdVV1dTdXW1JPft8/nI4XCQw+Ggmpoa0mg04r/dbjf5fD7Jz/uU/r1VKhXp9XpyOBxkNptJpVINKLIqKiry/vdgcTgcGYHmdrvJ7XYP+f6GAgILgEEQPzAfp14okota7lBkYF37apEu7lxE2x+/j/yWZdxvv5IjOzp8Ph+p1WoxfLRaLTmdTjG80oNI+LhWqyWr1drn99Hr9TmrQekrPDqdjqxWK9XU1Ij319f9C/dXU1NDPp8v5/vV19fnhKJOp8v4WPp9pIdPb4Hl8/nEx5e+EuXz+XLuy2w2k0ajIZVKJT5vs9lMZrO5z5+T1CCwABgAyZ5dFNk2mT06ysm/tdyiyMB6o2otexAVQvfo35PvL29Q9KCH++1YEjgcDlKr1Tkfr6mpEQOioqKCtFotORwO0ul04u3dbjepVCoym81ktVr7XR3KF1jpKzzCrkOr1Upms1n8vlarlerr60mlUokhJez2E1bG8u3GE3ZD9oZOpxNX1PR6fcb99xZYGo2GdDodORwO0mg04s+opqZG3AWp1+tJrVaT2+2m+vp68XsIPwPsIgRAZiSOL6OwYyR7cJSb9S0TFRlYzbMWsMdQIT381GTyt1r6f+OAPsnehSWQHgIVFRUZ4SQEh16vp5qamoyvST/eKN999hdY6fGRvWqV/jgqKipyVpyyV7GEAMuHz+fLuY/048/yBVZ2jAqRJdxX+vfX6/Xi7tH054zAAkBmxDxv4TI3TC5vHqPIwHLddxd7BBVD31/eoFQiwf0WVSzDCSytVktqtVpceRL+22w2ix9L3504lMDK/r7C8VvC6pZg9mPM9/XZ3zf72Krs55z9fIVVLuF7ajQa8fv2dpwWAgsAmZIK7qPojikUWPYF9tAoV1ubr1JcYE2v2kLuMZezx0+x9M5+kSK7d3K/XRWJ2+3udfVH2L3WW2BVV1dTTU2NGD0Oh4OcTie53W7x39mrOlIEltPpzIitfN9LeHzZMSMc7C7cRzo6na7PwErf3Zf9nBFYACiIhK+JwhvGsgdGubum+feKCyw5Xty50B5+ajIF1qzkftsqEq1Wm7Frz+Fw5ByPlC+whIO4hds5nc4+/yJQqsAiIlKr1RnHV+U71krYpZceXunfI/0+hAP703dBZj9f4Zgz4Tn6fD5xF2b61/p8PtJqtdhFCIAciR98m0IrfsEeF/AMamv6reICS84Xdy6kB+68gbo/+4T77as4fD4faTQa0mg0pNVqcw5W7y2wiE4f3C3sGkyPj3xIGVhOp1PcXadWqzOOBUtHp9Nl3E4In+z7UKlUGZHZ20HuwqkehK8RAk04yD/740KUCc8xPbD0er34F40VFRXiX1RKdYoMAQQWAESUCh+m6K5nKdDwJfawgKfd1vgrRQWWUi7uXCjdYy6jjvfepmQvF9cFveN0OvMes5S9+y37NsLX5TtVQjputzsnwNLPgyXsXky/3+zvm/5vYYWov/NoCbss851/SriP7M+lP8fs59vb/fV2X8Lthf8WPu/z+cT/Fp5DIc6ThcACZU8q5KGQ7QL2oICZ7rb8TFGB9fGcevbIKYSbJl1Hy6Y/T6sevof2XH1xv7c/XvUKRT37uN/WALCDwAJlTeL4UgqvuYQ9JmCuB8z/rqjAanthFnsMSe3WiSPp47e0VFtbS7W1tbR06qO0asJI0TXjr6ZNoy/Pcde0qXRkZSt1dnZm6MfqFigjEFigbIkf+ZBCK3/JHhIwv96GbygmsJR+cefe3HLTaDGuamtraf6rs+mNhx8QrXrkIVJPeTy/Tz9Fs156iSorK0XVajVVVFQM2Oeffz7j6/tTo9HQ/PnzB+yCBQvEY3MGamNjIyxhpdxNiMACZUn84NsUbPkBe0TA3u00fZnOqblVEYH1blUTewwVyiWzZ1JtbS19UP1n2jLIY8z2T7yaOj98j1LRyNDep/F4zipYX3Z0dIjH0gzEPXv20IYNGwYldwBABBYAsiW2r4qClq+zBwTs32//9Q5FBNba6a+xh1Ah3Trx6gEdf9Wbx16dgZOSgrIDgQXKh0SIorunU8D0RfZwgAPzB7p7ZR9Y11aW3sWdC+Hx1yspfvwY9xQACsHr9ZLdbqe2tracj1ssFjIajWSz2Xo9rs/j8Yi3S78Pv99PFouFTCYTeTyeQj4FBBYoD1LR4xTdMZU9GODg/OlHD8o+sF4v0Ys7FySy5qopdvQI9zgAMsdisZDBYBAjKp26ujpqbW0ll8tFRqORWltbc77e7/eTTqcju91OTqeT6urqxMhqbW0lm81GTqeTjEYjERG5XC5yuVySPw8EFih5kkE3RZz3sccCHLy/rHtY9oFV6hd3ltpjmhkUaz/EPRaAjBFWpWw2W0ZgeTweqqury/h3votcO51OMhgMGf8WYspkMokxJXzMYDAU5C9cEVigpEme2kSRjTezhwIcmhf87THZB9auJx5njxal6Z39IkUPerjHA5A52YElrFqlU1tbm/N1drs943Yul0u8nbCiZTAYxNWs7N2QUoHAAiVLKuKl0Irz2CMBDt1LP5kq68Ca/lp5XdxZ0shSP0/R/Xu5xwSQMUMNLGFlS1iVstvtGbfzer3k8XjI6/Xm3J+UILBASZLoXENh+x/YAwEOzyuXyDuwPqssv4s7S+nRGc9SZK/0x76A0mCogUV0+jguYaXKYDBk7FoUMJlM5PV6qbW1lYxGY7+X/hksCCxQciS72yi87lr2OIDDd7TxKVkH1taK8ry4s6SR9eLTFHbt4B4bQIbkC6z0Y6v8fn+vgUV0eiXL4/GQ0+kkk8mU8Tm73U42m43sdjtZLBZx16GUILBASZH0b6XwhgnsYQCl8fqlT8s2sB6vctO+m8awB0opeOT5qRTesZV7fACZkR1YQlAJp1ew2+0ZwZUPr9dLBoMhY3XK7/eLK2HCXxQSUb/3NVgQWKBkSAZ244D2EvPWZfINrFK9uDNbZD37OIW2buYeI0BGZAcW0emo0ul0ZDQaSafTiX8R6HQ6M/6i0OPxiLfJvg+iz/9SUfjLROG0EFKCwAIlQSp0gCKb72APAiitdzfIN7A2PvsSe5SUmgfvuZkSJzu4xwmQCV6vl7xeb96Pu1yujFMr+P3+jBOH+v3+AZ/bSrg/qUFgAcWTihyliPN+9hiA0vvQcnkG1h81pXlxZzl49KVncAoHUBIgsICiScVOUnTbI+whAAvjE2Z5HuS+oKqZPURK2WNzZ2IlCygeBBZQLokARXc8yR4BsHBWWOR5mobVL2vZI6TU9f3lDUpFo9xTBoAhg8ACyiQVo+iuaewBAAvri41PyC6wRlWeoj0P3cseIOXgyUXvck8aAIYMAgsoEsRVefhKk/wulfP6a7i4c7F0j76Muj6V9txEABQLBBZQHLED1RRYfhb7xh8W3rnN8rvYc/MruLhzMfXcMob8jab+BwMAMgOBBRRF4lg9hVp/xL7hh8XxT80PyC6wcHHn4nvwvkkUWLuKe/wAMCgQWEAxJLvWU3jtZewbfVg832m5V1aBNf01Jy7uzGT7lAcotA0nIgXKAYEFFEEqfIQimyaxb/BhcX2v5U5ZBdZnr37EHhrl7FHVUxT1uLnHEQADAoEFFEF059PsG3tYfD9uuVVWgbW14nn2yCh3j706g+K+E9wjCYB+QWAB2RPb/wYFln2BfWMPi++nLTfIJrDueesk7b329+yBAS+kE29quMcSAP2CwAKyJn60joLN/8a+oYc8LmsZJ5vA+niOkT0s4Gnd1/6eTpnquccTAH2CwAKyJXHSRqHVv2XfyEM+m5qvkU1gtalmsYcF/NxDD95Ooa046B3IFwQWkCWp4H4Kt01k38BDXlc1XyGLwLptjpfcd93CHhUwU+8sFSW6u7jHFQB5QWAB+ZGMUHT7Y+wbd8jvuuaLZRFYC6qa2GMC5vfk+wu4JxYAeUFgAdkR88xj37BDebjZ/HNZBNbql99kDwmY3/3XjyR/ayP32AIgBwQWkBWJjlYKWX/CvmGH8nBnI39gXYOLO8ve9ikPUGTvbu7xBUAGCCwgG1KxLopsuoV9ow7l4z7LD9kD67XX7OwBAfv3+GuzKBWJcI8xAEQQWEA2xNxz2DfoUF4eXv5t9sBqnvUuezzAgdn1tw+4xxgAIggsIAsSvkYKtZ7LvkGH8tLX8M/sgbVzyhPs4QAHpueP4ylgt3GPMwCICIEFZEAq2kGRjTeyb8yh/PSbzqRvvnc7W2C9WLWV3GNHsIcDHLhHpk2h2OFD3GMNAAQW4Ce2r4p9Qw7l678tuoctsJZUfcIeDHDwnnx/LvdYAwCBBXhJ9uyiQMNZ7BtxKF9/9OH9bIHlfPYF9liAA3f/zddQt/4GCjR8iRIdVu7xBsocBBZgIxU5TpG2CewbcChvf/HxZJbAemyum/bdPJY9GuDAPD53AgUsvxdfN+F111AqfIR7zIEyBoEF2IjtUbNvvKH8/d+/PcoSWB/NxcWdleCBP15B3frrKNj4/ZzXTmzvbO4xB8oYBBZgIXF8KQWbcwcihNlebHicJbA2qGazxwPs2+NzMletsg1Zf0yJk6u4xx0oUxBYoPik4hRa9Wv2DTdUhiM+nVL0wMLFneXt/huvpu6PTx9r1d/rJ7xhAvfEA2UKAgsUndh+LftGGyrHa+qfLHpgvVPVzB4RML+nV60uG9RrKN5eyz32QBmCwAJFJdmzk0K237BvtKFyHP/Z00UPLFzcWX4euPUK6q4bT8HGfx/0ayi89jJKBd3c4w+UGQgsUFSirhfYN9hQWd68rLiBdU3lKdoz+T72oICfe1wzftCrVtlGXSru8QfKDAQWKBqJkysp2PIf7BtsqCzvMBU3sKqqcHFnuXhg0gjq/ng8BZuGPzeCzd+nxAkL9xgEZQQCCxSNyNb72TfWUHnev7y4gdWEizvLwuOvTqCA+XJJX0uRTZOIEiHuUQjKBAQWKArxo4txxnY4JB8zP1XUwNo5ZQp7XJSznluEVasfFOT1FDtQzT0OQZmAwAJFIWS7gH1DDZXp003PFi2wcHFnXo/O+CMFlv+8oK+nYNN3KBXr4h6JoAxAYIGCEzvwF/aNNFSuLzROLVpgGV/9mD0yytH9N11O3R8VbtUq2+jul7nHIigDEFigoKSC+yi85hL2jTRUrjObincmd2cFLu5cbI/NHk8B84iivqZCK/6Lkj07uMcjKHEQWKCgxPbMZN9AQ2X7alNxrkX42Fw37bsFF3culvtvuoy6P5pAwaYfsryuYnuwigUKCwILFIxkl51C1p+wb6ChstU2P1SUwPpozmfs0VEuHptV/FWrbLGKBQoNAgsUjMiWu9k3zlD5VjfeUZTA2qCqZA+PUnffdX+grg9upEDDV9lfV4FlOBYLFBYEFigIyS47BZu/yz5AofJd2HJXwQPr1jnHyH33JPYAKWWPvTKeesxXsL+e0sUqFigkCCxQEKK7nmMfnrA0/KDlj3DFKQcAACAASURBVAUPLFzcuXDuv/4y6vpwAgWbzmV/LeUTq1igUCCwgOQk/dspZP0p++CEpeHilpsKHlirX36LPURK0WPq8dSzXF6rVtliFQsUCgQWkJzY3lnsQxOWjsaWCQUNrJGz/bRn8v3sMVJK7p/4e+r6YAIFm37E/voZiFjFAoUAgQUkJRU6SCHbb9gHJiwdzc3XFjSwql5zsAdJKXls5njqWf4H9tfNYMQqFigECCwgKTHPW+zDEpaWK5qvLGhgNc1ayB4lpeD+CZcqatUqW5wXC0gNAgtIRirWSWH7CPZBCUvLtU2XFjSwcHHn4Xts5nWKW7XKFqtYQGoQWEAyEseWsA9JWHq2Lf9FwQJL9dpWco+7gj1QlKp7zGXUuegWCjR8hf11IoUx96vcYxSUEAgsIA2pBIU3jGMfkLD03N54fsECCxd3Hrrel5W/apVteM2llIr7uacpKBEQWEAS4kcXsw9HWJrusfy4YIHlfBYXdx6s+8ZdSl2LJlKwqTQvgxU/qucep6BEQGABSYhsvo19MMLS9JD5+wUJrEeq9tG+W8axB4uS9M64jnoarmR/TRTSyJZ7uMcpKBEQWGDYJE6YKbD8y+yDEZamx5d/rSCB9eFcXNx5oO4b+7u/r1qV/gmEg03foeSpzdxjFZQACCwwbKLbn2AfirB07TJ9ib5ee5vkgbXhRVzceSB6p48r+VWrbGN7K7nHKigBEFhgWKTCRyi04hfsAxGWtt99/y5JA+tWDS7u3J/7xv6OOstk1Srb8NrLiBIB7vEKFA4CCwyLePv77MMQlr4//OA+SQPr7aoW9oCRs97p11FPw1Xsv3dO40cXc49XoHAQWGBYRDbfwT4IYel73kcPSRpYtpm4uHM+3aMvoc73J1Cw6Wfsv3NuI877uMcrUDgILDBkkj07KNj8PfZBCEvf/9Y/IllgXT3bT7txceccvS+NK/tVq3SDzd+j5Kkt3GMWKBgEFhgyuO4gLJa/Xfy4ZIE1Fxd3ztB97cXU+dcJFGw+j/33LDdjbg33mAUKBoEFhgzO3A6L5e8/mSJZYOHizp/rVY2jHhNWrXozvPZyokSQe9QChYLAAkMi0bmGAstL4/pjUP5eveRJyQILF3e+kPZeczF1vjeRgk0/Z//dyt249xPucQsUCgILDInY3lfYBx8sH8can5IksFSvbSv7izu3P3kr9ZguYf+dKsWI837ucQsUCgILDJ5klMJrf88++GD5eMPSpyUJrPpX69gDB6tWyjK08nxKxbq4py5QIAgsMGgSx03sQw+Wl7eZpAks57Mq/tBh8OgLY6nHdDX771GpJo4v5R67QIEgsMCgie54kn3gwfLy3obhB9Yjc8vw4s4jLzq9atWMqy0Mx+iuZ7nHLlAgCCwwKFKRYxRa+Uv2gQfLy4eXDz+wPpy7lD94irlq9fw46lk2kv13VwqG11xClEpwj1+gMBBYYFAkTixnH3aw/JzaWDHswCqnizuffPePFFj+NfbfWymZ9G/jHr9AYSCwwKCI7nqOfdDB8vO5xqnDCqxJmuPkvvtW9vAp+KrVtLFYtSqQsT2vcI9foDAQWGBQhO1XsA86WH5Ob3piWIFVDhd3PlkzkYJN/8X+uypVw+tGco9foDAQWGDAJP3bKbj8q+yDDpafs5seG1Zg2V7+E3sAFcojz40l/7KRFFj2BfbfU0m7/CuU7G7jHsNAQSCwwICJH6rlH3KwLH2t+eEhB9ZVlT0le3HnkwsnUrDpfPbfT7kY2/8m9xgGCgKBBQZMZOtD7AMOlqfzWh4YcmDNfW0dewhJvmr17BjyL7uGAqZ/YP/dlJORjTdwj2GgIBBYYGCkYhRa9T/sAw6Wpwta7hlyYDXOqmEPIslXrZpxqhQOg03fpmRgN/c0BgoBgQUGRKJzNftwg+Xr+y23Dzmwdk6dyh5FkqxaVYwh/9JrKGD6R/bfRzkbP1TDPY6BQkBggQER88xjH2ywfK2z3jGkwHqhqjQu7tzx9h0UMH+b/fcAz6DIlru5xzFQCAgsMCAimyaxDzZYvi5puWFIgVWvUfbFnY88M4b8S0dRwHQm++8Anja0+kLucQwUAgIL9Esq6qNQ67nsgw2Wrw0t44YUWEq+uPPJdydSsOlX7D97mOXyr1AyuJd7LAMFgMAC/ZI4buIfarCsbWkeOejAenjufkVe3Pnw02PI/9koCpi+yP5zh/lNeD/lHstAASCwQL9Ed89gH2iwvLU1XT7owPpAgRd3PrlgIgWb/pv95w37NrZnJvdYBgoAgQX6JbT6IvaBBsvbDZb/GXRgrX/xVfZgGqiHHrmR/J+NYP85w4EZXj+WeywDBYDAAn2SinVSsPFb7AMNlre7m381qMC6RUEXd+5YcD0Fm3/N/jOGAzdk/SlRMsI9noHMQWCBPkl22dmHGYSuxp8NKrDefq2VPZz68/BTo8n/2bUUaPgS+88XDt5k9wbu8QxkDgIL9Em8/X32QQaha/kPBxVYtpnyvrhzxzvXU7AJq1ZKNn6olns8A5mDwAJ9EnW9wD7IIDxl+dqAA+uqyh7a/bA8L+58eOq15DdeS4GGs9h/pnB4RndM5R7PQOYgsECfRDbewD7IIAws//KAA2uOTC/u3PH2RAo24XqepWLYcSX3eAYyB4EF+iS0EheVhXLwCwMOrMbZ8rq48+Epo8lvHE2Bhi/L4OcIpTLY+C1KRY5xj2ggYxBYoFdSwf0UaPh/7IMMwsCyMwYcWHK6uHPH/IkUwKpVyZrwNXKPaSBjEFigVxInbewDDELBn3/8UL9x9XzVdnJf9wf2sDr04A3kN45k/5nBwhrbr+Ue00DGILBAr8T2v8k+wCAU/GXdwwO4uLOePa5Or1r9L/vPCxZeHOgO+gKBBXoluu1h9gEGoeAv6yYP4OLOL/Ida/XEteSvH02B5V9l/1nB4hhpm8g9poGMQWCBXgk7rmQfYBAK/rKfXYQPz91P+yZdx7Nq9ZfrKdj0G/afESyuIdtvuMc0kDEILJCfRICCzf/GPsAgFBxtfEZ2F3duf3zU31et/on95wOLb7DxX4kSIe5pDWQKAgvkJdm9kX14QZjuaONTsrq4c0f1RApg1arsTfa4uMc1kCkILJCXxLEl7IMLwnT7Cqxb5hynvfcU5+LOB++bQP76q9l/HlAeJk7auMc1kCkILJCX2L7X2QcXhOleZ5zaa2DNryrOxZ19f55IgaYL2H8WUD7GD73LPa6BTEFggbxEdz3LPrggTHey+Vm2izu3PzqK/EvGUND8L+w/Bygvo7tf4h7XQKYgsEBeIlvuYh9cEKY7efnTeePqytkB2v3wAwVdtQo2/R/784fyNLLlLu5xDWQKAgvkJbxuFPvggjDdyQ1PFvXizu2PjKJTS8ZQ0Hw2+3OH8jVsv4J7XAOZgsACeQmtwvXToLx8dPmUvIFlKcDFnX3zsGoFB2ao9VzucQ1kCgIL5CXY/H32wQVhurNb8q9g7Zj6pHSrVg9fQ6c+HUNB8znszxcqRNOZlAof4R7ZQIYgsEAOqaiPAqYz+QcXhGnObno89+LOr0l3cWffvOsp0PRb9ucJlWeyy849toEMQWCBHJI9O9gHFoTZzmrMvdjzEgku7tz+0DV06tOxWLWCQzZx3MQ9toEMQWCBHBIdrewDC8Jsq5oezAmsLc8N7+LOvj9NxKoVHLbxI3XcYxvIEAQWyCF+5GP2gQVhtu9b78uIq8lVniFf3PnQQyNPr1pZvsb+vKDyjR9cwD22gQxBYIEcYvvfZB9YEGb7fsudGYGlm7tsGKtWF7I/H1g6xva9zj22gQxBYIEcoq7n2QcWhNm+33zbsC7ufOjBkXTqk7EUtHyd/bnA0jK252XusQ1kCAIL5BBx3ss+sCDMtq75JjGubtKcoL333DbwVau3JlKg8SL25wBL0+jOp7jHNpAhCCyQQ9hxFfvAgjDbluaRg76484E7xtGpT0bhtCOwoEa23M09toEMQWCBHMJrL2MfWBBm29IySgysVTPn9RtXJ97EqhUsjpFNt3CPbSBDEFggh/DaS9kHFoTZtjT9QQysvi7ufPC+q+mUYRwFLd9kf8ywPAyvH809toEMQWCBHMJrLmEfWBBma2/6Hf1hdoA0r63vfdVKO5ECjRezP1ZYXobXXso9toEMQWCBHEKrsVsFys/dzf/z94s71/axavWv7I8Tlp+hVf/NPbaBDEFggRxCq3Fmayg/dzf94vTuwaeexKoVlJXB1v/kHttAhiCwQA4h22/YBxaE2brMP6KH1dtp3/grT69a3XvV31etvsX+2GB5G2z8JvfYBjIEgQVyCNkuYB9YEGbrXf5NWjznE9p71YV0pGIMBZt+zv6YIBQEIBu8KkAOwZYfsg8rCPO57dlnqftv1+G8VlB2ApANXhUgBwQWlK3Nv+B/DBBm23AW99gGMgSBBXIIrcBGDEIIB2qw6TvcYxvIEAQWyCG04jz2gQUhhEox2PID7rENZAgCC+QQsv6EfWBBCKFSDFl/yj22gQxBYIEcQq0/Yh9YEEKoFEMrf8k9toEMQWCBHHCQO4QQDtzQ6ou4xzaQIQgskENo9YXsAwtCCJVieM0l3GMbyBAEFsghvG4U+8CCEEKlGLZfwT22gQxBYIEcIptuYx9YEEKoFMPrRnGPbSBDEFggh+i2R9kHFoQQKsXwhvHcYxvIEAQWyCG6+0X2gQUhhEoxsvFm7rENZAgCC+QQ2/86+8CCEEKlGNl8B/fYBjIEgQVyiLe/xz6wIIRQKUZ3TOUe20CGILBADolj9ewDC0IIlWLMPYd7bAMZgsACOSROrmQfWBBCqBTjh3XcYxvIEAQWyCHp38Y+sCCEUCkmOlq4xzaQIQgskEMqfJh9YEEIoVJM9uzkHttAhiCwQC6JEAUazmIfWhBCKHuXf4VS8W7uqQ1kCAIL5CXY/D3+wQUhhDI3ZP0x97gGMgWBBfISWnk+++CCEEK5G1p9Efe4BjIFgQXyEtl0C/vgghBCuRvZdAv3uAYyBYEF8hJ1Pc8+uCCEUO5GdzzJPa6BTEFggbzED73LPrgghFDuxvbN5R7XQKYgsEBeEh0t7IMLQgjlbvzwB9zjGsgUBBbISyrkoYDpH9iHF4QQytlERyv3uAYyBYEFeiXY+E324QUhhHI2FfFyj2ogUxBYoFfCjqvZhxeEEMrVkPUnRKk496gGMgWBBXolsvUh9gEGIYRyNbxhPPeYBjIGgQV6Jeaewz7AIIRQrkZ3TeMe00DGILBAr8SPLmYfYBBCKFfj7e9zj2kgYxBYoFeS3RvZBxiEEMrVZNd67jENZAwCC/RKKtZFQcvX2YcYhBDKzWDLfxAlAtxjGsgYBBbok9CK89gHGYQQys3wmku5xzOQOQgs0CdR/CUhhBDmGN0xlXs8A5mDwAJ9Ej/4DvsggxBCuRk/+A73eAYyB4EF+iTZtZ59kEEIodxMnFzFPZ6BzEFggb5JJSi06lfswwxCCOVisPFblIp2cE9nIHMQWKBfIlvuZh9oEEIoF8P2y7nHMlAACCzQL/ED89kHGoQQysWI837usQwUAAIL9EvipI19oEEIoVyMH6rhHstAASCwQP8kAhSy/pR9qEEIIbdB8z9T0r+deyoDBYDAAgMismkS+2CDEEJuw46ruMcxUAgILDAgYu457IMNQgi5jbpU3OMYKAQEFhgQCV8T+2CDEEJuE8eXco9joBAQWGBApKIdFGz5AftwgxBCLoOt51IqeoJ7HAOFgMACAya8bhT7gIMQQi7DGyZwj2GgIBBYYMDE9lWxDzgIIeQy5nmLewwDBYHAAgMm2bWOAsu/zD7kIISw+H6Bkl0O7jEMFAQCCwyK8LprZDDoIISwuIbWXMQ9foHCQGCBQRHbW8k+6CCEsNhGd0zlHr9AYSCwwKBIdK6mgOlM9mEHIYTFNH7kY+7xCxQGAgsMmtCqX7MPOwghLJoNZ1Eq3sM9eoHCQGCBQRPbM5N/4EEIYZGMbLmTe+wCBYLAAoMm0bGCfeBBCGGxjB9exD12gQJBYIEhkKLw2svYhx6EEBba0MpfUSri5R66QIEgsMCQiO5+iX3wQQhhoY3ufJp73AKFgsACQwIXf4YQloOJE2bucQsUCgILDI1kjMJrLmYffhBCWCjDjiuJUknuaQsUCgILDJnormnsAxBCCAtlbF8V95gFCgaBBYZMosNKweVfZR+CEEIotUHLNyjZvZF7zAIFg8ACwyKy6Rb2QQghhFIb2XQL93gFCgeBBYZF/LCOfRBCCKHUxg8t5B6vQOEgsMCwSMU6Kbzmd+zDEEIIpTJk/RmlQge5xytQOAgsMGxi7lfZByKEEEpldPtj3GMVlAAILDBsUlEfBRrOYh+KEEIohckuO/dYBSUAAgtIQnTbo+xDEUIIh2t4w3U49xWQBAQWkITEieUUMP0j+3CEEMLhGG9/j3ucghIBgQUkI7xhPPtwhBDCoRq2X0GpWDf3KAUlAgILSEb84LvsAxJCCIdqzPMn7jEKSggEFpCMVOQohWy/YR+SEEI4WEO2CygVPsQ9RkEJgcACkhLbPYN9UEII4WCN7Z3NPT5BiYHAApKSinhxygYIoaIMWs6hVKyLe3yCEgOBBSQnumsa+8CEEMKBGt31HPfYBCUIAgtITvLUZgpZf8Y+NCGEsD+DTd+lZJeDe2yCEgSBBQpCdPdL7IMTQgj7M7rtEe5xCUoUBBYoCEn/dgqtPJ99eEIIYW8Gzf9ECV8T97gEJQoCCxSM2J5X2AcohBD2ZmTzHdxjEpQwCCxQMJKB3RRa9T/sQxRCCLMNWs6hxLHPuMckKGEQWKCgxNwa9kEKIYTZRrc/zj0eQYmDwAIFJRXyUGj1b9mHKYQQCoZWnEfJrvXc4xGUOAgsUHBi+19nH6gQQiiIs7aDYoDAAgUnFT5M4bWXsg9VCCEM2y+nVAjXHASFB4EFikLM8yf2wQohhPFDC7nHISgTEFigOKTiOC8WhJDVsH0E9yQEZQQCCxSN+FEDBc1nsw9ZCGH5GbR8nRLHl3GPQVBGILBAUYnueJJ90EIIy8/o9inc4w+UGQgsUFSS/m04bQOEsKiGVvyckt1t3OMPlBkILFB04gffZh+4EMLyMeau5B57oAxBYIHik4pRZPMd7EMXQlj6hu1XUCrczj31QBmCwAIsJDqsFGw9l334QghL16D5nyh+WMc97kCZgsACbMT2zmIfwBDC0jW68xnuMQfKGAQWYCMVOUrh9aPZhzCEsPQMO66mZNDNPeZAGYPAAqzg3FgQQqkNNn6L4t5PuMcbKHMQWIAdnBsLQiil0d0vcY81ABBYgJ9UrIuCzf/GPpQhhMo3tOrXRKk491gDAIEF5EH88AcUtHydfThDCJVrsOU/KHG8gXucAUBECCwgI2K7Z7APaAihco3txQlFgXxAYAHZkIp2UGTTbexDGkKoPCObbqFUrJN7jAEggsACsiLZaaeQ7f/YhzWEUDmGVvyMEh2t3OMLgAwQWEB2xA8voqDlHPahDSFUhrH9Wu6xBUAOCCwgS6K7prEPbQih/A2vH8s9rgDICwILyJJU9ARFNk1iH94QQvkaXjeSkv6t3OMKgLwgsIBsSXauoZDtN+xDHEIoP0Mrz6fECQv3mAKgVxBYQNbE2/9KQfO/sA9zCKF8DFq+QfH297jHEwB9gsACsifqepF9oEMI5WNs72zusQRAvyCwgPxJxSlsH8E+1CGE/EY23849kQAYEAgsoAiSpzZReN017MMdQshnpO16SgX3c48jAAYEAgsohkRHK4VW/5Z9yEMIi29ozUWU6FzDPYYAGDAILKAoEt5PKGT9KfuwhxAWz2DLDyh+dDH3+AFgUCCwgOKIH6qhYOO/sg99CGERbPgixTxvcY8dAAYNAgsokti+1yhg+iL/8IcQFtTormnc4waAIYHAAooFl9OBsLQNrxtFlIpzjxoAhgQCCyiWVLyHotseZd8IQAilN7L5dkoF93GPGQCGDAILKJpU+BBFNt/GvjGAEEpnZNMkSgZ2c48XAIYFAgsonqR/K4XXj2bfKEAIh29k442U7NnBPVYAGDYILFASpMLtFGz6DvvGAUI4dEOrfk2peA/3OAFAEhBYoGRInLBQeO2l7BsJCOHgDa8fS8nujdxjBADJQGCBkiLR0YLrFkKoMMPrRlGyax33+ABAUhBYoORInFxJYcdV7BsNCGH/hh1XURKXwAElCAILlCTJzjUUXjeKfeMBIezdsH0EJU6u5B4XABQEBBYoWZJd6yi8fiz7RgRCmGt47aWU6GjhHhMAFAwEFihpUhEvhWwXsG9MIISfG2z6DiV7dnGPBwAKCgILlDxJ/1aKbLyRfaMCITyDwuuvpcTJFdxjAYCCg8ACZUGyZydFNk1i37hAWM5GNt9GSb+TexwAUBQQWKBsSAb2UGTz7ewbGQjL0ei2RykVPsQ9BgAoGggsUFak4j048B3CIht1vcj91geg6CCwQNmRivsptudlCpr/hX3DA2EpG2z6FsX2v879lgeABQQWKFvih96l0Iqfs2+EICxFQyt+RvH2Wu63OQBsSBZYPp+PHA5HXt1u97Du2+12S3p/AAgkTjTgrO8QSmxozUWUOLaE++0NACuSBZbT6SStVktarZbUajWpVCrx32azeVj3rdfrSa1Wi/enUqlIp9NJ9MhBuZM85aTIlrvYN0oQloLhdTgNAwBEBdpFqNfrSavV5nxcWIny+XxE9PmqV2//Tr8/vV4v/tvn81FFRQU5nc5e79vtdmesdPl8vj5vT0TkcDiI6HQsZt82+9/Zq2gOhyPjNkBhpOIU3TWNfeMEoZIN20dQKt7D/W4GQBYULbB0Op24CqVSqcQY0Wq1Yjzp9Xqqrq7Oe3/pgUVEpFarxSAym83iiplw31arlTQaTcZ91NTU9Hp7IqKKigqqqanJWSXLfj7pj8fn85FGoyGNRkNqtVr8HkCZxA5UU6j1R+wbKgiVZNB8NkVdKkpFvNxvYQBkQ1ECy+12U0VFhbhapNPpxBBxu91i5KhUqrzHVwlxJByDJewy9Pl84n0LX1dfXy9GmkqlEr+nRqMhq9Xa5+0rKiqovr4+4zHnez7pgVVTUyM+F5/PR2q1GitZCidxrJ7Cay9j32hBqARDqy+k+OFF3G9bAGQHyy5CYZVIQKfTkUqlylmlSr8/YfVLWCkSAslsNpNGoxHjq76+nlQqFRGdjh+z2Uw+n0/8WF+3r6ioEFfFhH/nez7pgaVWq6m+vl68P41GI0YaUC7J7g0U2XQr+8YLQjkb2XInJbvWc79dAZAlRQss4eD39P8VsFqtOXGTfX/pu+TSV7r0en3GAfWCwv1WV1eT2WwWV5n6uv1QAquiooI0Gk3GfQ33oH4gE1JxirpepIDpTPYNGYSy0nQmxdyvcr9DAZA1RQksYWUn3+eF3Wo6nS7jNtn3l766lb5bLvtYq3SEGKupqSGr1drv7YcSWMKuR1C6xL0GnMoBwr8btl9BCe8n3G9LAGRPUQJLOL7KarWKgSN8Pv22Wq027+617MDKPo5Ko9GIx2ilH8xORFRdXS3uAhTo7fa9BVb64xcOkBcej9VqzXluOE9X6ZEM7KXozqcpsPyr7Bs4CLmMbnuYkv7t3G9HABRBQQLLbDbnnKfKarWSVqsVV5NqamrI5/ORVqsVg8ThcFB1dXXOaRrMZnPObje9Xi/GmM/nE4/rEu43/ftmH9vV2+21Wm3GAerZq1bC7evr6zMej/DctFotVrNKnPjhRRRacwn7hg7CYhqy/phi+98kSiW434IAKAZcKgeAQZI8tYWi2yazb/QgLIbh9WMpcQLHlQIwWBBYAAyR+NHFFLScI8lG7NTSL5L70/Ope+mX2DeoEAaWnUGBhrMo6nqRKBnmfqsBoEgQWAAMg2TnWopsuXNYG7LupV+ij/6qpdraWlr03nw6bvwm/8YVlrWRzbdTwtfC/fYCQNFIFlg2m40qKyshLENnU6V6Gs2e/ijNfunBQfu6ZhrV1taKbvzbKPYNLCxPQ2supvjBBUSpmFSbBgDKFskCKxQKUWdnJ4Rlq2//cjq29kE6/Om36LDh7AG7U38+ffDeW2Jg7f30V+wbWlheBpu+TdFdz1GyxyXVJgGAsqcguwhdLhd5PJ6cj3u9XnK5XOT19n29Kr/fTy6Xi/x+f96PAyBn4kcXU3jDdYPawB2p/z6trbuRDi7BdRBhcY1svJESx03cbxsASg5JA8vr9VJdXR0ZDAaqq6sjo9Eofq6trY10Oh0ZjUbS6XTU1taW9z6ybyecNkG4b6PRSAaDQbx9doQBIAdS8VMUO/BnCq2+iH0DCmE+Q7b/pZjnT5SK93C/XQAoSSQNLJvNRhaLhYhOh09dXZ244lRbWyuuank8npzzZAnodDrxa5xOJ9XV1RERkd1uJ5vNRkQkhpvT6aTW1lYpnwIAkpIM7KHo7ukUaj2XfYMKYWDZGRQ0n03RHVMoeWoL99sDgJJG0sCyWCxiBBGdDqG2tra8q0y1tbU5H/N4PDkfr62tJa/XS06nk0wmE7lcLqqrqyO/309GoxErWEARpMLtFNl8O/vGFZa3YfsISnbZud8OAJQFkgaWED9Op5PsdjvpdLqMABKOwTKZTOJKVzp+v59qa2szvqa2tlZc0bLZbGQ0GsWVq/SzrgOgBBLeTyncdj37hhaWl5GNN1Pca+j/BQoAkAxJA0vYLSgcg5UdUW1tbTnHVmVjNBrJYrGIIZYeWAIej4dMJlOvB8MDIGsSAYoffJvCa37HvuGFpW2k7XqKH6kjohT3qx6AskPSwDKZTGS3f778LOwizEZYqcr314R+v58sFou4UpVvV6LRaCSv10sGg0EMNkQWUBqp0AGK7X+TwmsvZ98Qw9IyvGE8xQ9/SJSKc7/MAShbJA0so9GYsdpks9nIZrORx+PJ+ItCIsq7MpWNy+XK+ItB4T7tdju5XC7xAPfW1lacIvh/RwAABANJREFUvgEollSsk+KHaii8YRz7hhkq2/D6MRRvfx+XtwFABkgaWK2trWQwGMjlcomnWxDCp66ujmw2G7lcLrLZbOJfBxKdjqb0FSjhNulfLyCskHk8HvF7GQyGvOfdAkBRpOIUP7qYIptvo8Dyr7BvrKFyDK8bRfFDtUSJAPerGADwdyQ/0ajdbiej0UgmkynjOCuv1yvu+rNYLOLuQeGvAdN3FxqNRmptbe33hKTCMV3pf7kIQCmQPLWZIlvupoDpTPaNN5SvodUXUeLYEu6XKwAgD7jYMwAyJtm5lqK7Kihk/Qn7xhzKw9CK8yi640lK+Jq4X54AgD5AYAGgAJL+bRTb8wqFbP/LvoGHPIbXj6aYZx6lgvu4X44AgAGAwAJAQaTCRyh+eBFFttxJwebvsW/0YWENtZ5L0e2P4VqBACgQBBYACiXZs5Ninj+dvrA0DoovKcOOqyi2/w1K9uzifpkBAIYIAguAEiAV8lBs7ysUsv6YPQ7g0Aw2fpMizvtxKRsASgQEFgClRDJKieMmiu58ikIrf8UeDbBvQ6v/j6I7n6LEsSWUip3kfvUAACQEgQVAqZKKU+L4Uopsvp2ClnPYYwL+PapWnk9R14uUPLWZ+xUCACggCCwAyoBU7CQlTjRQbM/LFF53LQUbv8EeGuVi0PzPp/8C0P0qJTpXc78UAABFAoEFQBmSivdQ4tgSimydjOO2ChFVlnMovGECxQ+9S6lwO/evGwDAAAILAEDJrnUU88yjyObbcVLTwbr8qxRecwlFtz1C8YPvULLLgWsBAgAQWACALFJxSnbZKbav6nRwrTwfl+zJCKp/orB9BEVdL1Li+FJKxbq4f2MAABmCwAIA9E8yTMlTmyl+6F2K7phKYfuIsjhwPmg5h0K2Cyiy+XaK7deePjA9Fef+bQAAFAACCwAwZFIhDyWOLaHY3lcovGEChVacR4GGs9jDaLArUiHbBRTZNImirhcpflhHyS47paI+7h8vAEDBILAAAJKTinVRsmcXJTqsFD+so9i+KorufIYiW+6msH0EhVacV/AVsKDlHAq2/JBCtgsobB9BkY03UmTL3RTdNY3ih96lxEkbpSJe7h8VAKBEQWABAPhIxU+vgp20UaLDmquvieLt7/Xt0cWU6LBSsnsDpUIeHBMFAJAFCCwAAAAAAIlBYAEAAAAASAwCCwAAAABAYhBYAAAAAAASg8ACAAAAAJAYBBYAAAAAgMQgsAAAAAAAJAaBBQAAAAAgMQgsAAAAAACJQWABAAAAAEgMAgsAAAAAQGIQWAAAAAAAEoPAAgAAAACQGAQWAAAAAIDEILAAAAAAACQGgQUAAAAAIDEILAAAAAAAiUFgAQAAAABIzP8HbBZ3bxExXk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403583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457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342515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121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130082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689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5510" y="1217463"/>
            <a:ext cx="4338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Collection Maintenance (weeding)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721709" y="2520378"/>
            <a:ext cx="773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Poor </a:t>
            </a:r>
            <a:r>
              <a:rPr lang="en-US" dirty="0"/>
              <a:t>physical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Obsolete</a:t>
            </a:r>
            <a:r>
              <a:rPr lang="en-US" dirty="0"/>
              <a:t>, </a:t>
            </a:r>
            <a:r>
              <a:rPr lang="en-US" dirty="0" smtClean="0"/>
              <a:t>dated, or </a:t>
            </a:r>
            <a:r>
              <a:rPr lang="en-US" dirty="0"/>
              <a:t>incorrect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</a:t>
            </a:r>
            <a:r>
              <a:rPr lang="en-US" dirty="0"/>
              <a:t>of copies exceeds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Subject </a:t>
            </a:r>
            <a:r>
              <a:rPr lang="en-US" dirty="0"/>
              <a:t>or title adequately provided by other materials in the </a:t>
            </a:r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18951" y="4443230"/>
            <a:ext cx="6540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2"/>
                </a:solidFill>
              </a:rPr>
              <a:t>Providing out of date and incorrect information creates a barrier to knowledge.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6858" r="34" b="19899"/>
          <a:stretch/>
        </p:blipFill>
        <p:spPr>
          <a:xfrm>
            <a:off x="1867243" y="1153297"/>
            <a:ext cx="8125254" cy="44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433" y="1229541"/>
            <a:ext cx="9144000" cy="57454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DA792"/>
                </a:solidFill>
                <a:latin typeface="Source Sans Pro" panose="020B0503030403020204" pitchFamily="34" charset="0"/>
              </a:rPr>
              <a:t>Santa Cruz Public Libraries</a:t>
            </a:r>
            <a:endParaRPr lang="en-US" sz="3200" dirty="0">
              <a:solidFill>
                <a:srgbClr val="7DA792"/>
              </a:solidFill>
              <a:latin typeface="Source Sans Pro" panose="020B0503030403020204" pitchFamily="34" charset="0"/>
            </a:endParaRPr>
          </a:p>
          <a:p>
            <a:endParaRPr lang="en-US" dirty="0" smtClean="0">
              <a:solidFill>
                <a:srgbClr val="7DA792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335" y="2059459"/>
            <a:ext cx="4357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physical items in collection:  484,175</a:t>
            </a:r>
          </a:p>
          <a:p>
            <a:endParaRPr lang="en-US" dirty="0"/>
          </a:p>
          <a:p>
            <a:r>
              <a:rPr lang="en-US" dirty="0" smtClean="0"/>
              <a:t>Adult materials:  276,304</a:t>
            </a:r>
          </a:p>
          <a:p>
            <a:endParaRPr lang="en-US" dirty="0"/>
          </a:p>
          <a:p>
            <a:r>
              <a:rPr lang="en-US" dirty="0" smtClean="0"/>
              <a:t>Teen materials:  15,278</a:t>
            </a:r>
          </a:p>
          <a:p>
            <a:endParaRPr lang="en-US" dirty="0"/>
          </a:p>
          <a:p>
            <a:r>
              <a:rPr lang="en-US" dirty="0" smtClean="0"/>
              <a:t>Kids materials:  129,933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pic>
        <p:nvPicPr>
          <p:cNvPr id="1026" name="Picture 2" descr="https://lh5.googleusercontent.com/wH0UP54pTiOuf0_-0sbXnU1KrdlvmnqiUMo2ecuoZMD_V8qH9gRPRjhTa1ohiNGU2Tk2IADXEkC7QeL4eo3aVFkKWThfGfmSiSEsXkZhzdN4rN6wue7jju-_MbW4mJj1c_Y85klZDG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47" y="2074143"/>
            <a:ext cx="2854410" cy="38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zB531tiNxuBHPi1kEEGye7kW2b3aRr4hOIBnXrEFRv_j3xy1wWlDMDAyjjfH4j1TDh616i5heprzYZA0H-hCrYui4NXYxR6uDvzkQC9x2g11j2JkdwrIXDXYuqZbck3u0l3aJtiloY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63" y="-7259979"/>
            <a:ext cx="3270195" cy="436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zB531tiNxuBHPi1kEEGye7kW2b3aRr4hOIBnXrEFRv_j3xy1wWlDMDAyjjfH4j1TDh616i5heprzYZA0H-hCrYui4NXYxR6uDvzkQC9x2g11j2JkdwrIXDXYuqZbck3u0l3aJtiloY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93" y="2074143"/>
            <a:ext cx="2854410" cy="38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7747" y="1441622"/>
            <a:ext cx="279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2"/>
                </a:solidFill>
              </a:rPr>
              <a:t>Before</a:t>
            </a:r>
            <a:endParaRPr lang="en-US" sz="3600" i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6832" y="1441622"/>
            <a:ext cx="218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2"/>
                </a:solidFill>
              </a:rPr>
              <a:t>After</a:t>
            </a:r>
            <a:endParaRPr lang="en-US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8086" y="1217463"/>
            <a:ext cx="478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Is this the end of the road?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141838" y="2528615"/>
            <a:ext cx="7735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Friends of the Santa Cruz Public Libraries sell materials in good condition at their book sales to benefit the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Books that aren’t given to the Friends go to Better World Books, a nonprofit organization that champions literacy.  Their partners include Books for Africa and Feed the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Unfortunately, some items are too damaged for reuse and must be discarded.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33" y="4679699"/>
            <a:ext cx="4426897" cy="109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6058" y="4860324"/>
            <a:ext cx="2019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604000"/>
            <a:ext cx="9144000" cy="25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127000"/>
            <a:ext cx="2616200" cy="78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900" y="127000"/>
            <a:ext cx="1943100" cy="96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8000" y="381000"/>
            <a:ext cx="9144000" cy="1270000"/>
          </a:xfrm>
          <a:prstGeom prst="rect">
            <a:avLst/>
          </a:prstGeom>
        </p:spPr>
        <p:txBody>
          <a:bodyPr rtlCol="0" anchor="ctr"/>
          <a:lstStyle/>
          <a:p>
            <a:r>
              <a:rPr lang="en-US" sz="1200" b="1" u="sng" dirty="0">
                <a:latin typeface="Arial"/>
              </a:rPr>
              <a:t>Top Circulating Titles 2018</a:t>
            </a:r>
            <a:endParaRPr lang="en-US" sz="1200" dirty="0"/>
          </a:p>
          <a:p>
            <a:pPr algn="l"/>
            <a:r>
              <a:rPr lang="en-US" sz="1200" b="1" dirty="0">
                <a:latin typeface="Arial"/>
              </a:rPr>
              <a:t>Audience: All</a:t>
            </a:r>
          </a:p>
          <a:p>
            <a:pPr algn="l"/>
            <a:r>
              <a:rPr lang="en-US" sz="1200" b="1" dirty="0">
                <a:latin typeface="Arial"/>
              </a:rPr>
              <a:t>Library Branch: All</a:t>
            </a:r>
          </a:p>
        </p:txBody>
      </p:sp>
      <p:pic>
        <p:nvPicPr>
          <p:cNvPr id="7" name="Picture 2" descr="http://jacket-covers.collectionhq.com/jacket-covers/list/L/9780385542692!9780552174169!9780385514231!9781222994209!9780552175692!9780739319291!9781984833006!9781400079162!9780525563709!97817861406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6" y="2247000"/>
            <a:ext cx="968374" cy="149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jacket-covers.collectionhq.com/jacket-covers/list/L/9780525522560!9780735224315!9781509459926!9780735224308!9781408709719!9781984832924!9780525498773!9780349142920!9780525498063!97805254980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84" y="2245628"/>
            <a:ext cx="983516" cy="149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jacket-covers.collectionhq.com/jacket-covers/list/L/9781250158079!9781432852047!9781250158062!9781408711392!9781387514663!9780349143583!9781528805117!9781250300300!9781250304971!97814087114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10" y="2276856"/>
            <a:ext cx="924790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jacket-covers.collectionhq.com/jacket-covers/list/M/9781473542297!9781524774295!9780399593505!9781984833013!9780525524434!9780857503954!9780857503619!9780525501053!9781786140432!978150946448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34" y="2202955"/>
            <a:ext cx="891566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jacket-covers.collectionhq.com/jacket-covers/list/M/9780553448139!9780553448146!9780525532101!9780553448122!978147352745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696" y="2202955"/>
            <a:ext cx="906704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jacket-covers.collectionhq.com/jacket-covers/list/M/9781549143359!9780316422185!9781538713839!9780316412704!9781549118197!9780316412698!9781780898391!9781538713853!9781473553460!97803164127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20517"/>
            <a:ext cx="1339750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jacket-covers.collectionhq.com/jacket-covers/list/M/9780525523253!9781509445066!9781473663749!9780385543057!9780385543026!9781473663732!9781473663756!9781524797140!9780525486176!978052552745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20517"/>
            <a:ext cx="1289258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jacket-covers.collectionhq.com/jacket-covers/list/S/9781524736255!9780385537049!9781524736309!9780385537032!9781524734633!9781524736286!9780345804327!9780385542364!9780735285606!978038554237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90" y="4453128"/>
            <a:ext cx="1296711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jacket-covers.collectionhq.com/jacket-covers/list/S/9780143132462!9780143110439!9780735288522!9781524708696!9781448135509!9780735221673!9781786330383!9780099558781!9781365626593!978009194424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20517"/>
            <a:ext cx="968806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jacket-covers.collectionhq.com/jacket-covers/list/S/9781846574399!9781594634956!9781524734107!9780750542234!9780552779777!9781365432118!9781365616297!9780606392150!9780735219755!97803856823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420517"/>
            <a:ext cx="1490472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20718" y="1670220"/>
            <a:ext cx="7656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/>
              </a:rPr>
              <a:t>	     1	             2                    3                  4                   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05000" y="38862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/>
              </a:rPr>
              <a:t>	     6	             7                       8                     9                    10</a:t>
            </a:r>
          </a:p>
        </p:txBody>
      </p:sp>
    </p:spTree>
    <p:extLst>
      <p:ext uri="{BB962C8B-B14F-4D97-AF65-F5344CB8AC3E}">
        <p14:creationId xmlns:p14="http://schemas.microsoft.com/office/powerpoint/2010/main" val="24065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3557" y="1235676"/>
            <a:ext cx="828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requested items, January 2019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3" y="1766500"/>
            <a:ext cx="902584" cy="1388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1178" y="1766501"/>
            <a:ext cx="3130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Becoming, by Michelle Obama</a:t>
            </a:r>
          </a:p>
          <a:p>
            <a:r>
              <a:rPr lang="en-US" sz="1400" dirty="0" smtClean="0"/>
              <a:t>Book: 134</a:t>
            </a:r>
          </a:p>
          <a:p>
            <a:r>
              <a:rPr lang="en-US" sz="1400" dirty="0" smtClean="0"/>
              <a:t>Large Print: 116</a:t>
            </a:r>
          </a:p>
          <a:p>
            <a:r>
              <a:rPr lang="en-US" sz="1400" dirty="0" smtClean="0"/>
              <a:t>Audio CD: 67</a:t>
            </a:r>
          </a:p>
          <a:p>
            <a:r>
              <a:rPr lang="en-US" sz="1400" dirty="0" smtClean="0"/>
              <a:t>eBook: 125</a:t>
            </a:r>
          </a:p>
          <a:p>
            <a:r>
              <a:rPr lang="en-US" sz="1400" dirty="0" err="1" smtClean="0"/>
              <a:t>eAudio</a:t>
            </a:r>
            <a:r>
              <a:rPr lang="en-US" sz="1400" dirty="0" smtClean="0"/>
              <a:t>: 220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24" y="1768774"/>
            <a:ext cx="963827" cy="14828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5643" y="1766500"/>
            <a:ext cx="289971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Educated, by Tara Westover</a:t>
            </a:r>
          </a:p>
          <a:p>
            <a:r>
              <a:rPr lang="en-US" sz="1400" dirty="0"/>
              <a:t>Book: </a:t>
            </a:r>
            <a:r>
              <a:rPr lang="en-US" sz="1400" dirty="0" smtClean="0"/>
              <a:t>116</a:t>
            </a:r>
            <a:endParaRPr lang="en-US" sz="1400" dirty="0"/>
          </a:p>
          <a:p>
            <a:r>
              <a:rPr lang="en-US" sz="1400" dirty="0"/>
              <a:t>Large Print: </a:t>
            </a:r>
            <a:r>
              <a:rPr lang="en-US" sz="1400" dirty="0" smtClean="0"/>
              <a:t>32</a:t>
            </a:r>
            <a:endParaRPr lang="en-US" sz="1400" dirty="0"/>
          </a:p>
          <a:p>
            <a:r>
              <a:rPr lang="en-US" sz="1400" dirty="0"/>
              <a:t>Audio CD: </a:t>
            </a:r>
            <a:r>
              <a:rPr lang="en-US" sz="1400" dirty="0" smtClean="0"/>
              <a:t>25</a:t>
            </a:r>
            <a:endParaRPr lang="en-US" sz="1400" dirty="0"/>
          </a:p>
          <a:p>
            <a:r>
              <a:rPr lang="en-US" sz="1400" dirty="0"/>
              <a:t>eBook: </a:t>
            </a:r>
            <a:r>
              <a:rPr lang="en-US" sz="1400" dirty="0" smtClean="0"/>
              <a:t>94</a:t>
            </a:r>
            <a:endParaRPr lang="en-US" sz="1400" dirty="0"/>
          </a:p>
          <a:p>
            <a:r>
              <a:rPr lang="en-US" sz="1400" dirty="0" err="1"/>
              <a:t>eAudio</a:t>
            </a:r>
            <a:r>
              <a:rPr lang="en-US" sz="1400" dirty="0"/>
              <a:t>: </a:t>
            </a:r>
            <a:r>
              <a:rPr lang="en-US" sz="1400" dirty="0" smtClean="0"/>
              <a:t>66</a:t>
            </a:r>
            <a:endParaRPr lang="en-US" sz="1400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3" y="3852199"/>
            <a:ext cx="902584" cy="13273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3556" y="3852199"/>
            <a:ext cx="3369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Library Book, by Susan </a:t>
            </a:r>
            <a:r>
              <a:rPr lang="en-US" dirty="0" err="1" smtClean="0"/>
              <a:t>Orlean</a:t>
            </a:r>
            <a:endParaRPr lang="en-US" dirty="0" smtClean="0"/>
          </a:p>
          <a:p>
            <a:r>
              <a:rPr lang="en-US" sz="1400" dirty="0" smtClean="0"/>
              <a:t>Book:  94</a:t>
            </a:r>
          </a:p>
          <a:p>
            <a:r>
              <a:rPr lang="en-US" sz="1400" dirty="0" smtClean="0"/>
              <a:t>Large Print:  n/a</a:t>
            </a:r>
          </a:p>
          <a:p>
            <a:r>
              <a:rPr lang="en-US" sz="1400" dirty="0" smtClean="0"/>
              <a:t>Audio CD:  16</a:t>
            </a:r>
          </a:p>
          <a:p>
            <a:r>
              <a:rPr lang="en-US" sz="1400" dirty="0" smtClean="0"/>
              <a:t>eBook:  30</a:t>
            </a:r>
          </a:p>
          <a:p>
            <a:r>
              <a:rPr lang="en-US" sz="1400" dirty="0" err="1" smtClean="0"/>
              <a:t>eAudio</a:t>
            </a:r>
            <a:r>
              <a:rPr lang="en-US" sz="1400" dirty="0" smtClean="0"/>
              <a:t>: 33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23" y="3855231"/>
            <a:ext cx="963827" cy="13768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5643" y="3852199"/>
            <a:ext cx="3039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Crazy Rich Asians</a:t>
            </a:r>
          </a:p>
          <a:p>
            <a:r>
              <a:rPr lang="en-US" sz="1400" dirty="0" smtClean="0"/>
              <a:t>DVD: 86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90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3557" y="1235676"/>
            <a:ext cx="828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requested items, January 2019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11178" y="1766501"/>
            <a:ext cx="313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Orion </a:t>
            </a:r>
            <a:r>
              <a:rPr lang="en-US" dirty="0" err="1" smtClean="0"/>
              <a:t>StarBlast</a:t>
            </a:r>
            <a:r>
              <a:rPr lang="en-US" dirty="0" smtClean="0"/>
              <a:t> Telescope</a:t>
            </a:r>
          </a:p>
          <a:p>
            <a:r>
              <a:rPr lang="en-US" sz="1400" dirty="0" smtClean="0"/>
              <a:t>Telescope:  86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845643" y="1766500"/>
            <a:ext cx="28997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Blackkklansman</a:t>
            </a:r>
            <a:endParaRPr lang="en-US" dirty="0" smtClean="0"/>
          </a:p>
          <a:p>
            <a:r>
              <a:rPr lang="en-US" sz="1400" dirty="0" smtClean="0"/>
              <a:t>DVD:  75</a:t>
            </a:r>
            <a:endParaRPr lang="en-US" sz="1400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93556" y="3852199"/>
            <a:ext cx="336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Bohemian Rhapsody</a:t>
            </a:r>
          </a:p>
          <a:p>
            <a:r>
              <a:rPr lang="en-US" sz="1400" dirty="0" smtClean="0"/>
              <a:t>DVD:  70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45643" y="3852199"/>
            <a:ext cx="3039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Man and the Gun</a:t>
            </a:r>
          </a:p>
          <a:p>
            <a:r>
              <a:rPr lang="en-US" sz="1400" dirty="0" smtClean="0"/>
              <a:t>DVD: 69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77" y="1911984"/>
            <a:ext cx="952500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98" y="1911984"/>
            <a:ext cx="927145" cy="13058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4" y="3968644"/>
            <a:ext cx="889648" cy="1253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98" y="3982499"/>
            <a:ext cx="927145" cy="13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2614" y="2183027"/>
            <a:ext cx="5401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accent2"/>
                </a:solidFill>
              </a:rPr>
              <a:t>Thank you!</a:t>
            </a:r>
            <a:endParaRPr lang="en-US" sz="44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6865" y="939114"/>
            <a:ext cx="964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eResources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067697" y="1745289"/>
            <a:ext cx="8517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Ebooks</a:t>
            </a:r>
            <a:r>
              <a:rPr lang="en-US" sz="3200" dirty="0" smtClean="0"/>
              <a:t>, </a:t>
            </a:r>
            <a:r>
              <a:rPr lang="en-US" sz="3200" dirty="0" err="1" smtClean="0"/>
              <a:t>eAudiobooks</a:t>
            </a:r>
            <a:r>
              <a:rPr lang="en-US" sz="3200" dirty="0" smtClean="0"/>
              <a:t>, Movies/TV, Music, and Magazines</a:t>
            </a:r>
          </a:p>
          <a:p>
            <a:endParaRPr lang="en-US" sz="3200" dirty="0"/>
          </a:p>
        </p:txBody>
      </p:sp>
      <p:pic>
        <p:nvPicPr>
          <p:cNvPr id="2050" name="Picture 2" descr="https://lh6.googleusercontent.com/ZxoUJd0JI7CJH2r5BwI-fWXZdcoGZ-s39d4T9pCdXZTCl1PyW2-aIseurSfVN2r7mmrnU-mkCIy429GaE4kedxW7EP0Yvp-bLvJi0GIVfkya6QOxToUisUXFyCMsI3TT5136HGaKDv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97" y="3152478"/>
            <a:ext cx="20002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ftwPzA9iV3KplsAVN6j-s9YGth02n2pNmgivVVd_HCQFAO6IyGvSXmf1e2VT6HLtI6yRBtH3NqnEtVGsiLWFgptDhLCUNSFWesxx2YA-RQpfhvA4Qzy0swCCp1afyDbvGmsmViKt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80" y="3246539"/>
            <a:ext cx="19240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mTKsOCoSk3n3NGDkBpg7j8fVnMbO2nsjDD9Zz5aWJO9oiZ5op7aAtBeXEH3jbVWTUk1l_JQROgDsHaNUbN0rT48xXEl0g5ZRrl3QHwEiBFdJsY4-4HYgu6Uti-2WWUQUKIQwozarU1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05" y="2784576"/>
            <a:ext cx="1277809" cy="136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6.googleusercontent.com/X84GjKhbEhavYUnHfNnj45Mvc5IA67dRymwpPAfxC_0zX_EQYr7IhKDKqZF1B1opnB-9_TVFdRNgTyGJdliUKU3dYbNRWvXzxvOCwP6rJYnCbOGlF9kSVtLjXLesSdzIHDysoRAx2K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91" y="4539926"/>
            <a:ext cx="1771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6.googleusercontent.com/3CYlmdkbuxNNaa-gMWWQw4y9U2P19B8kVNTewtNChULHP8hf1fx-LL9TZhVOlsBnbKPZFbwZ3tEVoqkWFd56Tk-nZu4H_upOEuqKAgWDJLwkMprT6u_feqCaAa524dr2t2rcJFpPrc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80" y="4418463"/>
            <a:ext cx="10858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h4.googleusercontent.com/22cxD3q_CKkmewLpWDivcpP5JhWkOEc_hgulThAMk9AoCiy2cd1jtfGVefggw6wSz8U3r5VISHkgp5IZTqiHLqmgTevYlWT0foOA1-q-f2OFwjjWcreS4uPdXpYX4Tbirbrl35A4sf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07" y="4583299"/>
            <a:ext cx="24765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6865" y="939114"/>
            <a:ext cx="964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eResources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067697" y="1745289"/>
            <a:ext cx="8517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Reference Databases and </a:t>
            </a:r>
            <a:r>
              <a:rPr lang="en-US" sz="3200" dirty="0" err="1" smtClean="0"/>
              <a:t>eResearch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33384" y="2537254"/>
            <a:ext cx="84602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Value Line </a:t>
            </a:r>
          </a:p>
          <a:p>
            <a:pPr marL="342900" indent="-342900">
              <a:buAutoNum type="arabicPeriod"/>
            </a:pPr>
            <a:r>
              <a:rPr lang="en-US" dirty="0" smtClean="0"/>
              <a:t>Newspapers.com World Collection 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Consumer Reports </a:t>
            </a:r>
          </a:p>
          <a:p>
            <a:pPr marL="342900" indent="-342900">
              <a:buAutoNum type="arabicPeriod"/>
            </a:pPr>
            <a:r>
              <a:rPr lang="en-US" dirty="0" smtClean="0"/>
              <a:t>Ancestry Library Edition </a:t>
            </a:r>
          </a:p>
          <a:p>
            <a:pPr marL="342900" indent="-342900">
              <a:buAutoNum type="arabicPeriod"/>
            </a:pPr>
            <a:r>
              <a:rPr lang="en-US" dirty="0" smtClean="0"/>
              <a:t>Morningstar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BookBrowse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America’s News</a:t>
            </a:r>
          </a:p>
          <a:p>
            <a:pPr marL="342900" indent="-342900">
              <a:buAutoNum type="arabicPeriod"/>
            </a:pPr>
            <a:r>
              <a:rPr lang="en-US" dirty="0" smtClean="0"/>
              <a:t>EBSCOhost Masterfile</a:t>
            </a:r>
          </a:p>
          <a:p>
            <a:pPr marL="342900" indent="-342900">
              <a:buAutoNum type="arabicPeriod"/>
            </a:pPr>
            <a:r>
              <a:rPr lang="en-US" dirty="0" smtClean="0"/>
              <a:t>Gale General </a:t>
            </a:r>
            <a:r>
              <a:rPr lang="en-US" dirty="0" err="1" smtClean="0"/>
              <a:t>Onefile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HeritageQuest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4605" y="997635"/>
            <a:ext cx="565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Types of Collections at SCPL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t="3252" r="6472" b="4531"/>
          <a:stretch/>
        </p:blipFill>
        <p:spPr>
          <a:xfrm>
            <a:off x="3196280" y="1647568"/>
            <a:ext cx="5725297" cy="448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6865" y="939114"/>
            <a:ext cx="964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Who decides what is in the collection?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067697" y="1745289"/>
            <a:ext cx="85179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team of selectors with assigned categories: audiobooks, adult fiction, adult nonfiction, youth materials, Spanish materials, DVDs and CDs, periodicals, and databases.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05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6865" y="939114"/>
            <a:ext cx="964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do we decide what goes in to the collection?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135392" y="1745289"/>
            <a:ext cx="279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Patron demand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7" y="2489909"/>
            <a:ext cx="4816796" cy="37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1651" y="1386227"/>
            <a:ext cx="3564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Review journals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78" y="2036428"/>
            <a:ext cx="2224684" cy="12235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14" y="3554112"/>
            <a:ext cx="952500" cy="952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04770" y="3845696"/>
            <a:ext cx="163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KIRKUS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30" y="4705363"/>
            <a:ext cx="2420380" cy="12101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6711"/>
            <a:ext cx="2946985" cy="10030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34" y="3292101"/>
            <a:ext cx="1066667" cy="1066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8" y="3373394"/>
            <a:ext cx="2266435" cy="22664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73961" y="5179097"/>
            <a:ext cx="1811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Times Book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6527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"/>
            <a:ext cx="2641599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72911"/>
          <a:stretch/>
        </p:blipFill>
        <p:spPr>
          <a:xfrm>
            <a:off x="0" y="6357815"/>
            <a:ext cx="12192000" cy="50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15" y="6423241"/>
            <a:ext cx="116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</a:rPr>
              <a:t>www.santacruzpl.org						                        connect  |  inspire  |  inform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1577" y="1386227"/>
            <a:ext cx="3089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Award winners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449859" y="2240692"/>
            <a:ext cx="9086336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dirty="0" smtClean="0"/>
              <a:t>National Book Award</a:t>
            </a:r>
          </a:p>
          <a:p>
            <a:r>
              <a:rPr lang="en-US" sz="2400" dirty="0" smtClean="0"/>
              <a:t>Newbery Medal</a:t>
            </a:r>
          </a:p>
          <a:p>
            <a:r>
              <a:rPr lang="en-US" sz="2400" dirty="0" smtClean="0"/>
              <a:t>Man Booker Prize</a:t>
            </a:r>
          </a:p>
          <a:p>
            <a:r>
              <a:rPr lang="en-US" sz="2400" dirty="0" smtClean="0"/>
              <a:t>Caldecott Medal</a:t>
            </a:r>
          </a:p>
          <a:p>
            <a:r>
              <a:rPr lang="en-US" sz="2400" dirty="0" smtClean="0"/>
              <a:t>Beatty Award</a:t>
            </a:r>
          </a:p>
          <a:p>
            <a:r>
              <a:rPr lang="en-US" sz="2400" dirty="0" smtClean="0"/>
              <a:t>Coretta Scott King Award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Pura Belpre Award</a:t>
            </a:r>
          </a:p>
          <a:p>
            <a:r>
              <a:rPr lang="en-US" sz="2400" dirty="0" smtClean="0"/>
              <a:t>Geisel Medal</a:t>
            </a:r>
          </a:p>
          <a:p>
            <a:r>
              <a:rPr lang="en-US" sz="2400" dirty="0" smtClean="0"/>
              <a:t>Michael L. </a:t>
            </a:r>
            <a:r>
              <a:rPr lang="en-US" sz="2400" dirty="0" err="1" smtClean="0"/>
              <a:t>Printz</a:t>
            </a:r>
            <a:r>
              <a:rPr lang="en-US" sz="2400" dirty="0" smtClean="0"/>
              <a:t> Award</a:t>
            </a:r>
          </a:p>
          <a:p>
            <a:r>
              <a:rPr lang="en-US" sz="2400" dirty="0" smtClean="0"/>
              <a:t>Nobel Prize in Literature</a:t>
            </a:r>
          </a:p>
          <a:p>
            <a:r>
              <a:rPr lang="en-US" sz="2400" dirty="0" smtClean="0"/>
              <a:t>Pulitzer Prize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93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ptx" id="{9EC65976-72F2-43F2-9840-A3148B058F83}" vid="{E2A5670D-B6EA-4BE4-A62B-82B057CBC6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526</Words>
  <Application>Microsoft Office PowerPoint</Application>
  <PresentationFormat>Widescreen</PresentationFormat>
  <Paragraphs>155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Source Sans Pro</vt:lpstr>
      <vt:lpstr>Times New Roman</vt:lpstr>
      <vt:lpstr>Office Theme</vt:lpstr>
      <vt:lpstr>Spotlight on Collections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Cowen</dc:creator>
  <cp:lastModifiedBy>Sarah Harbison</cp:lastModifiedBy>
  <cp:revision>42</cp:revision>
  <cp:lastPrinted>2018-11-26T20:26:21Z</cp:lastPrinted>
  <dcterms:created xsi:type="dcterms:W3CDTF">2016-02-04T19:45:47Z</dcterms:created>
  <dcterms:modified xsi:type="dcterms:W3CDTF">2019-02-13T17:11:06Z</dcterms:modified>
</cp:coreProperties>
</file>