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9" r:id="rId1"/>
  </p:sldMasterIdLst>
  <p:notesMasterIdLst>
    <p:notesMasterId r:id="rId18"/>
  </p:notesMasterIdLst>
  <p:sldIdLst>
    <p:sldId id="256" r:id="rId2"/>
    <p:sldId id="314" r:id="rId3"/>
    <p:sldId id="853" r:id="rId4"/>
    <p:sldId id="261" r:id="rId5"/>
    <p:sldId id="257" r:id="rId6"/>
    <p:sldId id="296" r:id="rId7"/>
    <p:sldId id="856" r:id="rId8"/>
    <p:sldId id="857" r:id="rId9"/>
    <p:sldId id="854" r:id="rId10"/>
    <p:sldId id="855" r:id="rId11"/>
    <p:sldId id="840" r:id="rId12"/>
    <p:sldId id="842" r:id="rId13"/>
    <p:sldId id="841" r:id="rId14"/>
    <p:sldId id="262" r:id="rId15"/>
    <p:sldId id="847" r:id="rId16"/>
    <p:sldId id="852" r:id="rId1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BA2E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74904" autoAdjust="0"/>
  </p:normalViewPr>
  <p:slideViewPr>
    <p:cSldViewPr snapToGrid="0">
      <p:cViewPr varScale="1">
        <p:scale>
          <a:sx n="52" d="100"/>
          <a:sy n="52" d="100"/>
        </p:scale>
        <p:origin x="119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B5A6395-FF1A-4D7F-A53B-2D1C65EE728D}" type="datetimeFigureOut">
              <a:rPr lang="en-US" smtClean="0"/>
              <a:t>6/16/2020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4F66745-607B-4024-9863-552BA2196228}" type="slidenum">
              <a:rPr lang="en-US" smtClean="0"/>
              <a:t>‹#›</a:t>
            </a:fld>
            <a:endParaRPr lang="en-US"/>
          </a:p>
        </p:txBody>
      </p:sp>
    </p:spTree>
    <p:extLst>
      <p:ext uri="{BB962C8B-B14F-4D97-AF65-F5344CB8AC3E}">
        <p14:creationId xmlns:p14="http://schemas.microsoft.com/office/powerpoint/2010/main" val="3422075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Calibri" panose="020F0502020204030204" pitchFamily="34" charset="0"/>
                <a:cs typeface="Times New Roman" panose="02020603050405020304" pitchFamily="18" charset="0"/>
              </a:rPr>
              <a:t>Services include access to 24-hour bed rest, showers, nutritious meals, safe storage of medications and medical supplies, pharmacy services and medication management support, transportation to medical appointments, care provided on site, primary medical services, integrated behavioral health and substance abuse care, establishment of a medical home as needed, self-care management of chronic conditions, eligibility assistance for health insurance, disability and other benefits, and housing case management. </a:t>
            </a:r>
            <a:endParaRPr lang="en-US" dirty="0"/>
          </a:p>
        </p:txBody>
      </p:sp>
      <p:sp>
        <p:nvSpPr>
          <p:cNvPr id="4" name="Slide Number Placeholder 3"/>
          <p:cNvSpPr>
            <a:spLocks noGrp="1"/>
          </p:cNvSpPr>
          <p:nvPr>
            <p:ph type="sldNum" sz="quarter" idx="5"/>
          </p:nvPr>
        </p:nvSpPr>
        <p:spPr/>
        <p:txBody>
          <a:bodyPr/>
          <a:lstStyle/>
          <a:p>
            <a:fld id="{64F66745-607B-4024-9863-552BA2196228}" type="slidenum">
              <a:rPr lang="en-US" smtClean="0"/>
              <a:t>4</a:t>
            </a:fld>
            <a:endParaRPr lang="en-US"/>
          </a:p>
        </p:txBody>
      </p:sp>
    </p:spTree>
    <p:extLst>
      <p:ext uri="{BB962C8B-B14F-4D97-AF65-F5344CB8AC3E}">
        <p14:creationId xmlns:p14="http://schemas.microsoft.com/office/powerpoint/2010/main" val="3126663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Testing - When testing followed identification of a cluster, public health teams found high proportions of residents and staff members also had positive test results: Seattle: 17% clients/17% staff, Boston: 36% clients/30% staff, and San Francisco: 66% clients/ 16% staff. </a:t>
            </a:r>
          </a:p>
          <a:p>
            <a:endParaRPr lang="en-US" dirty="0"/>
          </a:p>
          <a:p>
            <a:r>
              <a:rPr lang="en-US" dirty="0"/>
              <a:t>Tellingly, when testing was conducted in other Seattle shelters where only one previous case had been identified in each shelter, there was a low prevalence of infection (5% clients/ 1% staff). Similarly, when shelters in Atlanta conducted testing where no cases had been reported, a low prevalence of infection was also identified (4% clients/2% staff). </a:t>
            </a:r>
          </a:p>
        </p:txBody>
      </p:sp>
      <p:sp>
        <p:nvSpPr>
          <p:cNvPr id="4" name="Slide Number Placeholder 3"/>
          <p:cNvSpPr>
            <a:spLocks noGrp="1"/>
          </p:cNvSpPr>
          <p:nvPr>
            <p:ph type="sldNum" sz="quarter" idx="5"/>
          </p:nvPr>
        </p:nvSpPr>
        <p:spPr/>
        <p:txBody>
          <a:bodyPr/>
          <a:lstStyle/>
          <a:p>
            <a:fld id="{64F66745-607B-4024-9863-552BA2196228}" type="slidenum">
              <a:rPr lang="en-US" smtClean="0"/>
              <a:t>9</a:t>
            </a:fld>
            <a:endParaRPr lang="en-US"/>
          </a:p>
        </p:txBody>
      </p:sp>
    </p:spTree>
    <p:extLst>
      <p:ext uri="{BB962C8B-B14F-4D97-AF65-F5344CB8AC3E}">
        <p14:creationId xmlns:p14="http://schemas.microsoft.com/office/powerpoint/2010/main" val="4099776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F66745-607B-4024-9863-552BA2196228}" type="slidenum">
              <a:rPr lang="en-US" smtClean="0"/>
              <a:t>12</a:t>
            </a:fld>
            <a:endParaRPr lang="en-US"/>
          </a:p>
        </p:txBody>
      </p:sp>
    </p:spTree>
    <p:extLst>
      <p:ext uri="{BB962C8B-B14F-4D97-AF65-F5344CB8AC3E}">
        <p14:creationId xmlns:p14="http://schemas.microsoft.com/office/powerpoint/2010/main" val="130655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HOPES Team is one true MDT coordinating outreach efforts targeting individuals experiencing homelessness.  The County of Santa Cruz hired the consultant firm Focus Strategies to assist community leadership and key stakeholders to evaluate, align, and improve the countywide response to homelessness.  In one of their report, they found that while outreach does exist, it is not well coordinated between agencies, and recommended better coordination between other agencies to improve systematic response to homelessness that involves common goals, shared approach or protocols, understanding of geographic coverage, consistent data collection, and common outcomes.  The Homeless Persons Health Project expects to take a leadership position in the efforts to coordinate outreach activities within the Health Services Agency, as well as throughout the community with other agencies involved.  </a:t>
            </a:r>
          </a:p>
          <a:p>
            <a:endParaRPr lang="en-US" dirty="0"/>
          </a:p>
          <a:p>
            <a:r>
              <a:rPr lang="en-US" dirty="0"/>
              <a:t>Department of Housing &amp; Urban Development, Department of Veteran Affairs, Department of Health &amp; Human Services, and the National Alliance to End Family Homelessness produced several guidelines for effective outreach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warm handoffs to coordinated entry or to shelter, housing, and service providers.</a:t>
            </a:r>
          </a:p>
          <a:p>
            <a:endParaRPr lang="en-US" dirty="0"/>
          </a:p>
        </p:txBody>
      </p:sp>
      <p:sp>
        <p:nvSpPr>
          <p:cNvPr id="4" name="Slide Number Placeholder 3"/>
          <p:cNvSpPr>
            <a:spLocks noGrp="1"/>
          </p:cNvSpPr>
          <p:nvPr>
            <p:ph type="sldNum" sz="quarter" idx="5"/>
          </p:nvPr>
        </p:nvSpPr>
        <p:spPr/>
        <p:txBody>
          <a:bodyPr/>
          <a:lstStyle/>
          <a:p>
            <a:fld id="{64F66745-607B-4024-9863-552BA2196228}" type="slidenum">
              <a:rPr lang="en-US" smtClean="0"/>
              <a:t>13</a:t>
            </a:fld>
            <a:endParaRPr lang="en-US"/>
          </a:p>
        </p:txBody>
      </p:sp>
    </p:spTree>
    <p:extLst>
      <p:ext uri="{BB962C8B-B14F-4D97-AF65-F5344CB8AC3E}">
        <p14:creationId xmlns:p14="http://schemas.microsoft.com/office/powerpoint/2010/main" val="150056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Continued support of Syringe Services Program at Santa Cruz Health Center on Emeline Avenue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Expanded outreach efforts - Salvation Army shelter locations in Santa Cruz and Watsonville, downtown Santa Cruz, River Street Camp, Watsonville Levee, and other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64F66745-607B-4024-9863-552BA2196228}" type="slidenum">
              <a:rPr lang="en-US" smtClean="0"/>
              <a:t>14</a:t>
            </a:fld>
            <a:endParaRPr lang="en-US"/>
          </a:p>
        </p:txBody>
      </p:sp>
    </p:spTree>
    <p:extLst>
      <p:ext uri="{BB962C8B-B14F-4D97-AF65-F5344CB8AC3E}">
        <p14:creationId xmlns:p14="http://schemas.microsoft.com/office/powerpoint/2010/main" val="4181679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Average operational cost of a mobile program is $429k per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On average each mobile health clinic saves 65 quality adjusted life years every year of operation.  This means that each visit they save on average $1,600 due to this 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64F66745-607B-4024-9863-552BA2196228}" type="slidenum">
              <a:rPr lang="en-US" smtClean="0"/>
              <a:t>16</a:t>
            </a:fld>
            <a:endParaRPr lang="en-US"/>
          </a:p>
        </p:txBody>
      </p:sp>
    </p:spTree>
    <p:extLst>
      <p:ext uri="{BB962C8B-B14F-4D97-AF65-F5344CB8AC3E}">
        <p14:creationId xmlns:p14="http://schemas.microsoft.com/office/powerpoint/2010/main" val="2748423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6512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4815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022843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80544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05861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07188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90460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136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649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441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59378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87593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557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90835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50448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24492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6/16/2020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55205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55DA5-B370-458C-81CD-25BDD9C1BB0E}"/>
              </a:ext>
            </a:extLst>
          </p:cNvPr>
          <p:cNvSpPr>
            <a:spLocks noGrp="1"/>
          </p:cNvSpPr>
          <p:nvPr>
            <p:ph type="ctrTitle"/>
          </p:nvPr>
        </p:nvSpPr>
        <p:spPr>
          <a:xfrm>
            <a:off x="684212" y="1710267"/>
            <a:ext cx="11413300" cy="1947333"/>
          </a:xfrm>
        </p:spPr>
        <p:txBody>
          <a:bodyPr>
            <a:normAutofit fontScale="90000"/>
          </a:bodyPr>
          <a:lstStyle/>
          <a:p>
            <a:pPr algn="ctr"/>
            <a:br>
              <a:rPr lang="en-US" dirty="0"/>
            </a:br>
            <a:br>
              <a:rPr lang="en-US" dirty="0"/>
            </a:br>
            <a:br>
              <a:rPr lang="en-US" dirty="0"/>
            </a:br>
            <a:br>
              <a:rPr lang="en-US" dirty="0"/>
            </a:br>
            <a:br>
              <a:rPr lang="en-US" dirty="0"/>
            </a:br>
            <a:br>
              <a:rPr lang="en-US" dirty="0"/>
            </a:br>
            <a:br>
              <a:rPr lang="en-US" dirty="0"/>
            </a:br>
            <a:endParaRPr lang="en-US" dirty="0"/>
          </a:p>
        </p:txBody>
      </p:sp>
      <p:sp>
        <p:nvSpPr>
          <p:cNvPr id="6" name="Rectangle 5">
            <a:extLst>
              <a:ext uri="{FF2B5EF4-FFF2-40B4-BE49-F238E27FC236}">
                <a16:creationId xmlns:a16="http://schemas.microsoft.com/office/drawing/2014/main" id="{F34B6DA6-400D-41F5-AB3B-A710D6CDB191}"/>
              </a:ext>
            </a:extLst>
          </p:cNvPr>
          <p:cNvSpPr/>
          <p:nvPr/>
        </p:nvSpPr>
        <p:spPr>
          <a:xfrm>
            <a:off x="393038" y="1710267"/>
            <a:ext cx="9530891" cy="2893100"/>
          </a:xfrm>
          <a:prstGeom prst="rect">
            <a:avLst/>
          </a:prstGeom>
        </p:spPr>
        <p:txBody>
          <a:bodyPr wrap="square">
            <a:spAutoFit/>
          </a:bodyPr>
          <a:lstStyle/>
          <a:p>
            <a:pPr algn="ctr"/>
            <a:r>
              <a:rPr lang="en-US" sz="4000" b="1" dirty="0"/>
              <a:t>Providing Health Care and Housing Services During COVID-19 to People Experiencing Homelessness</a:t>
            </a:r>
          </a:p>
          <a:p>
            <a:pPr algn="ctr"/>
            <a:endParaRPr lang="en-US" sz="3400" dirty="0"/>
          </a:p>
          <a:p>
            <a:pPr algn="ctr"/>
            <a:r>
              <a:rPr lang="en-US" sz="2800" dirty="0"/>
              <a:t>County of Santa Cruz – Homeless Persons Health Project</a:t>
            </a:r>
          </a:p>
        </p:txBody>
      </p:sp>
      <p:sp>
        <p:nvSpPr>
          <p:cNvPr id="3" name="TextBox 2">
            <a:extLst>
              <a:ext uri="{FF2B5EF4-FFF2-40B4-BE49-F238E27FC236}">
                <a16:creationId xmlns:a16="http://schemas.microsoft.com/office/drawing/2014/main" id="{6A9E5B50-D33F-4AB4-A6BC-D73A301645F7}"/>
              </a:ext>
            </a:extLst>
          </p:cNvPr>
          <p:cNvSpPr txBox="1"/>
          <p:nvPr/>
        </p:nvSpPr>
        <p:spPr>
          <a:xfrm>
            <a:off x="684212" y="5437632"/>
            <a:ext cx="6547104" cy="923330"/>
          </a:xfrm>
          <a:prstGeom prst="rect">
            <a:avLst/>
          </a:prstGeom>
          <a:noFill/>
        </p:spPr>
        <p:txBody>
          <a:bodyPr wrap="square" rtlCol="0">
            <a:spAutoFit/>
          </a:bodyPr>
          <a:lstStyle/>
          <a:p>
            <a:r>
              <a:rPr lang="en-US" dirty="0"/>
              <a:t>Joseph Crottogini, MPH</a:t>
            </a:r>
          </a:p>
          <a:p>
            <a:r>
              <a:rPr lang="en-US" dirty="0"/>
              <a:t>Health Center Manager</a:t>
            </a:r>
          </a:p>
          <a:p>
            <a:r>
              <a:rPr lang="en-US" dirty="0"/>
              <a:t>Homeless Persons Health Project</a:t>
            </a:r>
          </a:p>
        </p:txBody>
      </p:sp>
    </p:spTree>
    <p:extLst>
      <p:ext uri="{BB962C8B-B14F-4D97-AF65-F5344CB8AC3E}">
        <p14:creationId xmlns:p14="http://schemas.microsoft.com/office/powerpoint/2010/main" val="3545865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96325-3E1A-417A-97BC-C4FC0056E481}"/>
              </a:ext>
            </a:extLst>
          </p:cNvPr>
          <p:cNvSpPr>
            <a:spLocks noGrp="1"/>
          </p:cNvSpPr>
          <p:nvPr>
            <p:ph type="title"/>
          </p:nvPr>
        </p:nvSpPr>
        <p:spPr/>
        <p:txBody>
          <a:bodyPr>
            <a:normAutofit/>
          </a:bodyPr>
          <a:lstStyle/>
          <a:p>
            <a:r>
              <a:rPr lang="en-US" sz="4000" b="1" dirty="0">
                <a:solidFill>
                  <a:schemeClr val="tx1"/>
                </a:solidFill>
              </a:rPr>
              <a:t>Coordinating Shelter In Place (SIP) &amp; Isolation/Quarantine (IQ)</a:t>
            </a:r>
          </a:p>
        </p:txBody>
      </p:sp>
      <p:sp>
        <p:nvSpPr>
          <p:cNvPr id="3" name="Content Placeholder 2">
            <a:extLst>
              <a:ext uri="{FF2B5EF4-FFF2-40B4-BE49-F238E27FC236}">
                <a16:creationId xmlns:a16="http://schemas.microsoft.com/office/drawing/2014/main" id="{A488617F-7521-4C91-9686-BB7DAFAA4B6E}"/>
              </a:ext>
            </a:extLst>
          </p:cNvPr>
          <p:cNvSpPr>
            <a:spLocks noGrp="1"/>
          </p:cNvSpPr>
          <p:nvPr>
            <p:ph idx="1"/>
          </p:nvPr>
        </p:nvSpPr>
        <p:spPr>
          <a:xfrm>
            <a:off x="470647" y="2272553"/>
            <a:ext cx="8803355" cy="4182035"/>
          </a:xfrm>
        </p:spPr>
        <p:txBody>
          <a:bodyPr>
            <a:normAutofit/>
          </a:bodyPr>
          <a:lstStyle/>
          <a:p>
            <a:r>
              <a:rPr lang="en-US" sz="4000" dirty="0">
                <a:solidFill>
                  <a:schemeClr val="tx1"/>
                </a:solidFill>
              </a:rPr>
              <a:t>24/7 COVID-19 Nurse On-Call line</a:t>
            </a:r>
          </a:p>
          <a:p>
            <a:r>
              <a:rPr lang="en-US" sz="4000" dirty="0">
                <a:solidFill>
                  <a:schemeClr val="tx1"/>
                </a:solidFill>
              </a:rPr>
              <a:t>Nurse visits at IQ Motels</a:t>
            </a:r>
          </a:p>
          <a:p>
            <a:r>
              <a:rPr lang="en-US" sz="4000" dirty="0">
                <a:solidFill>
                  <a:schemeClr val="tx1"/>
                </a:solidFill>
              </a:rPr>
              <a:t>Site visits at expanded shelter sites </a:t>
            </a:r>
          </a:p>
          <a:p>
            <a:r>
              <a:rPr lang="en-US" sz="4000" dirty="0">
                <a:solidFill>
                  <a:schemeClr val="tx1"/>
                </a:solidFill>
              </a:rPr>
              <a:t>Coordinating prioritization of referrals for IQ</a:t>
            </a:r>
          </a:p>
        </p:txBody>
      </p:sp>
    </p:spTree>
    <p:extLst>
      <p:ext uri="{BB962C8B-B14F-4D97-AF65-F5344CB8AC3E}">
        <p14:creationId xmlns:p14="http://schemas.microsoft.com/office/powerpoint/2010/main" val="2447376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02FED-3880-447E-9315-A2DACB9A72A6}"/>
              </a:ext>
            </a:extLst>
          </p:cNvPr>
          <p:cNvSpPr>
            <a:spLocks noGrp="1"/>
          </p:cNvSpPr>
          <p:nvPr>
            <p:ph type="title"/>
          </p:nvPr>
        </p:nvSpPr>
        <p:spPr>
          <a:xfrm>
            <a:off x="677334" y="609600"/>
            <a:ext cx="8596668" cy="1121664"/>
          </a:xfrm>
        </p:spPr>
        <p:txBody>
          <a:bodyPr>
            <a:normAutofit fontScale="90000"/>
          </a:bodyPr>
          <a:lstStyle/>
          <a:p>
            <a:r>
              <a:rPr lang="en-US" sz="6000" b="1" dirty="0"/>
              <a:t>Barriers to Care</a:t>
            </a:r>
            <a:br>
              <a:rPr lang="en-US" dirty="0"/>
            </a:br>
            <a:br>
              <a:rPr lang="en-US" dirty="0"/>
            </a:br>
            <a:endParaRPr lang="en-US" dirty="0"/>
          </a:p>
        </p:txBody>
      </p:sp>
      <p:sp>
        <p:nvSpPr>
          <p:cNvPr id="3" name="TextBox 2">
            <a:extLst>
              <a:ext uri="{FF2B5EF4-FFF2-40B4-BE49-F238E27FC236}">
                <a16:creationId xmlns:a16="http://schemas.microsoft.com/office/drawing/2014/main" id="{0C165B4A-C82E-4EB4-948F-3198CA706708}"/>
              </a:ext>
            </a:extLst>
          </p:cNvPr>
          <p:cNvSpPr txBox="1"/>
          <p:nvPr/>
        </p:nvSpPr>
        <p:spPr>
          <a:xfrm>
            <a:off x="677334" y="1731264"/>
            <a:ext cx="8978730" cy="5324535"/>
          </a:xfrm>
          <a:prstGeom prst="rect">
            <a:avLst/>
          </a:prstGeom>
          <a:noFill/>
        </p:spPr>
        <p:txBody>
          <a:bodyPr wrap="square" rtlCol="0">
            <a:spAutoFit/>
          </a:bodyPr>
          <a:lstStyle/>
          <a:p>
            <a:pPr marL="285750" indent="-285750">
              <a:buFont typeface="Arial" panose="020B0604020202020204" pitchFamily="34" charset="0"/>
              <a:buChar char="•"/>
            </a:pPr>
            <a:r>
              <a:rPr lang="en-US" sz="4000" dirty="0"/>
              <a:t>Homeless – no address</a:t>
            </a:r>
          </a:p>
          <a:p>
            <a:pPr marL="285750" indent="-285750">
              <a:buFont typeface="Arial" panose="020B0604020202020204" pitchFamily="34" charset="0"/>
              <a:buChar char="•"/>
            </a:pPr>
            <a:endParaRPr lang="en-US" sz="900" dirty="0"/>
          </a:p>
          <a:p>
            <a:pPr marL="285750" indent="-285750">
              <a:buFont typeface="Arial" panose="020B0604020202020204" pitchFamily="34" charset="0"/>
              <a:buChar char="•"/>
            </a:pPr>
            <a:r>
              <a:rPr lang="en-US" sz="4000" dirty="0"/>
              <a:t>No phone</a:t>
            </a:r>
          </a:p>
          <a:p>
            <a:pPr marL="285750" indent="-285750">
              <a:buFont typeface="Arial" panose="020B0604020202020204" pitchFamily="34" charset="0"/>
              <a:buChar char="•"/>
            </a:pPr>
            <a:endParaRPr lang="en-US" sz="900" dirty="0"/>
          </a:p>
          <a:p>
            <a:pPr marL="285750" indent="-285750">
              <a:buFont typeface="Arial" panose="020B0604020202020204" pitchFamily="34" charset="0"/>
              <a:buChar char="•"/>
            </a:pPr>
            <a:r>
              <a:rPr lang="en-US" sz="4000" dirty="0"/>
              <a:t>Transportation</a:t>
            </a:r>
          </a:p>
          <a:p>
            <a:pPr marL="285750" indent="-285750">
              <a:buFont typeface="Arial" panose="020B0604020202020204" pitchFamily="34" charset="0"/>
              <a:buChar char="•"/>
            </a:pPr>
            <a:endParaRPr lang="en-US" sz="900" dirty="0"/>
          </a:p>
          <a:p>
            <a:pPr marL="285750" indent="-285750">
              <a:buFont typeface="Arial" panose="020B0604020202020204" pitchFamily="34" charset="0"/>
              <a:buChar char="•"/>
            </a:pPr>
            <a:r>
              <a:rPr lang="en-US" sz="4000" dirty="0"/>
              <a:t>Stigma in health care</a:t>
            </a:r>
          </a:p>
          <a:p>
            <a:pPr marL="285750" indent="-285750">
              <a:buFont typeface="Arial" panose="020B0604020202020204" pitchFamily="34" charset="0"/>
              <a:buChar char="•"/>
            </a:pPr>
            <a:endParaRPr lang="en-US" sz="900" dirty="0"/>
          </a:p>
          <a:p>
            <a:pPr marL="285750" indent="-285750">
              <a:buFont typeface="Arial" panose="020B0604020202020204" pitchFamily="34" charset="0"/>
              <a:buChar char="•"/>
            </a:pPr>
            <a:r>
              <a:rPr lang="en-US" sz="4000" dirty="0"/>
              <a:t>Mental Illness, Substance Use, Trauma</a:t>
            </a:r>
          </a:p>
          <a:p>
            <a:endParaRPr lang="en-US" sz="3200" dirty="0"/>
          </a:p>
          <a:p>
            <a:pPr marL="285750" indent="-285750">
              <a:buFont typeface="Arial" panose="020B0604020202020204" pitchFamily="34" charset="0"/>
              <a:buChar char="•"/>
            </a:pPr>
            <a:endParaRPr lang="en-US" sz="3200" dirty="0"/>
          </a:p>
        </p:txBody>
      </p:sp>
    </p:spTree>
    <p:extLst>
      <p:ext uri="{BB962C8B-B14F-4D97-AF65-F5344CB8AC3E}">
        <p14:creationId xmlns:p14="http://schemas.microsoft.com/office/powerpoint/2010/main" val="825219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01EB8-C315-4283-B0A2-8D6E09540800}"/>
              </a:ext>
            </a:extLst>
          </p:cNvPr>
          <p:cNvSpPr>
            <a:spLocks noGrp="1"/>
          </p:cNvSpPr>
          <p:nvPr>
            <p:ph type="title"/>
          </p:nvPr>
        </p:nvSpPr>
        <p:spPr>
          <a:xfrm>
            <a:off x="359195" y="339969"/>
            <a:ext cx="9706708" cy="1320800"/>
          </a:xfrm>
        </p:spPr>
        <p:txBody>
          <a:bodyPr>
            <a:normAutofit/>
          </a:bodyPr>
          <a:lstStyle/>
          <a:p>
            <a:r>
              <a:rPr lang="en-US" sz="4400" b="1" dirty="0"/>
              <a:t>Why Implement Outreach Teams?</a:t>
            </a:r>
          </a:p>
        </p:txBody>
      </p:sp>
      <p:sp>
        <p:nvSpPr>
          <p:cNvPr id="3" name="Content Placeholder 2">
            <a:extLst>
              <a:ext uri="{FF2B5EF4-FFF2-40B4-BE49-F238E27FC236}">
                <a16:creationId xmlns:a16="http://schemas.microsoft.com/office/drawing/2014/main" id="{A6294820-B399-45E0-8463-33AB9631C659}"/>
              </a:ext>
            </a:extLst>
          </p:cNvPr>
          <p:cNvSpPr>
            <a:spLocks noGrp="1"/>
          </p:cNvSpPr>
          <p:nvPr>
            <p:ph idx="1"/>
          </p:nvPr>
        </p:nvSpPr>
        <p:spPr>
          <a:xfrm>
            <a:off x="359195" y="1375142"/>
            <a:ext cx="8774130" cy="5342180"/>
          </a:xfrm>
        </p:spPr>
        <p:txBody>
          <a:bodyPr>
            <a:normAutofit lnSpcReduction="10000"/>
          </a:bodyPr>
          <a:lstStyle/>
          <a:p>
            <a:r>
              <a:rPr lang="en-US" sz="4000" dirty="0"/>
              <a:t>Expand access to care – Reach most isolated, difficult to reach populations</a:t>
            </a:r>
          </a:p>
          <a:p>
            <a:endParaRPr lang="en-US" sz="1300" dirty="0"/>
          </a:p>
          <a:p>
            <a:r>
              <a:rPr lang="en-US" sz="4000" dirty="0"/>
              <a:t>Continuous Engagement</a:t>
            </a:r>
          </a:p>
          <a:p>
            <a:endParaRPr lang="en-US" sz="1000" dirty="0"/>
          </a:p>
          <a:p>
            <a:r>
              <a:rPr lang="en-US" sz="4000" dirty="0"/>
              <a:t>Preventative Medicine – Prevent outbreaks, decrease ER use</a:t>
            </a:r>
          </a:p>
          <a:p>
            <a:endParaRPr lang="en-US" sz="1000" dirty="0"/>
          </a:p>
          <a:p>
            <a:r>
              <a:rPr lang="en-US" sz="4000" dirty="0"/>
              <a:t>Low-cost to implement</a:t>
            </a:r>
          </a:p>
          <a:p>
            <a:endParaRPr lang="en-US" dirty="0"/>
          </a:p>
        </p:txBody>
      </p:sp>
    </p:spTree>
    <p:extLst>
      <p:ext uri="{BB962C8B-B14F-4D97-AF65-F5344CB8AC3E}">
        <p14:creationId xmlns:p14="http://schemas.microsoft.com/office/powerpoint/2010/main" val="2209112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93C55-9BE5-4BE6-804B-6C90696C84BE}"/>
              </a:ext>
            </a:extLst>
          </p:cNvPr>
          <p:cNvSpPr>
            <a:spLocks noGrp="1"/>
          </p:cNvSpPr>
          <p:nvPr>
            <p:ph type="title"/>
          </p:nvPr>
        </p:nvSpPr>
        <p:spPr>
          <a:xfrm>
            <a:off x="5536734" y="609600"/>
            <a:ext cx="3737268" cy="1320800"/>
          </a:xfrm>
        </p:spPr>
        <p:txBody>
          <a:bodyPr>
            <a:normAutofit/>
          </a:bodyPr>
          <a:lstStyle/>
          <a:p>
            <a:r>
              <a:rPr lang="en-US" dirty="0"/>
              <a:t>Effective Street Outreach </a:t>
            </a:r>
          </a:p>
        </p:txBody>
      </p:sp>
      <p:sp>
        <p:nvSpPr>
          <p:cNvPr id="3" name="Content Placeholder 2">
            <a:extLst>
              <a:ext uri="{FF2B5EF4-FFF2-40B4-BE49-F238E27FC236}">
                <a16:creationId xmlns:a16="http://schemas.microsoft.com/office/drawing/2014/main" id="{81D42E3D-CFB4-4153-B9CE-832306C5A139}"/>
              </a:ext>
            </a:extLst>
          </p:cNvPr>
          <p:cNvSpPr>
            <a:spLocks noGrp="1"/>
          </p:cNvSpPr>
          <p:nvPr>
            <p:ph idx="1"/>
          </p:nvPr>
        </p:nvSpPr>
        <p:spPr>
          <a:xfrm>
            <a:off x="5209563" y="2160589"/>
            <a:ext cx="4264221" cy="3880773"/>
          </a:xfrm>
        </p:spPr>
        <p:txBody>
          <a:bodyPr>
            <a:normAutofit lnSpcReduction="10000"/>
          </a:bodyPr>
          <a:lstStyle/>
          <a:p>
            <a:r>
              <a:rPr lang="en-US" sz="2000" dirty="0"/>
              <a:t>Street outreach staff receive regular training in evidence-based practices</a:t>
            </a:r>
          </a:p>
          <a:p>
            <a:endParaRPr lang="en-US" sz="2000" dirty="0"/>
          </a:p>
          <a:p>
            <a:r>
              <a:rPr lang="en-US" sz="2000" dirty="0"/>
              <a:t>Utilize harm reduction principles</a:t>
            </a:r>
          </a:p>
          <a:p>
            <a:endParaRPr lang="en-US" sz="2000" dirty="0"/>
          </a:p>
          <a:p>
            <a:r>
              <a:rPr lang="en-US" sz="2000" dirty="0"/>
              <a:t> Liaison to housing services </a:t>
            </a:r>
          </a:p>
          <a:p>
            <a:endParaRPr lang="en-US" sz="2000" dirty="0"/>
          </a:p>
          <a:p>
            <a:r>
              <a:rPr lang="en-US" sz="2000" dirty="0"/>
              <a:t>Coordinate with other agencies</a:t>
            </a:r>
          </a:p>
        </p:txBody>
      </p:sp>
      <p:pic>
        <p:nvPicPr>
          <p:cNvPr id="4" name="Picture 3" descr="A group of people standing in a river&#10;&#10;Description automatically generated">
            <a:extLst>
              <a:ext uri="{FF2B5EF4-FFF2-40B4-BE49-F238E27FC236}">
                <a16:creationId xmlns:a16="http://schemas.microsoft.com/office/drawing/2014/main" id="{692D39E5-62EB-4737-A0F6-5F195F948353}"/>
              </a:ext>
            </a:extLst>
          </p:cNvPr>
          <p:cNvPicPr>
            <a:picLocks noChangeAspect="1"/>
          </p:cNvPicPr>
          <p:nvPr/>
        </p:nvPicPr>
        <p:blipFill rotWithShape="1">
          <a:blip r:embed="rId3"/>
          <a:srcRect l="4357"/>
          <a:stretch/>
        </p:blipFill>
        <p:spPr>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8146475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9E0AAC-52E3-4AF0-AA48-20C0DF818B2C}"/>
              </a:ext>
            </a:extLst>
          </p:cNvPr>
          <p:cNvSpPr txBox="1"/>
          <p:nvPr/>
        </p:nvSpPr>
        <p:spPr>
          <a:xfrm>
            <a:off x="0" y="165790"/>
            <a:ext cx="9254666" cy="769441"/>
          </a:xfrm>
          <a:prstGeom prst="rect">
            <a:avLst/>
          </a:prstGeom>
          <a:noFill/>
        </p:spPr>
        <p:txBody>
          <a:bodyPr wrap="square" rtlCol="0">
            <a:spAutoFit/>
          </a:bodyPr>
          <a:lstStyle/>
          <a:p>
            <a:pPr algn="ctr"/>
            <a:r>
              <a:rPr lang="en-US" sz="4400" b="1" dirty="0"/>
              <a:t>Street Medicine</a:t>
            </a:r>
          </a:p>
        </p:txBody>
      </p:sp>
      <p:sp>
        <p:nvSpPr>
          <p:cNvPr id="3" name="TextBox 2">
            <a:extLst>
              <a:ext uri="{FF2B5EF4-FFF2-40B4-BE49-F238E27FC236}">
                <a16:creationId xmlns:a16="http://schemas.microsoft.com/office/drawing/2014/main" id="{16512B05-E370-4391-811F-26F59ECB581B}"/>
              </a:ext>
            </a:extLst>
          </p:cNvPr>
          <p:cNvSpPr txBox="1"/>
          <p:nvPr/>
        </p:nvSpPr>
        <p:spPr>
          <a:xfrm>
            <a:off x="422030" y="1181415"/>
            <a:ext cx="9108831" cy="5109091"/>
          </a:xfrm>
          <a:prstGeom prst="rect">
            <a:avLst/>
          </a:prstGeom>
          <a:noFill/>
        </p:spPr>
        <p:txBody>
          <a:bodyPr wrap="square" rtlCol="0">
            <a:spAutoFit/>
          </a:bodyPr>
          <a:lstStyle/>
          <a:p>
            <a:pPr marL="457200" indent="-457200">
              <a:buFont typeface="Arial" panose="020B0604020202020204" pitchFamily="34" charset="0"/>
              <a:buChar char="•"/>
            </a:pPr>
            <a:r>
              <a:rPr lang="en-US" sz="2800" dirty="0"/>
              <a:t>Expanded outreach efforts, working with Homeless Outreach Service Sites (HOSS)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Provided ~300 sleeping bags, 75 tents, 100’s of blankets and tarps, rain gear, 1000’s of pairs of socks, 2000 Narcan kits, and hygiene supplies to homeless population throughout the year</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Gateway for volunteers and interns to expand service capacity and opportunities for learning and recruitment </a:t>
            </a:r>
          </a:p>
          <a:p>
            <a:endParaRPr lang="en-US" dirty="0"/>
          </a:p>
        </p:txBody>
      </p:sp>
    </p:spTree>
    <p:extLst>
      <p:ext uri="{BB962C8B-B14F-4D97-AF65-F5344CB8AC3E}">
        <p14:creationId xmlns:p14="http://schemas.microsoft.com/office/powerpoint/2010/main" val="1454144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7B8AE3-E1EE-4205-A70A-51265FD8512D}"/>
              </a:ext>
            </a:extLst>
          </p:cNvPr>
          <p:cNvPicPr>
            <a:picLocks noChangeAspect="1"/>
          </p:cNvPicPr>
          <p:nvPr/>
        </p:nvPicPr>
        <p:blipFill>
          <a:blip r:embed="rId2"/>
          <a:stretch>
            <a:fillRect/>
          </a:stretch>
        </p:blipFill>
        <p:spPr>
          <a:xfrm>
            <a:off x="0" y="0"/>
            <a:ext cx="12192000" cy="6858000"/>
          </a:xfrm>
          <a:prstGeom prst="rect">
            <a:avLst/>
          </a:prstGeom>
        </p:spPr>
      </p:pic>
      <p:sp>
        <p:nvSpPr>
          <p:cNvPr id="4" name="Flowchart: Connector 3">
            <a:extLst>
              <a:ext uri="{FF2B5EF4-FFF2-40B4-BE49-F238E27FC236}">
                <a16:creationId xmlns:a16="http://schemas.microsoft.com/office/drawing/2014/main" id="{17AD8C8D-663A-4EEF-9357-5C75C81536EF}"/>
              </a:ext>
            </a:extLst>
          </p:cNvPr>
          <p:cNvSpPr/>
          <p:nvPr/>
        </p:nvSpPr>
        <p:spPr>
          <a:xfrm>
            <a:off x="3051209" y="2662627"/>
            <a:ext cx="1462398" cy="125597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a:t>
            </a:r>
          </a:p>
        </p:txBody>
      </p:sp>
      <p:sp>
        <p:nvSpPr>
          <p:cNvPr id="6" name="Flowchart: Connector 5">
            <a:extLst>
              <a:ext uri="{FF2B5EF4-FFF2-40B4-BE49-F238E27FC236}">
                <a16:creationId xmlns:a16="http://schemas.microsoft.com/office/drawing/2014/main" id="{8E34C457-279B-4DEE-B261-B650A1F1D41E}"/>
              </a:ext>
            </a:extLst>
          </p:cNvPr>
          <p:cNvSpPr/>
          <p:nvPr/>
        </p:nvSpPr>
        <p:spPr>
          <a:xfrm>
            <a:off x="4716819" y="1487019"/>
            <a:ext cx="1462398" cy="125597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Primary Care</a:t>
            </a:r>
          </a:p>
        </p:txBody>
      </p:sp>
      <p:sp>
        <p:nvSpPr>
          <p:cNvPr id="7" name="Flowchart: Connector 6">
            <a:extLst>
              <a:ext uri="{FF2B5EF4-FFF2-40B4-BE49-F238E27FC236}">
                <a16:creationId xmlns:a16="http://schemas.microsoft.com/office/drawing/2014/main" id="{EF8B406C-E308-4E57-BD32-23EB83A9CA8E}"/>
              </a:ext>
            </a:extLst>
          </p:cNvPr>
          <p:cNvSpPr/>
          <p:nvPr/>
        </p:nvSpPr>
        <p:spPr>
          <a:xfrm>
            <a:off x="6450210" y="2742996"/>
            <a:ext cx="1462398" cy="125597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Case </a:t>
            </a:r>
            <a:r>
              <a:rPr lang="en-US" dirty="0" err="1"/>
              <a:t>Mgmt</a:t>
            </a:r>
            <a:endParaRPr lang="en-US" dirty="0"/>
          </a:p>
        </p:txBody>
      </p:sp>
      <p:sp>
        <p:nvSpPr>
          <p:cNvPr id="9" name="Flowchart: Connector 8">
            <a:extLst>
              <a:ext uri="{FF2B5EF4-FFF2-40B4-BE49-F238E27FC236}">
                <a16:creationId xmlns:a16="http://schemas.microsoft.com/office/drawing/2014/main" id="{12347377-49F6-4331-90CD-014DA0EF9157}"/>
              </a:ext>
            </a:extLst>
          </p:cNvPr>
          <p:cNvSpPr/>
          <p:nvPr/>
        </p:nvSpPr>
        <p:spPr>
          <a:xfrm>
            <a:off x="3557658" y="4468609"/>
            <a:ext cx="1462398" cy="125597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Wound Care</a:t>
            </a:r>
          </a:p>
        </p:txBody>
      </p:sp>
      <p:sp>
        <p:nvSpPr>
          <p:cNvPr id="10" name="Flowchart: Connector 9">
            <a:extLst>
              <a:ext uri="{FF2B5EF4-FFF2-40B4-BE49-F238E27FC236}">
                <a16:creationId xmlns:a16="http://schemas.microsoft.com/office/drawing/2014/main" id="{72B51E41-8297-4D83-9596-FB2598E03B2C}"/>
              </a:ext>
            </a:extLst>
          </p:cNvPr>
          <p:cNvSpPr/>
          <p:nvPr/>
        </p:nvSpPr>
        <p:spPr>
          <a:xfrm>
            <a:off x="5900928" y="4415185"/>
            <a:ext cx="1462398" cy="1255977"/>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Naloxone</a:t>
            </a:r>
          </a:p>
        </p:txBody>
      </p:sp>
      <p:sp>
        <p:nvSpPr>
          <p:cNvPr id="13" name="Pentagon 12">
            <a:extLst>
              <a:ext uri="{FF2B5EF4-FFF2-40B4-BE49-F238E27FC236}">
                <a16:creationId xmlns:a16="http://schemas.microsoft.com/office/drawing/2014/main" id="{EEC18CB2-6E84-425B-8F10-29A2327BB805}"/>
              </a:ext>
            </a:extLst>
          </p:cNvPr>
          <p:cNvSpPr/>
          <p:nvPr/>
        </p:nvSpPr>
        <p:spPr>
          <a:xfrm>
            <a:off x="4513606" y="2767583"/>
            <a:ext cx="1893772" cy="1857755"/>
          </a:xfrm>
          <a:prstGeom prst="pentagon">
            <a:avLst/>
          </a:prstGeom>
          <a:solidFill>
            <a:srgbClr val="BA2E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HPHP Mobile Clinic – Street Medicine</a:t>
            </a:r>
          </a:p>
        </p:txBody>
      </p:sp>
      <p:sp>
        <p:nvSpPr>
          <p:cNvPr id="14" name="Flowchart: Connector 13">
            <a:extLst>
              <a:ext uri="{FF2B5EF4-FFF2-40B4-BE49-F238E27FC236}">
                <a16:creationId xmlns:a16="http://schemas.microsoft.com/office/drawing/2014/main" id="{8059FD96-A4D7-4A10-AA87-1616DF97D25D}"/>
              </a:ext>
            </a:extLst>
          </p:cNvPr>
          <p:cNvSpPr/>
          <p:nvPr/>
        </p:nvSpPr>
        <p:spPr>
          <a:xfrm>
            <a:off x="3462527" y="1511607"/>
            <a:ext cx="1228184" cy="1151021"/>
          </a:xfrm>
          <a:prstGeom prst="flowChartConnec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Referrals</a:t>
            </a:r>
          </a:p>
        </p:txBody>
      </p:sp>
      <p:sp>
        <p:nvSpPr>
          <p:cNvPr id="15" name="Flowchart: Connector 14">
            <a:extLst>
              <a:ext uri="{FF2B5EF4-FFF2-40B4-BE49-F238E27FC236}">
                <a16:creationId xmlns:a16="http://schemas.microsoft.com/office/drawing/2014/main" id="{DD15B0BE-9D90-4B98-BE37-D975C4A6897E}"/>
              </a:ext>
            </a:extLst>
          </p:cNvPr>
          <p:cNvSpPr/>
          <p:nvPr/>
        </p:nvSpPr>
        <p:spPr>
          <a:xfrm>
            <a:off x="6205325" y="1586397"/>
            <a:ext cx="1228184" cy="1151021"/>
          </a:xfrm>
          <a:prstGeom prst="flowChartConnec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HIV/HCV Testing</a:t>
            </a:r>
          </a:p>
        </p:txBody>
      </p:sp>
      <p:sp>
        <p:nvSpPr>
          <p:cNvPr id="16" name="Flowchart: Connector 15">
            <a:extLst>
              <a:ext uri="{FF2B5EF4-FFF2-40B4-BE49-F238E27FC236}">
                <a16:creationId xmlns:a16="http://schemas.microsoft.com/office/drawing/2014/main" id="{86EAB8B3-75F2-4DAF-BC2B-81B87407236E}"/>
              </a:ext>
            </a:extLst>
          </p:cNvPr>
          <p:cNvSpPr/>
          <p:nvPr/>
        </p:nvSpPr>
        <p:spPr>
          <a:xfrm>
            <a:off x="2591761" y="3788143"/>
            <a:ext cx="1228184" cy="1151021"/>
          </a:xfrm>
          <a:prstGeom prst="flowChartConnec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SSP</a:t>
            </a:r>
          </a:p>
        </p:txBody>
      </p:sp>
      <p:sp>
        <p:nvSpPr>
          <p:cNvPr id="17" name="Flowchart: Connector 16">
            <a:extLst>
              <a:ext uri="{FF2B5EF4-FFF2-40B4-BE49-F238E27FC236}">
                <a16:creationId xmlns:a16="http://schemas.microsoft.com/office/drawing/2014/main" id="{3664DF13-55EA-4F19-A735-1C86101613EF}"/>
              </a:ext>
            </a:extLst>
          </p:cNvPr>
          <p:cNvSpPr/>
          <p:nvPr/>
        </p:nvSpPr>
        <p:spPr>
          <a:xfrm>
            <a:off x="4854661" y="5111699"/>
            <a:ext cx="1228184" cy="1151021"/>
          </a:xfrm>
          <a:prstGeom prst="flowChartConnec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Food</a:t>
            </a:r>
          </a:p>
        </p:txBody>
      </p:sp>
      <p:sp>
        <p:nvSpPr>
          <p:cNvPr id="18" name="Flowchart: Connector 17">
            <a:extLst>
              <a:ext uri="{FF2B5EF4-FFF2-40B4-BE49-F238E27FC236}">
                <a16:creationId xmlns:a16="http://schemas.microsoft.com/office/drawing/2014/main" id="{BF1D0E9E-2840-49EC-9409-814B31D973D2}"/>
              </a:ext>
            </a:extLst>
          </p:cNvPr>
          <p:cNvSpPr/>
          <p:nvPr/>
        </p:nvSpPr>
        <p:spPr>
          <a:xfrm>
            <a:off x="7181409" y="3872359"/>
            <a:ext cx="1228184" cy="1151021"/>
          </a:xfrm>
          <a:prstGeom prst="flowChartConnec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Shelter</a:t>
            </a:r>
          </a:p>
        </p:txBody>
      </p:sp>
      <p:sp>
        <p:nvSpPr>
          <p:cNvPr id="22" name="Flowchart: Connector 21">
            <a:extLst>
              <a:ext uri="{FF2B5EF4-FFF2-40B4-BE49-F238E27FC236}">
                <a16:creationId xmlns:a16="http://schemas.microsoft.com/office/drawing/2014/main" id="{1C60CC15-E165-4720-9C74-C90C33F4AF5A}"/>
              </a:ext>
            </a:extLst>
          </p:cNvPr>
          <p:cNvSpPr/>
          <p:nvPr/>
        </p:nvSpPr>
        <p:spPr>
          <a:xfrm>
            <a:off x="2340864" y="1133414"/>
            <a:ext cx="6254496" cy="5182730"/>
          </a:xfrm>
          <a:prstGeom prst="flowChartConnector">
            <a:avLst/>
          </a:prstGeom>
          <a:noFill/>
          <a:ln>
            <a:solidFill>
              <a:srgbClr val="FF66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59AC9202-FC1D-42AE-BA7C-6634261E6315}"/>
              </a:ext>
            </a:extLst>
          </p:cNvPr>
          <p:cNvSpPr/>
          <p:nvPr/>
        </p:nvSpPr>
        <p:spPr>
          <a:xfrm>
            <a:off x="8092723" y="708048"/>
            <a:ext cx="2801230" cy="1756697"/>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Behavioral Health</a:t>
            </a:r>
          </a:p>
        </p:txBody>
      </p:sp>
      <p:sp>
        <p:nvSpPr>
          <p:cNvPr id="29" name="Flowchart: Connector 28">
            <a:extLst>
              <a:ext uri="{FF2B5EF4-FFF2-40B4-BE49-F238E27FC236}">
                <a16:creationId xmlns:a16="http://schemas.microsoft.com/office/drawing/2014/main" id="{285F0428-56E4-46C5-95EC-6D51139FF47A}"/>
              </a:ext>
            </a:extLst>
          </p:cNvPr>
          <p:cNvSpPr/>
          <p:nvPr/>
        </p:nvSpPr>
        <p:spPr>
          <a:xfrm>
            <a:off x="8244198" y="4674297"/>
            <a:ext cx="2801230" cy="1756697"/>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Coordinated Entry/Permanent Supportive Housing</a:t>
            </a:r>
          </a:p>
        </p:txBody>
      </p:sp>
      <p:sp>
        <p:nvSpPr>
          <p:cNvPr id="30" name="Flowchart: Connector 29">
            <a:extLst>
              <a:ext uri="{FF2B5EF4-FFF2-40B4-BE49-F238E27FC236}">
                <a16:creationId xmlns:a16="http://schemas.microsoft.com/office/drawing/2014/main" id="{17803D17-FA44-45B7-978A-66DEB8B58E9A}"/>
              </a:ext>
            </a:extLst>
          </p:cNvPr>
          <p:cNvSpPr/>
          <p:nvPr/>
        </p:nvSpPr>
        <p:spPr>
          <a:xfrm>
            <a:off x="62767" y="4792813"/>
            <a:ext cx="2801230" cy="1756697"/>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IOP + Inpatient SUD Programs</a:t>
            </a:r>
          </a:p>
        </p:txBody>
      </p:sp>
      <p:sp>
        <p:nvSpPr>
          <p:cNvPr id="31" name="Flowchart: Connector 30">
            <a:extLst>
              <a:ext uri="{FF2B5EF4-FFF2-40B4-BE49-F238E27FC236}">
                <a16:creationId xmlns:a16="http://schemas.microsoft.com/office/drawing/2014/main" id="{63256A71-8D09-48E6-9A4B-21AF49338DF8}"/>
              </a:ext>
            </a:extLst>
          </p:cNvPr>
          <p:cNvSpPr/>
          <p:nvPr/>
        </p:nvSpPr>
        <p:spPr>
          <a:xfrm>
            <a:off x="62767" y="708048"/>
            <a:ext cx="2801230" cy="1756697"/>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Legal Assistance</a:t>
            </a:r>
          </a:p>
        </p:txBody>
      </p:sp>
      <p:sp>
        <p:nvSpPr>
          <p:cNvPr id="32" name="TextBox 31">
            <a:extLst>
              <a:ext uri="{FF2B5EF4-FFF2-40B4-BE49-F238E27FC236}">
                <a16:creationId xmlns:a16="http://schemas.microsoft.com/office/drawing/2014/main" id="{42A7078E-52D2-4D1C-852C-6712C626AE6B}"/>
              </a:ext>
            </a:extLst>
          </p:cNvPr>
          <p:cNvSpPr txBox="1"/>
          <p:nvPr/>
        </p:nvSpPr>
        <p:spPr>
          <a:xfrm>
            <a:off x="-11268" y="23955"/>
            <a:ext cx="6875364" cy="646331"/>
          </a:xfrm>
          <a:prstGeom prst="rect">
            <a:avLst/>
          </a:prstGeom>
          <a:noFill/>
        </p:spPr>
        <p:txBody>
          <a:bodyPr wrap="square" rtlCol="0">
            <a:spAutoFit/>
          </a:bodyPr>
          <a:lstStyle/>
          <a:p>
            <a:r>
              <a:rPr lang="en-US" dirty="0"/>
              <a:t>An Ecological Approach to Health Care – County of Santa Cruz Health Services Agency </a:t>
            </a:r>
          </a:p>
        </p:txBody>
      </p:sp>
      <p:sp>
        <p:nvSpPr>
          <p:cNvPr id="33" name="TextBox 32">
            <a:extLst>
              <a:ext uri="{FF2B5EF4-FFF2-40B4-BE49-F238E27FC236}">
                <a16:creationId xmlns:a16="http://schemas.microsoft.com/office/drawing/2014/main" id="{43D302B6-23F8-48F6-9270-5D16D9DCB922}"/>
              </a:ext>
            </a:extLst>
          </p:cNvPr>
          <p:cNvSpPr txBox="1"/>
          <p:nvPr/>
        </p:nvSpPr>
        <p:spPr>
          <a:xfrm>
            <a:off x="10456923" y="6642556"/>
            <a:ext cx="2076453" cy="215444"/>
          </a:xfrm>
          <a:prstGeom prst="rect">
            <a:avLst/>
          </a:prstGeom>
          <a:noFill/>
        </p:spPr>
        <p:txBody>
          <a:bodyPr wrap="square" rtlCol="0">
            <a:spAutoFit/>
          </a:bodyPr>
          <a:lstStyle/>
          <a:p>
            <a:r>
              <a:rPr lang="en-US" sz="800" dirty="0"/>
              <a:t>Image from Santa Cruz Good Times </a:t>
            </a:r>
          </a:p>
        </p:txBody>
      </p:sp>
    </p:spTree>
    <p:extLst>
      <p:ext uri="{BB962C8B-B14F-4D97-AF65-F5344CB8AC3E}">
        <p14:creationId xmlns:p14="http://schemas.microsoft.com/office/powerpoint/2010/main" val="1839066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13FB1-905D-4EF5-975D-002262C4962D}"/>
              </a:ext>
            </a:extLst>
          </p:cNvPr>
          <p:cNvSpPr>
            <a:spLocks noGrp="1"/>
          </p:cNvSpPr>
          <p:nvPr>
            <p:ph type="title"/>
          </p:nvPr>
        </p:nvSpPr>
        <p:spPr>
          <a:xfrm>
            <a:off x="677334" y="199293"/>
            <a:ext cx="8596668" cy="1320800"/>
          </a:xfrm>
        </p:spPr>
        <p:txBody>
          <a:bodyPr>
            <a:normAutofit/>
          </a:bodyPr>
          <a:lstStyle/>
          <a:p>
            <a:r>
              <a:rPr lang="en-US" sz="4400" b="1" dirty="0"/>
              <a:t>Why Mobile Health Clinic?</a:t>
            </a:r>
          </a:p>
        </p:txBody>
      </p:sp>
      <p:sp>
        <p:nvSpPr>
          <p:cNvPr id="3" name="Content Placeholder 2">
            <a:extLst>
              <a:ext uri="{FF2B5EF4-FFF2-40B4-BE49-F238E27FC236}">
                <a16:creationId xmlns:a16="http://schemas.microsoft.com/office/drawing/2014/main" id="{6BA472BC-2737-4C4E-8049-D1487A8EB5B3}"/>
              </a:ext>
            </a:extLst>
          </p:cNvPr>
          <p:cNvSpPr>
            <a:spLocks noGrp="1"/>
          </p:cNvSpPr>
          <p:nvPr>
            <p:ph idx="1"/>
          </p:nvPr>
        </p:nvSpPr>
        <p:spPr>
          <a:xfrm>
            <a:off x="363416" y="1660698"/>
            <a:ext cx="9340688" cy="4998009"/>
          </a:xfrm>
        </p:spPr>
        <p:txBody>
          <a:bodyPr>
            <a:normAutofit fontScale="62500" lnSpcReduction="20000"/>
          </a:bodyPr>
          <a:lstStyle/>
          <a:p>
            <a:r>
              <a:rPr lang="en-US" sz="5100" dirty="0"/>
              <a:t>2,000 mobile clinics located across the country.</a:t>
            </a:r>
          </a:p>
          <a:p>
            <a:endParaRPr lang="en-US" sz="2100" dirty="0"/>
          </a:p>
          <a:p>
            <a:r>
              <a:rPr lang="en-US" sz="5100" dirty="0"/>
              <a:t>Expanding access with 6.5 million visits annually.</a:t>
            </a:r>
          </a:p>
          <a:p>
            <a:endParaRPr lang="en-US" sz="2100" dirty="0"/>
          </a:p>
          <a:p>
            <a:r>
              <a:rPr lang="en-US" sz="5100" dirty="0"/>
              <a:t>Average return on Investment for mobile health is 12:1.</a:t>
            </a:r>
            <a:endParaRPr lang="en-US" sz="2100" dirty="0"/>
          </a:p>
          <a:p>
            <a:endParaRPr lang="en-US" sz="2100" dirty="0"/>
          </a:p>
          <a:p>
            <a:r>
              <a:rPr lang="en-US" sz="5100" dirty="0"/>
              <a:t>It is estimated that each mobile clinic results in 600 fewer Emergency Department visits every year. </a:t>
            </a:r>
          </a:p>
          <a:p>
            <a:endParaRPr lang="en-US" sz="2100" dirty="0"/>
          </a:p>
          <a:p>
            <a:endParaRPr lang="en-US" dirty="0"/>
          </a:p>
        </p:txBody>
      </p:sp>
    </p:spTree>
    <p:extLst>
      <p:ext uri="{BB962C8B-B14F-4D97-AF65-F5344CB8AC3E}">
        <p14:creationId xmlns:p14="http://schemas.microsoft.com/office/powerpoint/2010/main" val="1973308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6" y="0"/>
            <a:ext cx="9982201" cy="2057400"/>
          </a:xfrm>
        </p:spPr>
        <p:txBody>
          <a:bodyPr>
            <a:normAutofit fontScale="90000"/>
          </a:bodyPr>
          <a:lstStyle/>
          <a:p>
            <a:r>
              <a:rPr lang="en-US" sz="4000" b="1" dirty="0"/>
              <a:t>Homeless Persons Health Project</a:t>
            </a:r>
            <a:br>
              <a:rPr lang="en-US" sz="4000" b="1" dirty="0"/>
            </a:br>
            <a:r>
              <a:rPr lang="en-US" sz="4000" b="1" dirty="0"/>
              <a:t>115-A Coral St., Santa Cruz, CA 95060</a:t>
            </a:r>
            <a:br>
              <a:rPr lang="en-US" sz="4000" b="1" dirty="0"/>
            </a:br>
            <a:r>
              <a:rPr lang="en-US" b="1" dirty="0"/>
              <a:t>831-454-2080; HPHPReferral@santacruzcounty.us</a:t>
            </a:r>
            <a:br>
              <a:rPr lang="en-US" b="1" dirty="0"/>
            </a:br>
            <a:br>
              <a:rPr lang="en-US" dirty="0"/>
            </a:br>
            <a:endParaRPr lang="en-US" dirty="0"/>
          </a:p>
        </p:txBody>
      </p:sp>
      <p:sp>
        <p:nvSpPr>
          <p:cNvPr id="3" name="Text Placeholder 2"/>
          <p:cNvSpPr>
            <a:spLocks noGrp="1"/>
          </p:cNvSpPr>
          <p:nvPr>
            <p:ph idx="1"/>
          </p:nvPr>
        </p:nvSpPr>
        <p:spPr>
          <a:xfrm>
            <a:off x="380998" y="3112478"/>
            <a:ext cx="9409176" cy="4629954"/>
          </a:xfrm>
        </p:spPr>
        <p:txBody>
          <a:bodyPr>
            <a:normAutofit/>
          </a:bodyPr>
          <a:lstStyle/>
          <a:p>
            <a:r>
              <a:rPr lang="en-US" sz="3600" b="1" dirty="0"/>
              <a:t>Healthcare for the Homeless, Patient Centered Medical Home</a:t>
            </a:r>
          </a:p>
          <a:p>
            <a:r>
              <a:rPr lang="en-US" sz="3600" b="1" dirty="0"/>
              <a:t>Primary Care, integrated behavioral health, substance use disorder services including medication-assisted treatment &amp; acupuncture</a:t>
            </a:r>
          </a:p>
          <a:p>
            <a:endParaRPr lang="en-US" sz="2000" b="1" dirty="0"/>
          </a:p>
        </p:txBody>
      </p:sp>
      <p:sp>
        <p:nvSpPr>
          <p:cNvPr id="4" name="TextBox 3"/>
          <p:cNvSpPr txBox="1"/>
          <p:nvPr/>
        </p:nvSpPr>
        <p:spPr>
          <a:xfrm>
            <a:off x="94486" y="1818365"/>
            <a:ext cx="9501555" cy="1200329"/>
          </a:xfrm>
          <a:prstGeom prst="rect">
            <a:avLst/>
          </a:prstGeom>
          <a:noFill/>
        </p:spPr>
        <p:txBody>
          <a:bodyPr wrap="square" rtlCol="0">
            <a:spAutoFit/>
          </a:bodyPr>
          <a:lstStyle/>
          <a:p>
            <a:r>
              <a:rPr lang="en-US" sz="2400" b="1" i="1" dirty="0"/>
              <a:t>The mission of the Homeless Persons Health Project is to eliminate homelessness by providing comprehensive health care and housing for everyone. </a:t>
            </a:r>
          </a:p>
        </p:txBody>
      </p:sp>
    </p:spTree>
    <p:extLst>
      <p:ext uri="{BB962C8B-B14F-4D97-AF65-F5344CB8AC3E}">
        <p14:creationId xmlns:p14="http://schemas.microsoft.com/office/powerpoint/2010/main" val="32772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82E376-0593-4B2B-B4E0-9410F6055404}"/>
              </a:ext>
            </a:extLst>
          </p:cNvPr>
          <p:cNvSpPr>
            <a:spLocks noGrp="1"/>
          </p:cNvSpPr>
          <p:nvPr>
            <p:ph idx="1"/>
          </p:nvPr>
        </p:nvSpPr>
        <p:spPr>
          <a:xfrm>
            <a:off x="595272" y="746186"/>
            <a:ext cx="8935590" cy="5935967"/>
          </a:xfrm>
        </p:spPr>
        <p:txBody>
          <a:bodyPr>
            <a:normAutofit fontScale="85000" lnSpcReduction="10000"/>
          </a:bodyPr>
          <a:lstStyle/>
          <a:p>
            <a:r>
              <a:rPr lang="en-US" sz="4000" b="1" dirty="0"/>
              <a:t>12 bed recuperative care center</a:t>
            </a:r>
            <a:endParaRPr lang="en-US" sz="3900" b="1" dirty="0"/>
          </a:p>
          <a:p>
            <a:r>
              <a:rPr lang="en-US" sz="3900" b="1" dirty="0"/>
              <a:t>On-site medication dispensary</a:t>
            </a:r>
          </a:p>
          <a:p>
            <a:r>
              <a:rPr lang="en-US" sz="3900" b="1" dirty="0"/>
              <a:t>Benefits advocacy and money management program</a:t>
            </a:r>
          </a:p>
          <a:p>
            <a:r>
              <a:rPr lang="en-US" sz="3900" b="1" dirty="0"/>
              <a:t>Permanent Supportive Housing Programs</a:t>
            </a:r>
          </a:p>
          <a:p>
            <a:r>
              <a:rPr lang="en-US" sz="3900" b="1" dirty="0"/>
              <a:t>Housing Navigation and Case Management</a:t>
            </a:r>
          </a:p>
          <a:p>
            <a:r>
              <a:rPr lang="en-US" sz="3900" b="1" dirty="0"/>
              <a:t>Outreach + Harm Reduction Services, Narcan distribution program </a:t>
            </a:r>
          </a:p>
          <a:p>
            <a:r>
              <a:rPr lang="en-US" sz="3900" b="1" dirty="0"/>
              <a:t>Project Connect – team for frequent users of the ER</a:t>
            </a:r>
          </a:p>
          <a:p>
            <a:endParaRPr lang="en-US" dirty="0"/>
          </a:p>
        </p:txBody>
      </p:sp>
    </p:spTree>
    <p:extLst>
      <p:ext uri="{BB962C8B-B14F-4D97-AF65-F5344CB8AC3E}">
        <p14:creationId xmlns:p14="http://schemas.microsoft.com/office/powerpoint/2010/main" val="1240449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9E0AAC-52E3-4AF0-AA48-20C0DF818B2C}"/>
              </a:ext>
            </a:extLst>
          </p:cNvPr>
          <p:cNvSpPr txBox="1"/>
          <p:nvPr/>
        </p:nvSpPr>
        <p:spPr>
          <a:xfrm>
            <a:off x="257909" y="468689"/>
            <a:ext cx="7178040" cy="769441"/>
          </a:xfrm>
          <a:prstGeom prst="rect">
            <a:avLst/>
          </a:prstGeom>
          <a:noFill/>
        </p:spPr>
        <p:txBody>
          <a:bodyPr wrap="square" rtlCol="0">
            <a:spAutoFit/>
          </a:bodyPr>
          <a:lstStyle/>
          <a:p>
            <a:pPr algn="ctr"/>
            <a:r>
              <a:rPr lang="en-US" sz="4400" b="1" dirty="0"/>
              <a:t>Recuperative Care Center</a:t>
            </a:r>
          </a:p>
        </p:txBody>
      </p:sp>
      <p:sp>
        <p:nvSpPr>
          <p:cNvPr id="4" name="TextBox 3">
            <a:extLst>
              <a:ext uri="{FF2B5EF4-FFF2-40B4-BE49-F238E27FC236}">
                <a16:creationId xmlns:a16="http://schemas.microsoft.com/office/drawing/2014/main" id="{6B17B923-7FC6-4C0B-9774-63AE7D7F49D8}"/>
              </a:ext>
            </a:extLst>
          </p:cNvPr>
          <p:cNvSpPr txBox="1"/>
          <p:nvPr/>
        </p:nvSpPr>
        <p:spPr>
          <a:xfrm>
            <a:off x="257909" y="1748618"/>
            <a:ext cx="9847384" cy="4093428"/>
          </a:xfrm>
          <a:prstGeom prst="rect">
            <a:avLst/>
          </a:prstGeom>
          <a:noFill/>
        </p:spPr>
        <p:txBody>
          <a:bodyPr wrap="square" rtlCol="0">
            <a:spAutoFit/>
          </a:bodyPr>
          <a:lstStyle/>
          <a:p>
            <a:pPr marL="285750" indent="-285750">
              <a:buFont typeface="Arial" panose="020B0604020202020204" pitchFamily="34" charset="0"/>
              <a:buChar char="•"/>
            </a:pPr>
            <a:r>
              <a:rPr lang="en-US" sz="4000" dirty="0"/>
              <a:t>Partnership with HPHP &amp; Housing Matters</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4000" dirty="0"/>
              <a:t>HPHP provides all medical services</a:t>
            </a:r>
          </a:p>
          <a:p>
            <a:pPr marL="285750" indent="-285750">
              <a:buFont typeface="Arial" panose="020B0604020202020204" pitchFamily="34" charset="0"/>
              <a:buChar char="•"/>
            </a:pPr>
            <a:endParaRPr lang="en-US" sz="900" dirty="0"/>
          </a:p>
          <a:p>
            <a:pPr marL="285750" indent="-285750">
              <a:buFont typeface="Arial" panose="020B0604020202020204" pitchFamily="34" charset="0"/>
              <a:buChar char="•"/>
            </a:pPr>
            <a:r>
              <a:rPr lang="en-US" sz="4000" dirty="0"/>
              <a:t>Serves an average of 68 patients/year</a:t>
            </a:r>
          </a:p>
          <a:p>
            <a:pPr marL="285750" indent="-285750">
              <a:buFont typeface="Arial" panose="020B0604020202020204" pitchFamily="34" charset="0"/>
              <a:buChar char="•"/>
            </a:pPr>
            <a:endParaRPr lang="en-US" sz="900" dirty="0"/>
          </a:p>
          <a:p>
            <a:pPr marL="285750" indent="-285750">
              <a:buFont typeface="Arial" panose="020B0604020202020204" pitchFamily="34" charset="0"/>
              <a:buChar char="•"/>
            </a:pPr>
            <a:r>
              <a:rPr lang="en-US" sz="4000" dirty="0"/>
              <a:t>Average length of stay is 50 days </a:t>
            </a:r>
          </a:p>
          <a:p>
            <a:endParaRPr lang="en-US" sz="1600" dirty="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632927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9E0AAC-52E3-4AF0-AA48-20C0DF818B2C}"/>
              </a:ext>
            </a:extLst>
          </p:cNvPr>
          <p:cNvSpPr txBox="1"/>
          <p:nvPr/>
        </p:nvSpPr>
        <p:spPr>
          <a:xfrm>
            <a:off x="566928" y="337859"/>
            <a:ext cx="8323385" cy="769441"/>
          </a:xfrm>
          <a:prstGeom prst="rect">
            <a:avLst/>
          </a:prstGeom>
          <a:noFill/>
        </p:spPr>
        <p:txBody>
          <a:bodyPr wrap="square" rtlCol="0">
            <a:spAutoFit/>
          </a:bodyPr>
          <a:lstStyle/>
          <a:p>
            <a:pPr algn="ctr"/>
            <a:r>
              <a:rPr lang="en-US" sz="4400" b="1" dirty="0"/>
              <a:t>Permanent Supportive Housing</a:t>
            </a:r>
          </a:p>
        </p:txBody>
      </p:sp>
      <p:sp>
        <p:nvSpPr>
          <p:cNvPr id="3" name="TextBox 2">
            <a:extLst>
              <a:ext uri="{FF2B5EF4-FFF2-40B4-BE49-F238E27FC236}">
                <a16:creationId xmlns:a16="http://schemas.microsoft.com/office/drawing/2014/main" id="{16512B05-E370-4391-811F-26F59ECB581B}"/>
              </a:ext>
            </a:extLst>
          </p:cNvPr>
          <p:cNvSpPr txBox="1"/>
          <p:nvPr/>
        </p:nvSpPr>
        <p:spPr>
          <a:xfrm>
            <a:off x="566928" y="1410355"/>
            <a:ext cx="9385964" cy="5570756"/>
          </a:xfrm>
          <a:prstGeom prst="rect">
            <a:avLst/>
          </a:prstGeom>
          <a:noFill/>
        </p:spPr>
        <p:txBody>
          <a:bodyPr wrap="square" rtlCol="0">
            <a:spAutoFit/>
          </a:bodyPr>
          <a:lstStyle/>
          <a:p>
            <a:pPr marL="342900" indent="-342900">
              <a:buFont typeface="Arial" panose="020B0604020202020204" pitchFamily="34" charset="0"/>
              <a:buChar char="•"/>
            </a:pPr>
            <a:r>
              <a:rPr lang="en-US" sz="3200" dirty="0"/>
              <a:t>HPHP currently supports 93 clients in permanent supportive housing</a:t>
            </a:r>
          </a:p>
          <a:p>
            <a:endParaRPr lang="en-US" sz="3200" dirty="0"/>
          </a:p>
          <a:p>
            <a:pPr marL="285750" indent="-285750">
              <a:buFont typeface="Arial" panose="020B0604020202020204" pitchFamily="34" charset="0"/>
              <a:buChar char="•"/>
            </a:pPr>
            <a:r>
              <a:rPr lang="en-US" sz="3200" dirty="0"/>
              <a:t>Current clients have been housed an average of 5.5 years</a:t>
            </a:r>
          </a:p>
          <a:p>
            <a:endParaRPr lang="en-US" sz="3200" dirty="0"/>
          </a:p>
          <a:p>
            <a:pPr marL="342900" indent="-342900">
              <a:buFont typeface="Arial" panose="020B0604020202020204" pitchFamily="34" charset="0"/>
              <a:buChar char="•"/>
            </a:pPr>
            <a:r>
              <a:rPr lang="en-US" sz="3200" dirty="0"/>
              <a:t>Total of 195 clients receive case management from HPHP staff</a:t>
            </a:r>
          </a:p>
          <a:p>
            <a:endParaRPr lang="en-US" sz="3200" dirty="0"/>
          </a:p>
          <a:p>
            <a:pPr marL="285750" indent="-285750">
              <a:buFont typeface="Arial" panose="020B0604020202020204" pitchFamily="34" charset="0"/>
              <a:buChar char="•"/>
            </a:pPr>
            <a:r>
              <a:rPr lang="en-US" sz="3200" dirty="0"/>
              <a:t>Working with Coordinated Entry System</a:t>
            </a:r>
            <a:br>
              <a:rPr lang="en-US" dirty="0"/>
            </a:b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4085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135" y="65252"/>
            <a:ext cx="8513064" cy="1144556"/>
          </a:xfrm>
        </p:spPr>
        <p:txBody>
          <a:bodyPr>
            <a:noAutofit/>
          </a:bodyPr>
          <a:lstStyle/>
          <a:p>
            <a:r>
              <a:rPr lang="en-US" sz="4800" b="1" dirty="0"/>
              <a:t>Housing Is Health </a:t>
            </a:r>
            <a:endParaRPr lang="en-US" sz="4800" dirty="0"/>
          </a:p>
        </p:txBody>
      </p:sp>
      <p:pic>
        <p:nvPicPr>
          <p:cNvPr id="7" name="Picture 6">
            <a:extLst>
              <a:ext uri="{FF2B5EF4-FFF2-40B4-BE49-F238E27FC236}">
                <a16:creationId xmlns:a16="http://schemas.microsoft.com/office/drawing/2014/main" id="{28E921BF-02DD-45AB-9B2F-1B53B91773BA}"/>
              </a:ext>
            </a:extLst>
          </p:cNvPr>
          <p:cNvPicPr>
            <a:picLocks noChangeAspect="1"/>
          </p:cNvPicPr>
          <p:nvPr/>
        </p:nvPicPr>
        <p:blipFill>
          <a:blip r:embed="rId2"/>
          <a:stretch>
            <a:fillRect/>
          </a:stretch>
        </p:blipFill>
        <p:spPr>
          <a:xfrm>
            <a:off x="410135" y="971431"/>
            <a:ext cx="8763000" cy="5600700"/>
          </a:xfrm>
          <a:prstGeom prst="rect">
            <a:avLst/>
          </a:prstGeom>
        </p:spPr>
      </p:pic>
    </p:spTree>
    <p:extLst>
      <p:ext uri="{BB962C8B-B14F-4D97-AF65-F5344CB8AC3E}">
        <p14:creationId xmlns:p14="http://schemas.microsoft.com/office/powerpoint/2010/main" val="332391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44C55-E741-4469-A06E-17B838F257FC}"/>
              </a:ext>
            </a:extLst>
          </p:cNvPr>
          <p:cNvSpPr>
            <a:spLocks noGrp="1"/>
          </p:cNvSpPr>
          <p:nvPr>
            <p:ph type="title"/>
          </p:nvPr>
        </p:nvSpPr>
        <p:spPr>
          <a:xfrm>
            <a:off x="309282" y="609600"/>
            <a:ext cx="8964720" cy="1320800"/>
          </a:xfrm>
        </p:spPr>
        <p:txBody>
          <a:bodyPr>
            <a:normAutofit fontScale="90000"/>
          </a:bodyPr>
          <a:lstStyle/>
          <a:p>
            <a:r>
              <a:rPr lang="en-US" sz="4800" b="1" dirty="0">
                <a:solidFill>
                  <a:schemeClr val="tx1"/>
                </a:solidFill>
              </a:rPr>
              <a:t>Homelessness &amp; Risk for COVID-19</a:t>
            </a:r>
          </a:p>
        </p:txBody>
      </p:sp>
      <p:sp>
        <p:nvSpPr>
          <p:cNvPr id="3" name="Content Placeholder 2">
            <a:extLst>
              <a:ext uri="{FF2B5EF4-FFF2-40B4-BE49-F238E27FC236}">
                <a16:creationId xmlns:a16="http://schemas.microsoft.com/office/drawing/2014/main" id="{CB68AD3E-629F-4A31-B932-E1E4FA1415CB}"/>
              </a:ext>
            </a:extLst>
          </p:cNvPr>
          <p:cNvSpPr>
            <a:spLocks noGrp="1"/>
          </p:cNvSpPr>
          <p:nvPr>
            <p:ph idx="1"/>
          </p:nvPr>
        </p:nvSpPr>
        <p:spPr>
          <a:xfrm>
            <a:off x="677334" y="1914814"/>
            <a:ext cx="8596668" cy="4333586"/>
          </a:xfrm>
        </p:spPr>
        <p:txBody>
          <a:bodyPr>
            <a:normAutofit/>
          </a:bodyPr>
          <a:lstStyle/>
          <a:p>
            <a:r>
              <a:rPr lang="en-US" sz="4000" dirty="0"/>
              <a:t>Medically Vulnerable</a:t>
            </a:r>
          </a:p>
          <a:p>
            <a:r>
              <a:rPr lang="en-US" sz="4000" dirty="0"/>
              <a:t>Congregate Settings</a:t>
            </a:r>
          </a:p>
          <a:p>
            <a:r>
              <a:rPr lang="en-US" sz="4000" dirty="0"/>
              <a:t>Advanced Age</a:t>
            </a:r>
          </a:p>
          <a:p>
            <a:r>
              <a:rPr lang="en-US" sz="4000" dirty="0"/>
              <a:t>Limited Ability to follow public health guidance</a:t>
            </a:r>
          </a:p>
          <a:p>
            <a:r>
              <a:rPr lang="en-US" sz="4000" dirty="0"/>
              <a:t>Stigma and discrimination</a:t>
            </a:r>
          </a:p>
        </p:txBody>
      </p:sp>
    </p:spTree>
    <p:extLst>
      <p:ext uri="{BB962C8B-B14F-4D97-AF65-F5344CB8AC3E}">
        <p14:creationId xmlns:p14="http://schemas.microsoft.com/office/powerpoint/2010/main" val="4091368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A8C26-F17C-41A5-B3A1-D5BD150DCECC}"/>
              </a:ext>
            </a:extLst>
          </p:cNvPr>
          <p:cNvSpPr>
            <a:spLocks noGrp="1"/>
          </p:cNvSpPr>
          <p:nvPr>
            <p:ph type="title"/>
          </p:nvPr>
        </p:nvSpPr>
        <p:spPr>
          <a:xfrm>
            <a:off x="416859" y="310777"/>
            <a:ext cx="8857143" cy="1320800"/>
          </a:xfrm>
        </p:spPr>
        <p:txBody>
          <a:bodyPr>
            <a:normAutofit/>
          </a:bodyPr>
          <a:lstStyle/>
          <a:p>
            <a:r>
              <a:rPr lang="en-US" sz="4000" b="1" dirty="0">
                <a:solidFill>
                  <a:schemeClr val="tx1"/>
                </a:solidFill>
              </a:rPr>
              <a:t>COVID-19 Recommendations for PEH</a:t>
            </a:r>
          </a:p>
        </p:txBody>
      </p:sp>
      <p:sp>
        <p:nvSpPr>
          <p:cNvPr id="3" name="Content Placeholder 2">
            <a:extLst>
              <a:ext uri="{FF2B5EF4-FFF2-40B4-BE49-F238E27FC236}">
                <a16:creationId xmlns:a16="http://schemas.microsoft.com/office/drawing/2014/main" id="{83ADF8EF-8E2E-41F4-AC13-5A3F45EEFEE4}"/>
              </a:ext>
            </a:extLst>
          </p:cNvPr>
          <p:cNvSpPr>
            <a:spLocks noGrp="1"/>
          </p:cNvSpPr>
          <p:nvPr>
            <p:ph idx="1"/>
          </p:nvPr>
        </p:nvSpPr>
        <p:spPr>
          <a:xfrm>
            <a:off x="416859" y="1264024"/>
            <a:ext cx="8596668" cy="4661647"/>
          </a:xfrm>
        </p:spPr>
        <p:txBody>
          <a:bodyPr>
            <a:normAutofit fontScale="92500"/>
          </a:bodyPr>
          <a:lstStyle/>
          <a:p>
            <a:r>
              <a:rPr lang="en-US" sz="3200" dirty="0"/>
              <a:t>Establish isolation &amp; quarantine (IQ) Space</a:t>
            </a:r>
          </a:p>
          <a:p>
            <a:r>
              <a:rPr lang="en-US" sz="3200" dirty="0"/>
              <a:t>Deliver services while in IQ </a:t>
            </a:r>
          </a:p>
          <a:p>
            <a:r>
              <a:rPr lang="en-US" sz="3200" dirty="0"/>
              <a:t>Assist shelters with screening and preparation</a:t>
            </a:r>
          </a:p>
          <a:p>
            <a:r>
              <a:rPr lang="en-US" sz="3200" dirty="0"/>
              <a:t>Provide services to encampments &amp; other unsheltered</a:t>
            </a:r>
          </a:p>
          <a:p>
            <a:r>
              <a:rPr lang="en-US" sz="3200" dirty="0"/>
              <a:t>Expanded testing protocols</a:t>
            </a:r>
          </a:p>
          <a:p>
            <a:r>
              <a:rPr lang="en-US" sz="3200" dirty="0"/>
              <a:t>Coordinate PPE &amp; supplies</a:t>
            </a:r>
          </a:p>
          <a:p>
            <a:r>
              <a:rPr lang="en-US" sz="3200" dirty="0"/>
              <a:t>Continued access to food programs</a:t>
            </a:r>
          </a:p>
        </p:txBody>
      </p:sp>
      <p:sp>
        <p:nvSpPr>
          <p:cNvPr id="4" name="TextBox 3">
            <a:extLst>
              <a:ext uri="{FF2B5EF4-FFF2-40B4-BE49-F238E27FC236}">
                <a16:creationId xmlns:a16="http://schemas.microsoft.com/office/drawing/2014/main" id="{E4E94796-1373-4318-860E-E1BFB85B6FBB}"/>
              </a:ext>
            </a:extLst>
          </p:cNvPr>
          <p:cNvSpPr txBox="1"/>
          <p:nvPr/>
        </p:nvSpPr>
        <p:spPr>
          <a:xfrm>
            <a:off x="416859" y="5925671"/>
            <a:ext cx="7794313" cy="584775"/>
          </a:xfrm>
          <a:prstGeom prst="rect">
            <a:avLst/>
          </a:prstGeom>
          <a:noFill/>
        </p:spPr>
        <p:txBody>
          <a:bodyPr wrap="square" rtlCol="0">
            <a:spAutoFit/>
          </a:bodyPr>
          <a:lstStyle/>
          <a:p>
            <a:r>
              <a:rPr lang="en-US" sz="1600" dirty="0"/>
              <a:t>Source – National Health Care for the Homeless. (2020). </a:t>
            </a:r>
            <a:r>
              <a:rPr lang="en-US" sz="1600" i="1" dirty="0"/>
              <a:t>Needed Actions from Public Health &amp; Emergency Response Systems</a:t>
            </a:r>
            <a:r>
              <a:rPr lang="en-US" sz="1600" dirty="0"/>
              <a:t>. Issue Brief April 2020. </a:t>
            </a:r>
          </a:p>
        </p:txBody>
      </p:sp>
    </p:spTree>
    <p:extLst>
      <p:ext uri="{BB962C8B-B14F-4D97-AF65-F5344CB8AC3E}">
        <p14:creationId xmlns:p14="http://schemas.microsoft.com/office/powerpoint/2010/main" val="3280838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187FF-2C28-4BD1-B635-C0890C4AB9E3}"/>
              </a:ext>
            </a:extLst>
          </p:cNvPr>
          <p:cNvSpPr>
            <a:spLocks noGrp="1"/>
          </p:cNvSpPr>
          <p:nvPr>
            <p:ph type="title"/>
          </p:nvPr>
        </p:nvSpPr>
        <p:spPr/>
        <p:txBody>
          <a:bodyPr>
            <a:normAutofit/>
          </a:bodyPr>
          <a:lstStyle/>
          <a:p>
            <a:r>
              <a:rPr lang="en-US" sz="4400" b="1" dirty="0">
                <a:solidFill>
                  <a:schemeClr val="tx1"/>
                </a:solidFill>
              </a:rPr>
              <a:t>Adapting to COVID-19</a:t>
            </a:r>
          </a:p>
        </p:txBody>
      </p:sp>
      <p:sp>
        <p:nvSpPr>
          <p:cNvPr id="3" name="Content Placeholder 2">
            <a:extLst>
              <a:ext uri="{FF2B5EF4-FFF2-40B4-BE49-F238E27FC236}">
                <a16:creationId xmlns:a16="http://schemas.microsoft.com/office/drawing/2014/main" id="{805F0714-8376-4235-B14D-F953E92F6743}"/>
              </a:ext>
            </a:extLst>
          </p:cNvPr>
          <p:cNvSpPr>
            <a:spLocks noGrp="1"/>
          </p:cNvSpPr>
          <p:nvPr>
            <p:ph idx="1"/>
          </p:nvPr>
        </p:nvSpPr>
        <p:spPr>
          <a:xfrm>
            <a:off x="282388" y="1734671"/>
            <a:ext cx="9547412" cy="4760258"/>
          </a:xfrm>
        </p:spPr>
        <p:txBody>
          <a:bodyPr>
            <a:normAutofit/>
          </a:bodyPr>
          <a:lstStyle/>
          <a:p>
            <a:r>
              <a:rPr lang="en-US" sz="3600" dirty="0">
                <a:solidFill>
                  <a:schemeClr val="tx1"/>
                </a:solidFill>
              </a:rPr>
              <a:t>Social distancing measures, hand washing, disinfecting, PPE</a:t>
            </a:r>
          </a:p>
          <a:p>
            <a:r>
              <a:rPr lang="en-US" sz="3600" dirty="0">
                <a:solidFill>
                  <a:schemeClr val="tx1"/>
                </a:solidFill>
              </a:rPr>
              <a:t>Testing for COVID-19</a:t>
            </a:r>
          </a:p>
          <a:p>
            <a:r>
              <a:rPr lang="en-US" sz="3600" dirty="0">
                <a:solidFill>
                  <a:schemeClr val="tx1"/>
                </a:solidFill>
              </a:rPr>
              <a:t>Telehealth/Telemedicine Appointments</a:t>
            </a:r>
          </a:p>
          <a:p>
            <a:r>
              <a:rPr lang="en-US" sz="3600" dirty="0">
                <a:solidFill>
                  <a:schemeClr val="tx1"/>
                </a:solidFill>
              </a:rPr>
              <a:t>Supporting Shelter In Place for Individuals without Shelter</a:t>
            </a:r>
          </a:p>
          <a:p>
            <a:r>
              <a:rPr lang="en-US" sz="3600" dirty="0">
                <a:solidFill>
                  <a:schemeClr val="tx1"/>
                </a:solidFill>
              </a:rPr>
              <a:t>Non-COVID-19 Clinical Care</a:t>
            </a:r>
          </a:p>
        </p:txBody>
      </p:sp>
    </p:spTree>
    <p:extLst>
      <p:ext uri="{BB962C8B-B14F-4D97-AF65-F5344CB8AC3E}">
        <p14:creationId xmlns:p14="http://schemas.microsoft.com/office/powerpoint/2010/main" val="161790014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TotalTime>
  <Words>1120</Words>
  <Application>Microsoft Office PowerPoint</Application>
  <PresentationFormat>Widescreen</PresentationFormat>
  <Paragraphs>137</Paragraphs>
  <Slides>16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Trebuchet MS</vt:lpstr>
      <vt:lpstr>Wingdings 3</vt:lpstr>
      <vt:lpstr>Facet</vt:lpstr>
      <vt:lpstr>       </vt:lpstr>
      <vt:lpstr>Homeless Persons Health Project 115-A Coral St., Santa Cruz, CA 95060 831-454-2080; HPHPReferral@santacruzcounty.us  </vt:lpstr>
      <vt:lpstr>PowerPoint Presentation</vt:lpstr>
      <vt:lpstr>PowerPoint Presentation</vt:lpstr>
      <vt:lpstr>PowerPoint Presentation</vt:lpstr>
      <vt:lpstr>Housing Is Health </vt:lpstr>
      <vt:lpstr>Homelessness &amp; Risk for COVID-19</vt:lpstr>
      <vt:lpstr>COVID-19 Recommendations for PEH</vt:lpstr>
      <vt:lpstr>Adapting to COVID-19</vt:lpstr>
      <vt:lpstr>Coordinating Shelter In Place (SIP) &amp; Isolation/Quarantine (IQ)</vt:lpstr>
      <vt:lpstr>Barriers to Care  </vt:lpstr>
      <vt:lpstr>Why Implement Outreach Teams?</vt:lpstr>
      <vt:lpstr>Effective Street Outreach </vt:lpstr>
      <vt:lpstr>PowerPoint Presentation</vt:lpstr>
      <vt:lpstr>PowerPoint Presentation</vt:lpstr>
      <vt:lpstr>Why Mobile Health Clinic?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Joey Crottogini</dc:creator>
  <cp:lastModifiedBy>Joey Crottogini</cp:lastModifiedBy>
  <cp:revision>31</cp:revision>
  <dcterms:created xsi:type="dcterms:W3CDTF">2019-10-21T19:29:53Z</dcterms:created>
  <dcterms:modified xsi:type="dcterms:W3CDTF">2020-06-17T04:40:01Z</dcterms:modified>
</cp:coreProperties>
</file>