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4"/>
  </p:sldMasterIdLst>
  <p:notesMasterIdLst>
    <p:notesMasterId r:id="rId10"/>
  </p:notesMasterIdLst>
  <p:sldIdLst>
    <p:sldId id="256" r:id="rId5"/>
    <p:sldId id="257" r:id="rId6"/>
    <p:sldId id="258" r:id="rId7"/>
    <p:sldId id="259" r:id="rId8"/>
    <p:sldId id="260"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1121" autoAdjust="0"/>
  </p:normalViewPr>
  <p:slideViewPr>
    <p:cSldViewPr snapToGrid="0">
      <p:cViewPr varScale="1">
        <p:scale>
          <a:sx n="89" d="100"/>
          <a:sy n="89" d="100"/>
        </p:scale>
        <p:origin x="82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70E129-8E16-463C-A860-15A9B8A2A18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CF297D27-BBA3-4DB8-8B81-25A2DD28F712}">
      <dgm:prSet/>
      <dgm:spPr/>
      <dgm:t>
        <a:bodyPr/>
        <a:lstStyle/>
        <a:p>
          <a:r>
            <a:rPr lang="en-US"/>
            <a:t>Half of older teens who left foster care aged out versus being reunited or connected with a family.</a:t>
          </a:r>
        </a:p>
      </dgm:t>
    </dgm:pt>
    <dgm:pt modelId="{4610E462-A9D1-4C27-B4E5-3BE76739795E}" type="parTrans" cxnId="{38781464-A72B-4822-8A17-7C48E70F239C}">
      <dgm:prSet/>
      <dgm:spPr/>
      <dgm:t>
        <a:bodyPr/>
        <a:lstStyle/>
        <a:p>
          <a:endParaRPr lang="en-US"/>
        </a:p>
      </dgm:t>
    </dgm:pt>
    <dgm:pt modelId="{38CB73B8-89C0-4702-AD23-E1EC01FFCD42}" type="sibTrans" cxnId="{38781464-A72B-4822-8A17-7C48E70F239C}">
      <dgm:prSet/>
      <dgm:spPr/>
      <dgm:t>
        <a:bodyPr/>
        <a:lstStyle/>
        <a:p>
          <a:endParaRPr lang="en-US"/>
        </a:p>
      </dgm:t>
    </dgm:pt>
    <dgm:pt modelId="{9CF4D850-7751-4FA4-B4FE-2BE7F6BBD824}">
      <dgm:prSet/>
      <dgm:spPr/>
      <dgm:t>
        <a:bodyPr/>
        <a:lstStyle/>
        <a:p>
          <a:r>
            <a:rPr lang="en-US"/>
            <a:t>A third have been removed from their home and placed in foster care multiple times.</a:t>
          </a:r>
        </a:p>
      </dgm:t>
    </dgm:pt>
    <dgm:pt modelId="{C51084C6-95FB-4C3C-A47E-A9A78426F16B}" type="parTrans" cxnId="{9F69EB26-4F01-4F93-8364-926644B894D0}">
      <dgm:prSet/>
      <dgm:spPr/>
      <dgm:t>
        <a:bodyPr/>
        <a:lstStyle/>
        <a:p>
          <a:endParaRPr lang="en-US"/>
        </a:p>
      </dgm:t>
    </dgm:pt>
    <dgm:pt modelId="{B3892EF5-2F6B-4993-B144-444C29A444DF}" type="sibTrans" cxnId="{9F69EB26-4F01-4F93-8364-926644B894D0}">
      <dgm:prSet/>
      <dgm:spPr/>
      <dgm:t>
        <a:bodyPr/>
        <a:lstStyle/>
        <a:p>
          <a:endParaRPr lang="en-US"/>
        </a:p>
      </dgm:t>
    </dgm:pt>
    <dgm:pt modelId="{72DB2BFF-5FBD-4F2E-A146-045E131C40CF}">
      <dgm:prSet/>
      <dgm:spPr/>
      <dgm:t>
        <a:bodyPr/>
        <a:lstStyle/>
        <a:p>
          <a:r>
            <a:rPr lang="en-US"/>
            <a:t>Half have experienced three or more foster care placements.</a:t>
          </a:r>
        </a:p>
      </dgm:t>
    </dgm:pt>
    <dgm:pt modelId="{473416BD-5C2F-4D36-A501-E1595B2E196E}" type="parTrans" cxnId="{242AD49D-EFA0-4AF9-A1D4-3955E9A826FF}">
      <dgm:prSet/>
      <dgm:spPr/>
      <dgm:t>
        <a:bodyPr/>
        <a:lstStyle/>
        <a:p>
          <a:endParaRPr lang="en-US"/>
        </a:p>
      </dgm:t>
    </dgm:pt>
    <dgm:pt modelId="{C07E301E-A2BB-4DC5-9A80-65251644AD3B}" type="sibTrans" cxnId="{242AD49D-EFA0-4AF9-A1D4-3955E9A826FF}">
      <dgm:prSet/>
      <dgm:spPr/>
      <dgm:t>
        <a:bodyPr/>
        <a:lstStyle/>
        <a:p>
          <a:endParaRPr lang="en-US"/>
        </a:p>
      </dgm:t>
    </dgm:pt>
    <dgm:pt modelId="{F9F919E6-7E5F-4E57-9908-10D1734A1DBE}">
      <dgm:prSet/>
      <dgm:spPr/>
      <dgm:t>
        <a:bodyPr/>
        <a:lstStyle/>
        <a:p>
          <a:r>
            <a:rPr lang="en-US"/>
            <a:t>A third experienced a group home or institutional placement during their most recent stay in foster care.</a:t>
          </a:r>
        </a:p>
      </dgm:t>
    </dgm:pt>
    <dgm:pt modelId="{0CC05F6E-DB1C-490D-80BA-726E40132D43}" type="parTrans" cxnId="{D8421558-53BF-4C66-A36C-52D44976DC73}">
      <dgm:prSet/>
      <dgm:spPr/>
      <dgm:t>
        <a:bodyPr/>
        <a:lstStyle/>
        <a:p>
          <a:endParaRPr lang="en-US"/>
        </a:p>
      </dgm:t>
    </dgm:pt>
    <dgm:pt modelId="{10B9392F-C898-447D-AA9C-0F6C5C7F8E96}" type="sibTrans" cxnId="{D8421558-53BF-4C66-A36C-52D44976DC73}">
      <dgm:prSet/>
      <dgm:spPr/>
      <dgm:t>
        <a:bodyPr/>
        <a:lstStyle/>
        <a:p>
          <a:endParaRPr lang="en-US"/>
        </a:p>
      </dgm:t>
    </dgm:pt>
    <dgm:pt modelId="{C0D76048-D2F7-4E4A-9D13-A383DA1C9A91}" type="pres">
      <dgm:prSet presAssocID="{2970E129-8E16-463C-A860-15A9B8A2A184}" presName="linear" presStyleCnt="0">
        <dgm:presLayoutVars>
          <dgm:animLvl val="lvl"/>
          <dgm:resizeHandles val="exact"/>
        </dgm:presLayoutVars>
      </dgm:prSet>
      <dgm:spPr/>
    </dgm:pt>
    <dgm:pt modelId="{3916E7CC-34BC-47D5-8D4A-B495B5E05C6F}" type="pres">
      <dgm:prSet presAssocID="{CF297D27-BBA3-4DB8-8B81-25A2DD28F712}" presName="parentText" presStyleLbl="node1" presStyleIdx="0" presStyleCnt="4">
        <dgm:presLayoutVars>
          <dgm:chMax val="0"/>
          <dgm:bulletEnabled val="1"/>
        </dgm:presLayoutVars>
      </dgm:prSet>
      <dgm:spPr/>
    </dgm:pt>
    <dgm:pt modelId="{00575756-33E5-48CB-A199-C87C3230D4D1}" type="pres">
      <dgm:prSet presAssocID="{38CB73B8-89C0-4702-AD23-E1EC01FFCD42}" presName="spacer" presStyleCnt="0"/>
      <dgm:spPr/>
    </dgm:pt>
    <dgm:pt modelId="{DD89CB45-43D7-47E8-AA50-EAAFE3AF3B70}" type="pres">
      <dgm:prSet presAssocID="{9CF4D850-7751-4FA4-B4FE-2BE7F6BBD824}" presName="parentText" presStyleLbl="node1" presStyleIdx="1" presStyleCnt="4">
        <dgm:presLayoutVars>
          <dgm:chMax val="0"/>
          <dgm:bulletEnabled val="1"/>
        </dgm:presLayoutVars>
      </dgm:prSet>
      <dgm:spPr/>
    </dgm:pt>
    <dgm:pt modelId="{81C002D6-66D8-43CB-BA61-4A2A0A7CC539}" type="pres">
      <dgm:prSet presAssocID="{B3892EF5-2F6B-4993-B144-444C29A444DF}" presName="spacer" presStyleCnt="0"/>
      <dgm:spPr/>
    </dgm:pt>
    <dgm:pt modelId="{5B7E2591-8F09-4501-AE69-936259C64BF3}" type="pres">
      <dgm:prSet presAssocID="{72DB2BFF-5FBD-4F2E-A146-045E131C40CF}" presName="parentText" presStyleLbl="node1" presStyleIdx="2" presStyleCnt="4">
        <dgm:presLayoutVars>
          <dgm:chMax val="0"/>
          <dgm:bulletEnabled val="1"/>
        </dgm:presLayoutVars>
      </dgm:prSet>
      <dgm:spPr/>
    </dgm:pt>
    <dgm:pt modelId="{6978F1E0-5890-442B-A760-3AC3199C4A9B}" type="pres">
      <dgm:prSet presAssocID="{C07E301E-A2BB-4DC5-9A80-65251644AD3B}" presName="spacer" presStyleCnt="0"/>
      <dgm:spPr/>
    </dgm:pt>
    <dgm:pt modelId="{F5A9ECB6-EA56-4190-B17F-A94D88FFA81E}" type="pres">
      <dgm:prSet presAssocID="{F9F919E6-7E5F-4E57-9908-10D1734A1DBE}" presName="parentText" presStyleLbl="node1" presStyleIdx="3" presStyleCnt="4">
        <dgm:presLayoutVars>
          <dgm:chMax val="0"/>
          <dgm:bulletEnabled val="1"/>
        </dgm:presLayoutVars>
      </dgm:prSet>
      <dgm:spPr/>
    </dgm:pt>
  </dgm:ptLst>
  <dgm:cxnLst>
    <dgm:cxn modelId="{4DFD571F-7AAD-4D50-9187-D8C15935C3B6}" type="presOf" srcId="{9CF4D850-7751-4FA4-B4FE-2BE7F6BBD824}" destId="{DD89CB45-43D7-47E8-AA50-EAAFE3AF3B70}" srcOrd="0" destOrd="0" presId="urn:microsoft.com/office/officeart/2005/8/layout/vList2"/>
    <dgm:cxn modelId="{9F69EB26-4F01-4F93-8364-926644B894D0}" srcId="{2970E129-8E16-463C-A860-15A9B8A2A184}" destId="{9CF4D850-7751-4FA4-B4FE-2BE7F6BBD824}" srcOrd="1" destOrd="0" parTransId="{C51084C6-95FB-4C3C-A47E-A9A78426F16B}" sibTransId="{B3892EF5-2F6B-4993-B144-444C29A444DF}"/>
    <dgm:cxn modelId="{38781464-A72B-4822-8A17-7C48E70F239C}" srcId="{2970E129-8E16-463C-A860-15A9B8A2A184}" destId="{CF297D27-BBA3-4DB8-8B81-25A2DD28F712}" srcOrd="0" destOrd="0" parTransId="{4610E462-A9D1-4C27-B4E5-3BE76739795E}" sibTransId="{38CB73B8-89C0-4702-AD23-E1EC01FFCD42}"/>
    <dgm:cxn modelId="{D8421558-53BF-4C66-A36C-52D44976DC73}" srcId="{2970E129-8E16-463C-A860-15A9B8A2A184}" destId="{F9F919E6-7E5F-4E57-9908-10D1734A1DBE}" srcOrd="3" destOrd="0" parTransId="{0CC05F6E-DB1C-490D-80BA-726E40132D43}" sibTransId="{10B9392F-C898-447D-AA9C-0F6C5C7F8E96}"/>
    <dgm:cxn modelId="{CC1FE996-E61A-4930-A987-AC20596302A9}" type="presOf" srcId="{72DB2BFF-5FBD-4F2E-A146-045E131C40CF}" destId="{5B7E2591-8F09-4501-AE69-936259C64BF3}" srcOrd="0" destOrd="0" presId="urn:microsoft.com/office/officeart/2005/8/layout/vList2"/>
    <dgm:cxn modelId="{F75DB299-7282-4E87-9016-1C29777AFAFE}" type="presOf" srcId="{2970E129-8E16-463C-A860-15A9B8A2A184}" destId="{C0D76048-D2F7-4E4A-9D13-A383DA1C9A91}" srcOrd="0" destOrd="0" presId="urn:microsoft.com/office/officeart/2005/8/layout/vList2"/>
    <dgm:cxn modelId="{242AD49D-EFA0-4AF9-A1D4-3955E9A826FF}" srcId="{2970E129-8E16-463C-A860-15A9B8A2A184}" destId="{72DB2BFF-5FBD-4F2E-A146-045E131C40CF}" srcOrd="2" destOrd="0" parTransId="{473416BD-5C2F-4D36-A501-E1595B2E196E}" sibTransId="{C07E301E-A2BB-4DC5-9A80-65251644AD3B}"/>
    <dgm:cxn modelId="{EA7275B5-1AAD-48FB-AA54-32354099BC51}" type="presOf" srcId="{F9F919E6-7E5F-4E57-9908-10D1734A1DBE}" destId="{F5A9ECB6-EA56-4190-B17F-A94D88FFA81E}" srcOrd="0" destOrd="0" presId="urn:microsoft.com/office/officeart/2005/8/layout/vList2"/>
    <dgm:cxn modelId="{A5D03AF9-6CE6-47E9-A94C-79015A1ED506}" type="presOf" srcId="{CF297D27-BBA3-4DB8-8B81-25A2DD28F712}" destId="{3916E7CC-34BC-47D5-8D4A-B495B5E05C6F}" srcOrd="0" destOrd="0" presId="urn:microsoft.com/office/officeart/2005/8/layout/vList2"/>
    <dgm:cxn modelId="{B7E9408A-D6D9-4B89-943A-2EA8DDE175F4}" type="presParOf" srcId="{C0D76048-D2F7-4E4A-9D13-A383DA1C9A91}" destId="{3916E7CC-34BC-47D5-8D4A-B495B5E05C6F}" srcOrd="0" destOrd="0" presId="urn:microsoft.com/office/officeart/2005/8/layout/vList2"/>
    <dgm:cxn modelId="{B1D4EA1F-C73B-4ACE-B071-DCC929CC7BCE}" type="presParOf" srcId="{C0D76048-D2F7-4E4A-9D13-A383DA1C9A91}" destId="{00575756-33E5-48CB-A199-C87C3230D4D1}" srcOrd="1" destOrd="0" presId="urn:microsoft.com/office/officeart/2005/8/layout/vList2"/>
    <dgm:cxn modelId="{ACF5E5C4-CF0E-4035-BA53-05EC0498E307}" type="presParOf" srcId="{C0D76048-D2F7-4E4A-9D13-A383DA1C9A91}" destId="{DD89CB45-43D7-47E8-AA50-EAAFE3AF3B70}" srcOrd="2" destOrd="0" presId="urn:microsoft.com/office/officeart/2005/8/layout/vList2"/>
    <dgm:cxn modelId="{E9921848-3FC6-4E1B-8747-31D8043A786B}" type="presParOf" srcId="{C0D76048-D2F7-4E4A-9D13-A383DA1C9A91}" destId="{81C002D6-66D8-43CB-BA61-4A2A0A7CC539}" srcOrd="3" destOrd="0" presId="urn:microsoft.com/office/officeart/2005/8/layout/vList2"/>
    <dgm:cxn modelId="{48A98EA8-633B-4EA9-B1B7-73BFE6F8809D}" type="presParOf" srcId="{C0D76048-D2F7-4E4A-9D13-A383DA1C9A91}" destId="{5B7E2591-8F09-4501-AE69-936259C64BF3}" srcOrd="4" destOrd="0" presId="urn:microsoft.com/office/officeart/2005/8/layout/vList2"/>
    <dgm:cxn modelId="{1CF4C742-41A3-46DD-9EF2-1168DF368FBC}" type="presParOf" srcId="{C0D76048-D2F7-4E4A-9D13-A383DA1C9A91}" destId="{6978F1E0-5890-442B-A760-3AC3199C4A9B}" srcOrd="5" destOrd="0" presId="urn:microsoft.com/office/officeart/2005/8/layout/vList2"/>
    <dgm:cxn modelId="{86E5141F-5505-482F-89F4-EF5D2DEBBFBA}" type="presParOf" srcId="{C0D76048-D2F7-4E4A-9D13-A383DA1C9A91}" destId="{F5A9ECB6-EA56-4190-B17F-A94D88FFA81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16E7CC-34BC-47D5-8D4A-B495B5E05C6F}">
      <dsp:nvSpPr>
        <dsp:cNvPr id="0" name=""/>
        <dsp:cNvSpPr/>
      </dsp:nvSpPr>
      <dsp:spPr>
        <a:xfrm>
          <a:off x="0" y="472463"/>
          <a:ext cx="6451943" cy="8353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Half of older teens who left foster care aged out versus being reunited or connected with a family.</a:t>
          </a:r>
        </a:p>
      </dsp:txBody>
      <dsp:txXfrm>
        <a:off x="40780" y="513243"/>
        <a:ext cx="6370383" cy="753819"/>
      </dsp:txXfrm>
    </dsp:sp>
    <dsp:sp modelId="{DD89CB45-43D7-47E8-AA50-EAAFE3AF3B70}">
      <dsp:nvSpPr>
        <dsp:cNvPr id="0" name=""/>
        <dsp:cNvSpPr/>
      </dsp:nvSpPr>
      <dsp:spPr>
        <a:xfrm>
          <a:off x="0" y="1368323"/>
          <a:ext cx="6451943" cy="835379"/>
        </a:xfrm>
        <a:prstGeom prst="roundRect">
          <a:avLst/>
        </a:prstGeom>
        <a:solidFill>
          <a:schemeClr val="accent5">
            <a:hueOff val="138169"/>
            <a:satOff val="13165"/>
            <a:lumOff val="-549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 third have been removed from their home and placed in foster care multiple times.</a:t>
          </a:r>
        </a:p>
      </dsp:txBody>
      <dsp:txXfrm>
        <a:off x="40780" y="1409103"/>
        <a:ext cx="6370383" cy="753819"/>
      </dsp:txXfrm>
    </dsp:sp>
    <dsp:sp modelId="{5B7E2591-8F09-4501-AE69-936259C64BF3}">
      <dsp:nvSpPr>
        <dsp:cNvPr id="0" name=""/>
        <dsp:cNvSpPr/>
      </dsp:nvSpPr>
      <dsp:spPr>
        <a:xfrm>
          <a:off x="0" y="2264183"/>
          <a:ext cx="6451943" cy="835379"/>
        </a:xfrm>
        <a:prstGeom prst="roundRect">
          <a:avLst/>
        </a:prstGeom>
        <a:solidFill>
          <a:schemeClr val="accent5">
            <a:hueOff val="276338"/>
            <a:satOff val="26330"/>
            <a:lumOff val="-1098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Half have experienced three or more foster care placements.</a:t>
          </a:r>
        </a:p>
      </dsp:txBody>
      <dsp:txXfrm>
        <a:off x="40780" y="2304963"/>
        <a:ext cx="6370383" cy="753819"/>
      </dsp:txXfrm>
    </dsp:sp>
    <dsp:sp modelId="{F5A9ECB6-EA56-4190-B17F-A94D88FFA81E}">
      <dsp:nvSpPr>
        <dsp:cNvPr id="0" name=""/>
        <dsp:cNvSpPr/>
      </dsp:nvSpPr>
      <dsp:spPr>
        <a:xfrm>
          <a:off x="0" y="3160043"/>
          <a:ext cx="6451943" cy="835379"/>
        </a:xfrm>
        <a:prstGeom prst="roundRect">
          <a:avLst/>
        </a:prstGeom>
        <a:solidFill>
          <a:schemeClr val="accent5">
            <a:hueOff val="414507"/>
            <a:satOff val="39495"/>
            <a:lumOff val="-1647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 third experienced a group home or institutional placement during their most recent stay in foster care.</a:t>
          </a:r>
        </a:p>
      </dsp:txBody>
      <dsp:txXfrm>
        <a:off x="40780" y="3200823"/>
        <a:ext cx="6370383" cy="7538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FC82E2-3434-4F8F-B24D-E09295921497}" type="datetimeFigureOut">
              <a:rPr lang="en-US" smtClean="0"/>
              <a:t>5/19/2021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93C6C-82EA-4D9D-AA8A-69C85F2EE2B5}" type="slidenum">
              <a:rPr lang="en-US" smtClean="0"/>
              <a:t>‹#›</a:t>
            </a:fld>
            <a:endParaRPr lang="en-US" dirty="0"/>
          </a:p>
        </p:txBody>
      </p:sp>
    </p:spTree>
    <p:extLst>
      <p:ext uri="{BB962C8B-B14F-4D97-AF65-F5344CB8AC3E}">
        <p14:creationId xmlns:p14="http://schemas.microsoft.com/office/powerpoint/2010/main" val="537326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for 0-17 year </a:t>
            </a:r>
            <a:r>
              <a:rPr lang="en-US" dirty="0" err="1"/>
              <a:t>olds</a:t>
            </a:r>
            <a:r>
              <a:rPr lang="en-US" dirty="0"/>
              <a:t>.</a:t>
            </a:r>
          </a:p>
          <a:p>
            <a:r>
              <a:rPr lang="en-US" dirty="0"/>
              <a:t>Approximately 1/3 are 11-17 years old</a:t>
            </a:r>
          </a:p>
          <a:p>
            <a:r>
              <a:rPr lang="en-US" dirty="0"/>
              <a:t>Santa Cruz County – 39%</a:t>
            </a:r>
          </a:p>
          <a:p>
            <a:endParaRPr lang="en-US" dirty="0"/>
          </a:p>
          <a:p>
            <a:r>
              <a:rPr lang="en-US" dirty="0"/>
              <a:t>Santa Cruz County has about 40 NMDs</a:t>
            </a:r>
          </a:p>
          <a:p>
            <a:endParaRPr lang="en-US" dirty="0"/>
          </a:p>
        </p:txBody>
      </p:sp>
      <p:sp>
        <p:nvSpPr>
          <p:cNvPr id="4" name="Slide Number Placeholder 3"/>
          <p:cNvSpPr>
            <a:spLocks noGrp="1"/>
          </p:cNvSpPr>
          <p:nvPr>
            <p:ph type="sldNum" sz="quarter" idx="5"/>
          </p:nvPr>
        </p:nvSpPr>
        <p:spPr/>
        <p:txBody>
          <a:bodyPr/>
          <a:lstStyle/>
          <a:p>
            <a:fld id="{DF293C6C-82EA-4D9D-AA8A-69C85F2EE2B5}" type="slidenum">
              <a:rPr lang="en-US" smtClean="0"/>
              <a:t>2</a:t>
            </a:fld>
            <a:endParaRPr lang="en-US" dirty="0"/>
          </a:p>
        </p:txBody>
      </p:sp>
    </p:spTree>
    <p:extLst>
      <p:ext uri="{BB962C8B-B14F-4D97-AF65-F5344CB8AC3E}">
        <p14:creationId xmlns:p14="http://schemas.microsoft.com/office/powerpoint/2010/main" val="2277114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report from Annie E. Casey Foundation – </a:t>
            </a:r>
            <a:r>
              <a:rPr lang="en-US"/>
              <a:t>national statistics</a:t>
            </a:r>
            <a:endParaRPr lang="en-US" dirty="0"/>
          </a:p>
        </p:txBody>
      </p:sp>
      <p:sp>
        <p:nvSpPr>
          <p:cNvPr id="4" name="Slide Number Placeholder 3"/>
          <p:cNvSpPr>
            <a:spLocks noGrp="1"/>
          </p:cNvSpPr>
          <p:nvPr>
            <p:ph type="sldNum" sz="quarter" idx="5"/>
          </p:nvPr>
        </p:nvSpPr>
        <p:spPr/>
        <p:txBody>
          <a:bodyPr/>
          <a:lstStyle/>
          <a:p>
            <a:fld id="{DF293C6C-82EA-4D9D-AA8A-69C85F2EE2B5}" type="slidenum">
              <a:rPr lang="en-US" smtClean="0"/>
              <a:t>3</a:t>
            </a:fld>
            <a:endParaRPr lang="en-US" dirty="0"/>
          </a:p>
        </p:txBody>
      </p:sp>
    </p:spTree>
    <p:extLst>
      <p:ext uri="{BB962C8B-B14F-4D97-AF65-F5344CB8AC3E}">
        <p14:creationId xmlns:p14="http://schemas.microsoft.com/office/powerpoint/2010/main" val="3547668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CalYOUTH</a:t>
            </a:r>
            <a:r>
              <a:rPr lang="en-US" sz="1200" kern="1200" dirty="0">
                <a:solidFill>
                  <a:schemeClr val="tx1"/>
                </a:solidFill>
                <a:effectLst/>
                <a:latin typeface="+mn-lt"/>
                <a:ea typeface="+mn-ea"/>
                <a:cs typeface="+mn-cs"/>
              </a:rPr>
              <a:t> Study is an ongoing study designed to evaluate the impact of extended foster care (EFC) on youth transitioning to adulthood. Since 2012, the study has been tracking the outcomes of youth at ages 16-17, 19, and 21. Researchers are currently preparing to conduct interviews with this cohort at age 23.</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responses from youth at age 21 (616 youth).</a:t>
            </a:r>
            <a:endParaRPr lang="en-US" dirty="0"/>
          </a:p>
        </p:txBody>
      </p:sp>
      <p:sp>
        <p:nvSpPr>
          <p:cNvPr id="4" name="Slide Number Placeholder 3"/>
          <p:cNvSpPr>
            <a:spLocks noGrp="1"/>
          </p:cNvSpPr>
          <p:nvPr>
            <p:ph type="sldNum" sz="quarter" idx="5"/>
          </p:nvPr>
        </p:nvSpPr>
        <p:spPr/>
        <p:txBody>
          <a:bodyPr/>
          <a:lstStyle/>
          <a:p>
            <a:fld id="{DF293C6C-82EA-4D9D-AA8A-69C85F2EE2B5}" type="slidenum">
              <a:rPr lang="en-US" smtClean="0"/>
              <a:t>4</a:t>
            </a:fld>
            <a:endParaRPr lang="en-US" dirty="0"/>
          </a:p>
        </p:txBody>
      </p:sp>
    </p:spTree>
    <p:extLst>
      <p:ext uri="{BB962C8B-B14F-4D97-AF65-F5344CB8AC3E}">
        <p14:creationId xmlns:p14="http://schemas.microsoft.com/office/powerpoint/2010/main" val="372170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539117B-1405-4997-81DF-D47685487591}" type="datetime1">
              <a:rPr lang="en-US" smtClean="0"/>
              <a:t>5/19/2021</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298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3AD327-AB58-4897-AF71-6D19B63EA53A}" type="datetime1">
              <a:rPr lang="en-US" smtClean="0"/>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95930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50F879-CB5E-4D5D-8720-D92DA7AE545E}" type="datetime1">
              <a:rPr lang="en-US" smtClean="0"/>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1032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A87957-4685-4AAA-AC15-17027EB8CE3B}" type="datetime1">
              <a:rPr lang="en-US" smtClean="0"/>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40298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B02546-CD2F-49E1-B1D0-A834B66B5E2F}" type="datetime1">
              <a:rPr lang="en-US" smtClean="0"/>
              <a:t>5/19/2021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2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7815D2-491A-4C11-867A-1AADC7361863}" type="datetime1">
              <a:rPr lang="en-US" smtClean="0"/>
              <a:t>5/19/2021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06928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5CC7DB-A260-4317-B84F-54DF88D675D3}" type="datetime1">
              <a:rPr lang="en-US" smtClean="0"/>
              <a:t>5/19/2021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23029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3632A5-C0DB-45B3-9A28-AA7E7B5E7621}" type="datetime1">
              <a:rPr lang="en-US" smtClean="0"/>
              <a:t>5/19/2021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7703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F6FDAC-91B9-467F-9D59-FECADBF43D47}" type="datetime1">
              <a:rPr lang="en-US" smtClean="0"/>
              <a:t>5/19/2021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04721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51332A-5D1A-4A68-8DC3-3FC24CFC5B34}" type="datetime1">
              <a:rPr lang="en-US" smtClean="0"/>
              <a:t>5/19/2021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6331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D47A8BF-B3DA-48FF-989E-13589D6975D0}" type="datetime1">
              <a:rPr lang="en-US" smtClean="0"/>
              <a:t>5/19/2021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7361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3B4EE1E-2631-4416-BD05-4FE45075E299}" type="datetime1">
              <a:rPr lang="en-US" smtClean="0"/>
              <a:t>5/19/2021</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78058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teams.microsoft.com/l/meetup-join/19%3ameeting_ZTliOTlkMmYtNWI3Ni00YWUzLTk2NzItZWU3ZTk3NTUxNThh%40thread.v2/0?context=%7b%22Tid%22%3a%2252044d34-04cb-41a4-a0cd-54ae6eeffb9f%22%2c%22Oid%22%3a%2260ff8b4e-d57f-4338-ba32-c5a173c106e7%22%7d"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BDB7-2134-468E-9725-B904F4E364E5}"/>
              </a:ext>
            </a:extLst>
          </p:cNvPr>
          <p:cNvSpPr>
            <a:spLocks noGrp="1"/>
          </p:cNvSpPr>
          <p:nvPr>
            <p:ph type="ctrTitle"/>
          </p:nvPr>
        </p:nvSpPr>
        <p:spPr>
          <a:xfrm>
            <a:off x="1109980" y="4108413"/>
            <a:ext cx="9966960" cy="1325880"/>
          </a:xfrm>
        </p:spPr>
        <p:txBody>
          <a:bodyPr>
            <a:normAutofit/>
          </a:bodyPr>
          <a:lstStyle/>
          <a:p>
            <a:r>
              <a:rPr lang="en-US" sz="6600" dirty="0">
                <a:solidFill>
                  <a:schemeClr val="bg1"/>
                </a:solidFill>
              </a:rPr>
              <a:t>Foster Care Data</a:t>
            </a:r>
          </a:p>
        </p:txBody>
      </p:sp>
      <p:sp>
        <p:nvSpPr>
          <p:cNvPr id="3" name="Subtitle 2">
            <a:extLst>
              <a:ext uri="{FF2B5EF4-FFF2-40B4-BE49-F238E27FC236}">
                <a16:creationId xmlns:a16="http://schemas.microsoft.com/office/drawing/2014/main" id="{A234002C-587E-4F0F-A9CB-5B4EE2AB9218}"/>
              </a:ext>
            </a:extLst>
          </p:cNvPr>
          <p:cNvSpPr>
            <a:spLocks noGrp="1"/>
          </p:cNvSpPr>
          <p:nvPr>
            <p:ph type="subTitle" idx="1"/>
          </p:nvPr>
        </p:nvSpPr>
        <p:spPr>
          <a:xfrm>
            <a:off x="1709530" y="5521890"/>
            <a:ext cx="8767860" cy="557784"/>
          </a:xfrm>
        </p:spPr>
        <p:txBody>
          <a:bodyPr>
            <a:normAutofit/>
          </a:bodyPr>
          <a:lstStyle/>
          <a:p>
            <a:r>
              <a:rPr lang="en-US" sz="2000" dirty="0">
                <a:solidFill>
                  <a:schemeClr val="bg1"/>
                </a:solidFill>
              </a:rPr>
              <a:t>Community Resilience Project</a:t>
            </a:r>
          </a:p>
        </p:txBody>
      </p:sp>
      <p:pic>
        <p:nvPicPr>
          <p:cNvPr id="5" name="Picture 4" descr="A close up of a green field">
            <a:extLst>
              <a:ext uri="{FF2B5EF4-FFF2-40B4-BE49-F238E27FC236}">
                <a16:creationId xmlns:a16="http://schemas.microsoft.com/office/drawing/2014/main" id="{4E312030-0DC2-4F76-9D84-36063902EC4D}"/>
              </a:ext>
            </a:extLst>
          </p:cNvPr>
          <p:cNvPicPr>
            <a:picLocks noChangeAspect="1"/>
          </p:cNvPicPr>
          <p:nvPr/>
        </p:nvPicPr>
        <p:blipFill rotWithShape="1">
          <a:blip r:embed="rId2"/>
          <a:srcRect t="21867" r="1" b="29770"/>
          <a:stretch/>
        </p:blipFill>
        <p:spPr>
          <a:xfrm>
            <a:off x="243840" y="256540"/>
            <a:ext cx="11704320" cy="3764276"/>
          </a:xfrm>
          <a:prstGeom prst="rect">
            <a:avLst/>
          </a:prstGeom>
        </p:spPr>
      </p:pic>
      <p:pic>
        <p:nvPicPr>
          <p:cNvPr id="6" name="Picture 5">
            <a:extLst>
              <a:ext uri="{FF2B5EF4-FFF2-40B4-BE49-F238E27FC236}">
                <a16:creationId xmlns:a16="http://schemas.microsoft.com/office/drawing/2014/main" id="{0758BB29-C049-4C5C-B8C8-A8BC642BA715}"/>
              </a:ext>
            </a:extLst>
          </p:cNvPr>
          <p:cNvPicPr>
            <a:picLocks noChangeAspect="1"/>
          </p:cNvPicPr>
          <p:nvPr/>
        </p:nvPicPr>
        <p:blipFill>
          <a:blip r:embed="rId3"/>
          <a:stretch>
            <a:fillRect/>
          </a:stretch>
        </p:blipFill>
        <p:spPr>
          <a:xfrm>
            <a:off x="492948" y="5788660"/>
            <a:ext cx="1571773" cy="628711"/>
          </a:xfrm>
          <a:prstGeom prst="rect">
            <a:avLst/>
          </a:prstGeom>
        </p:spPr>
      </p:pic>
      <p:pic>
        <p:nvPicPr>
          <p:cNvPr id="11" name="Picture 10" descr="Logo, company name&#10;&#10;Description automatically generated">
            <a:extLst>
              <a:ext uri="{FF2B5EF4-FFF2-40B4-BE49-F238E27FC236}">
                <a16:creationId xmlns:a16="http://schemas.microsoft.com/office/drawing/2014/main" id="{F3DFA2DF-FA58-4395-96FC-D1DB955B0581}"/>
              </a:ext>
            </a:extLst>
          </p:cNvPr>
          <p:cNvPicPr>
            <a:picLocks noChangeAspect="1"/>
          </p:cNvPicPr>
          <p:nvPr/>
        </p:nvPicPr>
        <p:blipFill>
          <a:blip r:embed="rId4"/>
          <a:stretch>
            <a:fillRect/>
          </a:stretch>
        </p:blipFill>
        <p:spPr>
          <a:xfrm>
            <a:off x="9925791" y="5645479"/>
            <a:ext cx="1590877" cy="862941"/>
          </a:xfrm>
          <a:prstGeom prst="rect">
            <a:avLst/>
          </a:prstGeom>
        </p:spPr>
      </p:pic>
    </p:spTree>
    <p:extLst>
      <p:ext uri="{BB962C8B-B14F-4D97-AF65-F5344CB8AC3E}">
        <p14:creationId xmlns:p14="http://schemas.microsoft.com/office/powerpoint/2010/main" val="1935269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2DF19-720C-448B-912E-8649ED438347}"/>
              </a:ext>
            </a:extLst>
          </p:cNvPr>
          <p:cNvSpPr>
            <a:spLocks noGrp="1"/>
          </p:cNvSpPr>
          <p:nvPr>
            <p:ph type="title"/>
          </p:nvPr>
        </p:nvSpPr>
        <p:spPr/>
        <p:txBody>
          <a:bodyPr>
            <a:normAutofit/>
          </a:bodyPr>
          <a:lstStyle/>
          <a:p>
            <a:r>
              <a:rPr lang="en-US" dirty="0"/>
              <a:t>Children and Youth in Foster Care</a:t>
            </a:r>
          </a:p>
        </p:txBody>
      </p:sp>
      <p:sp>
        <p:nvSpPr>
          <p:cNvPr id="4" name="Content Placeholder 3">
            <a:extLst>
              <a:ext uri="{FF2B5EF4-FFF2-40B4-BE49-F238E27FC236}">
                <a16:creationId xmlns:a16="http://schemas.microsoft.com/office/drawing/2014/main" id="{3ED4D520-151E-4E1F-9BE3-385144D41D7D}"/>
              </a:ext>
            </a:extLst>
          </p:cNvPr>
          <p:cNvSpPr>
            <a:spLocks noGrp="1"/>
          </p:cNvSpPr>
          <p:nvPr>
            <p:ph idx="1"/>
          </p:nvPr>
        </p:nvSpPr>
        <p:spPr/>
        <p:txBody>
          <a:bodyPr>
            <a:normAutofit/>
          </a:bodyPr>
          <a:lstStyle/>
          <a:p>
            <a:r>
              <a:rPr lang="en-US" sz="4400" dirty="0"/>
              <a:t>US – 424,000</a:t>
            </a:r>
          </a:p>
          <a:p>
            <a:r>
              <a:rPr lang="en-US" sz="4400" dirty="0"/>
              <a:t>California – 53,000</a:t>
            </a:r>
          </a:p>
          <a:p>
            <a:r>
              <a:rPr lang="en-US" sz="4400" dirty="0"/>
              <a:t>Santa Cruz County - 125 </a:t>
            </a:r>
          </a:p>
        </p:txBody>
      </p:sp>
      <p:pic>
        <p:nvPicPr>
          <p:cNvPr id="7" name="Picture 6">
            <a:extLst>
              <a:ext uri="{FF2B5EF4-FFF2-40B4-BE49-F238E27FC236}">
                <a16:creationId xmlns:a16="http://schemas.microsoft.com/office/drawing/2014/main" id="{F0E5E4BE-BBBD-4303-AEAB-FFB1A58CE207}"/>
              </a:ext>
            </a:extLst>
          </p:cNvPr>
          <p:cNvPicPr>
            <a:picLocks noChangeAspect="1"/>
          </p:cNvPicPr>
          <p:nvPr/>
        </p:nvPicPr>
        <p:blipFill>
          <a:blip r:embed="rId3"/>
          <a:stretch>
            <a:fillRect/>
          </a:stretch>
        </p:blipFill>
        <p:spPr>
          <a:xfrm>
            <a:off x="5841402" y="4776906"/>
            <a:ext cx="5784124" cy="1650880"/>
          </a:xfrm>
          <a:prstGeom prst="rect">
            <a:avLst/>
          </a:prstGeom>
        </p:spPr>
      </p:pic>
    </p:spTree>
    <p:extLst>
      <p:ext uri="{BB962C8B-B14F-4D97-AF65-F5344CB8AC3E}">
        <p14:creationId xmlns:p14="http://schemas.microsoft.com/office/powerpoint/2010/main" val="3441701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1138-0B76-4B55-B851-F3FC143F8615}"/>
              </a:ext>
            </a:extLst>
          </p:cNvPr>
          <p:cNvSpPr>
            <a:spLocks noGrp="1"/>
          </p:cNvSpPr>
          <p:nvPr>
            <p:ph type="title"/>
          </p:nvPr>
        </p:nvSpPr>
        <p:spPr>
          <a:xfrm>
            <a:off x="653145" y="609599"/>
            <a:ext cx="3364378" cy="5606143"/>
          </a:xfrm>
        </p:spPr>
        <p:txBody>
          <a:bodyPr>
            <a:normAutofit/>
          </a:bodyPr>
          <a:lstStyle/>
          <a:p>
            <a:r>
              <a:rPr lang="en-US" sz="4800"/>
              <a:t>Outcomes</a:t>
            </a:r>
          </a:p>
        </p:txBody>
      </p:sp>
      <p:graphicFrame>
        <p:nvGraphicFramePr>
          <p:cNvPr id="5" name="Content Placeholder 2">
            <a:extLst>
              <a:ext uri="{FF2B5EF4-FFF2-40B4-BE49-F238E27FC236}">
                <a16:creationId xmlns:a16="http://schemas.microsoft.com/office/drawing/2014/main" id="{D8B9BD32-F212-4101-A6C3-A0793A61732E}"/>
              </a:ext>
            </a:extLst>
          </p:cNvPr>
          <p:cNvGraphicFramePr>
            <a:graphicFrameLocks noGrp="1"/>
          </p:cNvGraphicFramePr>
          <p:nvPr>
            <p:ph idx="1"/>
            <p:extLst>
              <p:ext uri="{D42A27DB-BD31-4B8C-83A1-F6EECF244321}">
                <p14:modId xmlns:p14="http://schemas.microsoft.com/office/powerpoint/2010/main" val="1188686398"/>
              </p:ext>
            </p:extLst>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267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3AB857A-D6F6-4264-8D03-D9C585D202EB}"/>
              </a:ext>
            </a:extLst>
          </p:cNvPr>
          <p:cNvSpPr>
            <a:spLocks noGrp="1"/>
          </p:cNvSpPr>
          <p:nvPr>
            <p:ph type="title"/>
          </p:nvPr>
        </p:nvSpPr>
        <p:spPr>
          <a:xfrm>
            <a:off x="441009" y="873457"/>
            <a:ext cx="3273042" cy="5222543"/>
          </a:xfrm>
        </p:spPr>
        <p:txBody>
          <a:bodyPr>
            <a:normAutofit/>
          </a:bodyPr>
          <a:lstStyle/>
          <a:p>
            <a:r>
              <a:rPr lang="en-US" sz="2800">
                <a:solidFill>
                  <a:srgbClr val="FFFFFF"/>
                </a:solidFill>
              </a:rPr>
              <a:t>Experiences</a:t>
            </a:r>
          </a:p>
        </p:txBody>
      </p:sp>
      <p:sp>
        <p:nvSpPr>
          <p:cNvPr id="3" name="Content Placeholder 2">
            <a:extLst>
              <a:ext uri="{FF2B5EF4-FFF2-40B4-BE49-F238E27FC236}">
                <a16:creationId xmlns:a16="http://schemas.microsoft.com/office/drawing/2014/main" id="{2B5B795C-3AA4-49B1-A11C-0C82DA4844C0}"/>
              </a:ext>
            </a:extLst>
          </p:cNvPr>
          <p:cNvSpPr>
            <a:spLocks noGrp="1"/>
          </p:cNvSpPr>
          <p:nvPr>
            <p:ph idx="1"/>
          </p:nvPr>
        </p:nvSpPr>
        <p:spPr>
          <a:xfrm>
            <a:off x="4995081" y="873457"/>
            <a:ext cx="6020790" cy="5222543"/>
          </a:xfrm>
        </p:spPr>
        <p:txBody>
          <a:bodyPr anchor="ctr">
            <a:normAutofit/>
          </a:bodyPr>
          <a:lstStyle/>
          <a:p>
            <a:r>
              <a:rPr lang="en-US" sz="2000" dirty="0">
                <a:solidFill>
                  <a:schemeClr val="tx1"/>
                </a:solidFill>
              </a:rPr>
              <a:t>Almost a quarter of youth (24.6%) reported being homeless</a:t>
            </a:r>
          </a:p>
          <a:p>
            <a:r>
              <a:rPr lang="en-US" sz="2000" dirty="0">
                <a:solidFill>
                  <a:schemeClr val="tx1"/>
                </a:solidFill>
              </a:rPr>
              <a:t>More than half of the youth who had been homeless reported being homeless for more than 30 days since their last interview</a:t>
            </a:r>
          </a:p>
          <a:p>
            <a:r>
              <a:rPr lang="en-US" sz="2000" dirty="0">
                <a:solidFill>
                  <a:schemeClr val="tx1"/>
                </a:solidFill>
              </a:rPr>
              <a:t>31.4% of youth were neither enrolled in school nor employed.</a:t>
            </a:r>
          </a:p>
          <a:p>
            <a:endParaRPr lang="en-US" sz="2000" dirty="0">
              <a:solidFill>
                <a:schemeClr val="tx1"/>
              </a:solidFill>
            </a:endParaRPr>
          </a:p>
          <a:p>
            <a:pPr marL="45720" indent="0">
              <a:buNone/>
            </a:pPr>
            <a:r>
              <a:rPr lang="en-US" sz="2000" b="1" i="1" dirty="0">
                <a:solidFill>
                  <a:schemeClr val="tx1"/>
                </a:solidFill>
              </a:rPr>
              <a:t>Most youth responded being very optimistic about their personal hopes and goals for the future with 59.1% of youth responding that they were “very optimistic” </a:t>
            </a:r>
            <a:r>
              <a:rPr lang="en-US" sz="2000" b="1" i="1">
                <a:solidFill>
                  <a:schemeClr val="tx1"/>
                </a:solidFill>
              </a:rPr>
              <a:t>and 32.8% </a:t>
            </a:r>
            <a:r>
              <a:rPr lang="en-US" sz="2000" b="1" i="1" dirty="0">
                <a:solidFill>
                  <a:schemeClr val="tx1"/>
                </a:solidFill>
              </a:rPr>
              <a:t>responding “fairly optimistic”</a:t>
            </a:r>
          </a:p>
        </p:txBody>
      </p:sp>
    </p:spTree>
    <p:extLst>
      <p:ext uri="{BB962C8B-B14F-4D97-AF65-F5344CB8AC3E}">
        <p14:creationId xmlns:p14="http://schemas.microsoft.com/office/powerpoint/2010/main" val="4229449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9D96576-F69C-455F-BD1F-F6F68F7C98E4}"/>
              </a:ext>
            </a:extLst>
          </p:cNvPr>
          <p:cNvSpPr>
            <a:spLocks noGrp="1"/>
          </p:cNvSpPr>
          <p:nvPr>
            <p:ph type="title"/>
          </p:nvPr>
        </p:nvSpPr>
        <p:spPr>
          <a:xfrm>
            <a:off x="1143000" y="609600"/>
            <a:ext cx="9875520" cy="1356360"/>
          </a:xfrm>
        </p:spPr>
        <p:txBody>
          <a:bodyPr>
            <a:normAutofit/>
          </a:bodyPr>
          <a:lstStyle/>
          <a:p>
            <a:pPr algn="ctr"/>
            <a:r>
              <a:rPr lang="en-US" dirty="0">
                <a:solidFill>
                  <a:srgbClr val="FFFFFF"/>
                </a:solidFill>
              </a:rPr>
              <a:t>Becoming a Resource Parent</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FB7469-0E9E-40F3-A8EE-5B344F9FFA5D}"/>
              </a:ext>
            </a:extLst>
          </p:cNvPr>
          <p:cNvSpPr>
            <a:spLocks noGrp="1"/>
          </p:cNvSpPr>
          <p:nvPr>
            <p:ph idx="1"/>
          </p:nvPr>
        </p:nvSpPr>
        <p:spPr>
          <a:xfrm>
            <a:off x="1143000" y="2852530"/>
            <a:ext cx="9872871" cy="3243469"/>
          </a:xfrm>
        </p:spPr>
        <p:txBody>
          <a:bodyPr>
            <a:normAutofit/>
          </a:bodyPr>
          <a:lstStyle/>
          <a:p>
            <a:pPr marL="45720" indent="0">
              <a:buNone/>
            </a:pPr>
            <a:r>
              <a:rPr lang="en-US" dirty="0">
                <a:solidFill>
                  <a:schemeClr val="tx1"/>
                </a:solidFill>
              </a:rPr>
              <a:t>Next Resource Parent Orientation:</a:t>
            </a:r>
          </a:p>
          <a:p>
            <a:pPr marL="45720" indent="0">
              <a:buNone/>
            </a:pPr>
            <a:r>
              <a:rPr lang="en-US" b="1" dirty="0">
                <a:solidFill>
                  <a:schemeClr val="tx1"/>
                </a:solidFill>
              </a:rPr>
              <a:t>Wednesday, June 2</a:t>
            </a:r>
            <a:r>
              <a:rPr lang="en-US" b="1" baseline="30000" dirty="0">
                <a:solidFill>
                  <a:schemeClr val="tx1"/>
                </a:solidFill>
              </a:rPr>
              <a:t>nd</a:t>
            </a:r>
            <a:r>
              <a:rPr lang="en-US" b="1" dirty="0">
                <a:solidFill>
                  <a:schemeClr val="tx1"/>
                </a:solidFill>
              </a:rPr>
              <a:t> – 6-8pm</a:t>
            </a:r>
          </a:p>
          <a:p>
            <a:pPr marL="45720" indent="0">
              <a:buNone/>
            </a:pPr>
            <a:endParaRPr lang="en-US" dirty="0">
              <a:solidFill>
                <a:schemeClr val="tx1"/>
              </a:solidFill>
            </a:endParaRPr>
          </a:p>
          <a:p>
            <a:pPr marL="45720" indent="0">
              <a:buNone/>
            </a:pPr>
            <a:r>
              <a:rPr lang="en-US" dirty="0">
                <a:solidFill>
                  <a:schemeClr val="tx1"/>
                </a:solidFill>
              </a:rPr>
              <a:t>The link to the orientation is here:</a:t>
            </a:r>
          </a:p>
          <a:p>
            <a:pPr marL="45720" indent="0">
              <a:buNone/>
            </a:pPr>
            <a:r>
              <a:rPr lang="en-US" u="sng" dirty="0">
                <a:solidFill>
                  <a:schemeClr val="tx1"/>
                </a:solidFill>
                <a:hlinkClick r:id="rId2"/>
              </a:rPr>
              <a:t>Join Microsoft Teams Meeting</a:t>
            </a:r>
            <a:endParaRPr lang="en-US" dirty="0">
              <a:solidFill>
                <a:schemeClr val="tx1"/>
              </a:solidFill>
              <a:hlinkClick r:id="rId2"/>
            </a:endParaRPr>
          </a:p>
          <a:p>
            <a:pPr marL="45720" indent="0">
              <a:buNone/>
            </a:pPr>
            <a:r>
              <a:rPr lang="en-US" i="1" dirty="0">
                <a:solidFill>
                  <a:schemeClr val="tx1"/>
                </a:solidFill>
              </a:rPr>
              <a:t>For more information, please call Trevor Davis:  (831) 454-4687</a:t>
            </a:r>
          </a:p>
          <a:p>
            <a:endParaRPr lang="en-US" dirty="0">
              <a:solidFill>
                <a:schemeClr val="tx1"/>
              </a:solidFill>
            </a:endParaRPr>
          </a:p>
          <a:p>
            <a:pPr marL="45720" indent="0">
              <a:buNone/>
            </a:pPr>
            <a:endParaRPr lang="en-US" dirty="0">
              <a:solidFill>
                <a:schemeClr val="tx1"/>
              </a:solidFill>
            </a:endParaRPr>
          </a:p>
        </p:txBody>
      </p:sp>
    </p:spTree>
    <p:extLst>
      <p:ext uri="{BB962C8B-B14F-4D97-AF65-F5344CB8AC3E}">
        <p14:creationId xmlns:p14="http://schemas.microsoft.com/office/powerpoint/2010/main" val="575806768"/>
      </p:ext>
    </p:extLst>
  </p:cSld>
  <p:clrMapOvr>
    <a:masterClrMapping/>
  </p:clrMapOvr>
</p:sld>
</file>

<file path=ppt/theme/theme1.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65D742-03F8-4A07-AD44-2F5940A96098}">
  <ds:schemaRefs>
    <ds:schemaRef ds:uri="http://schemas.microsoft.com/sharepoint/v3/contenttype/forms"/>
  </ds:schemaRefs>
</ds:datastoreItem>
</file>

<file path=customXml/itemProps2.xml><?xml version="1.0" encoding="utf-8"?>
<ds:datastoreItem xmlns:ds="http://schemas.openxmlformats.org/officeDocument/2006/customXml" ds:itemID="{E0915EF7-B9F6-4EB7-AA4F-557BE6AB702C}">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928E4D0-782D-4812-BE7D-AE5131FD37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TM03457444[[fn=Basis]]</Template>
  <TotalTime>45</TotalTime>
  <Words>321</Words>
  <Application>Microsoft Office PowerPoint</Application>
  <PresentationFormat>Widescreen</PresentationFormat>
  <Paragraphs>36</Paragraphs>
  <Slides>5</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Calibri</vt:lpstr>
      <vt:lpstr>Corbel</vt:lpstr>
      <vt:lpstr>Basis</vt:lpstr>
      <vt:lpstr>Foster Care Data</vt:lpstr>
      <vt:lpstr>Children and Youth in Foster Care</vt:lpstr>
      <vt:lpstr>Outcomes</vt:lpstr>
      <vt:lpstr>Experiences</vt:lpstr>
      <vt:lpstr>Becoming a Resource Parent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Foster Care Data</dc:title>
  <dc:creator>Najeeb Kamil</dc:creator>
  <cp:lastModifiedBy>Najeeb Kamil</cp:lastModifiedBy>
  <cp:revision>11</cp:revision>
  <dcterms:created xsi:type="dcterms:W3CDTF">2021-05-05T20:57:59Z</dcterms:created>
  <dcterms:modified xsi:type="dcterms:W3CDTF">2021-05-19T16:53:37Z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