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0" r:id="rId25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78" y="2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104360" tIns="52180" rIns="104360" bIns="52180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43" y="1"/>
            <a:ext cx="3037840" cy="464820"/>
          </a:xfrm>
          <a:prstGeom prst="rect">
            <a:avLst/>
          </a:prstGeom>
        </p:spPr>
        <p:txBody>
          <a:bodyPr vert="horz" lIns="104360" tIns="52180" rIns="104360" bIns="52180" rtlCol="0"/>
          <a:lstStyle>
            <a:lvl1pPr algn="r">
              <a:defRPr sz="14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581"/>
            <a:ext cx="3037840" cy="464820"/>
          </a:xfrm>
          <a:prstGeom prst="rect">
            <a:avLst/>
          </a:prstGeom>
        </p:spPr>
        <p:txBody>
          <a:bodyPr vert="horz" lIns="104360" tIns="52180" rIns="104360" bIns="52180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43" y="8831581"/>
            <a:ext cx="3037840" cy="464820"/>
          </a:xfrm>
          <a:prstGeom prst="rect">
            <a:avLst/>
          </a:prstGeom>
        </p:spPr>
        <p:txBody>
          <a:bodyPr vert="horz" lIns="104360" tIns="52180" rIns="104360" bIns="52180" rtlCol="0" anchor="b"/>
          <a:lstStyle>
            <a:lvl1pPr algn="r">
              <a:defRPr sz="1400"/>
            </a:lvl1pPr>
          </a:lstStyle>
          <a:p>
            <a:fld id="{F14B1E40-1AD0-4F68-AA4D-3868065CA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1881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104360" tIns="52180" rIns="104360" bIns="52180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343" y="1"/>
            <a:ext cx="3037840" cy="464820"/>
          </a:xfrm>
          <a:prstGeom prst="rect">
            <a:avLst/>
          </a:prstGeom>
        </p:spPr>
        <p:txBody>
          <a:bodyPr vert="horz" lIns="104360" tIns="52180" rIns="104360" bIns="52180" rtlCol="0"/>
          <a:lstStyle>
            <a:lvl1pPr algn="r">
              <a:defRPr sz="14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4360" tIns="52180" rIns="104360" bIns="521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176"/>
            <a:ext cx="5608320" cy="3661175"/>
          </a:xfrm>
          <a:prstGeom prst="rect">
            <a:avLst/>
          </a:prstGeom>
        </p:spPr>
        <p:txBody>
          <a:bodyPr vert="horz" lIns="104360" tIns="52180" rIns="104360" bIns="5218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581"/>
            <a:ext cx="3037840" cy="464820"/>
          </a:xfrm>
          <a:prstGeom prst="rect">
            <a:avLst/>
          </a:prstGeom>
        </p:spPr>
        <p:txBody>
          <a:bodyPr vert="horz" lIns="104360" tIns="52180" rIns="104360" bIns="52180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343" y="8831581"/>
            <a:ext cx="3037840" cy="464820"/>
          </a:xfrm>
          <a:prstGeom prst="rect">
            <a:avLst/>
          </a:prstGeom>
        </p:spPr>
        <p:txBody>
          <a:bodyPr vert="horz" lIns="104360" tIns="52180" rIns="104360" bIns="52180" rtlCol="0" anchor="b"/>
          <a:lstStyle>
            <a:lvl1pPr algn="r">
              <a:defRPr sz="1400"/>
            </a:lvl1pPr>
          </a:lstStyle>
          <a:p>
            <a:fld id="{8EF0DCEB-E347-41A6-83DD-64C248116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1181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528c6f1f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879725" y="1239838"/>
            <a:ext cx="11017250" cy="619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528c6f1fb8_0_0:notes"/>
          <p:cNvSpPr txBox="1">
            <a:spLocks noGrp="1"/>
          </p:cNvSpPr>
          <p:nvPr>
            <p:ph type="body" idx="1"/>
          </p:nvPr>
        </p:nvSpPr>
        <p:spPr>
          <a:xfrm>
            <a:off x="525781" y="7850293"/>
            <a:ext cx="4206240" cy="7437120"/>
          </a:xfrm>
          <a:prstGeom prst="rect">
            <a:avLst/>
          </a:prstGeom>
        </p:spPr>
        <p:txBody>
          <a:bodyPr spcFirstLastPara="1" wrap="square" lIns="104343" tIns="104343" rIns="104343" bIns="104343" anchor="t" anchorCtr="0">
            <a:noAutofit/>
          </a:bodyPr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9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528c6f1fb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879725" y="1239838"/>
            <a:ext cx="11017250" cy="619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528c6f1fb8_0_19:notes"/>
          <p:cNvSpPr txBox="1">
            <a:spLocks noGrp="1"/>
          </p:cNvSpPr>
          <p:nvPr>
            <p:ph type="body" idx="1"/>
          </p:nvPr>
        </p:nvSpPr>
        <p:spPr>
          <a:xfrm>
            <a:off x="525781" y="7850293"/>
            <a:ext cx="4206240" cy="7437120"/>
          </a:xfrm>
          <a:prstGeom prst="rect">
            <a:avLst/>
          </a:prstGeom>
        </p:spPr>
        <p:txBody>
          <a:bodyPr spcFirstLastPara="1" wrap="square" lIns="104343" tIns="104343" rIns="104343" bIns="104343" anchor="t" anchorCtr="0">
            <a:noAutofit/>
          </a:bodyPr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31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3750" y="696335"/>
            <a:ext cx="7536499" cy="851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99" y="0"/>
                </a:lnTo>
                <a:lnTo>
                  <a:pt x="9143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00BE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FF5A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FF5A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FF5A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480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3700" y="1801809"/>
            <a:ext cx="7556599" cy="121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F5A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8371" y="1993637"/>
            <a:ext cx="7327257" cy="1958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33333"/>
                </a:solidFill>
              </a:rPr>
              <a:t>Tuesday Next Talks</a:t>
            </a:r>
            <a:endParaRPr sz="6000">
              <a:solidFill>
                <a:srgbClr val="333333"/>
              </a:solidFill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2527751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● ● ● ● ● ● ● ● ● ● ● ● ● ● ● ● ● ● ● ● ● ● ● ●</a:t>
            </a:r>
            <a:endParaRPr>
              <a:solidFill>
                <a:srgbClr val="333333"/>
              </a:solidFill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750" y="243175"/>
            <a:ext cx="3112450" cy="133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5250" y="399225"/>
            <a:ext cx="831758" cy="99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1850" y="551625"/>
            <a:ext cx="3112448" cy="79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3350" y="2980450"/>
            <a:ext cx="1092849" cy="136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28725" y="4069638"/>
            <a:ext cx="2285575" cy="74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8775" y="3971988"/>
            <a:ext cx="2091807" cy="79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12775" y="2943400"/>
            <a:ext cx="1335925" cy="133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25575" y="3745646"/>
            <a:ext cx="1092849" cy="1092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6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3750" y="1518533"/>
            <a:ext cx="1228725" cy="75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65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5A5F"/>
                </a:solidFill>
                <a:latin typeface="Trebuchet MS"/>
                <a:cs typeface="Trebuchet MS"/>
              </a:rPr>
              <a:t>V</a:t>
            </a:r>
            <a:r>
              <a:rPr sz="2400" b="1" spc="35" dirty="0">
                <a:solidFill>
                  <a:srgbClr val="FF5A5F"/>
                </a:solidFill>
                <a:latin typeface="Trebuchet MS"/>
                <a:cs typeface="Trebuchet MS"/>
              </a:rPr>
              <a:t>e</a:t>
            </a:r>
            <a:r>
              <a:rPr sz="2400" b="1" spc="25" dirty="0">
                <a:solidFill>
                  <a:srgbClr val="FF5A5F"/>
                </a:solidFill>
                <a:latin typeface="Trebuchet MS"/>
                <a:cs typeface="Trebuchet MS"/>
              </a:rPr>
              <a:t>n</a:t>
            </a:r>
            <a:r>
              <a:rPr sz="2400" b="1" spc="50" dirty="0">
                <a:solidFill>
                  <a:srgbClr val="FF5A5F"/>
                </a:solidFill>
                <a:latin typeface="Trebuchet MS"/>
                <a:cs typeface="Trebuchet MS"/>
              </a:rPr>
              <a:t>tana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ts val="2865"/>
              </a:lnSpc>
            </a:pPr>
            <a:r>
              <a:rPr sz="2400" spc="-15" dirty="0">
                <a:solidFill>
                  <a:srgbClr val="484848"/>
                </a:solidFill>
                <a:latin typeface="Trebuchet MS"/>
                <a:cs typeface="Trebuchet MS"/>
              </a:rPr>
              <a:t>01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70349" y="1166600"/>
            <a:ext cx="3997249" cy="3262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3750" y="1518533"/>
            <a:ext cx="3471545" cy="75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65"/>
              </a:lnSpc>
              <a:spcBef>
                <a:spcPts val="100"/>
              </a:spcBef>
            </a:pPr>
            <a:r>
              <a:rPr sz="2400" b="1" spc="65" dirty="0">
                <a:solidFill>
                  <a:srgbClr val="FF5A5F"/>
                </a:solidFill>
                <a:latin typeface="Trebuchet MS"/>
                <a:cs typeface="Trebuchet MS"/>
              </a:rPr>
              <a:t>Patagonia</a:t>
            </a:r>
            <a:r>
              <a:rPr sz="2400" b="1" spc="-165" dirty="0">
                <a:solidFill>
                  <a:srgbClr val="FF5A5F"/>
                </a:solidFill>
                <a:latin typeface="Trebuchet MS"/>
                <a:cs typeface="Trebuchet MS"/>
              </a:rPr>
              <a:t> </a:t>
            </a:r>
            <a:r>
              <a:rPr sz="2400" b="1" spc="730" dirty="0">
                <a:solidFill>
                  <a:srgbClr val="FF5A5F"/>
                </a:solidFill>
                <a:latin typeface="Trebuchet MS"/>
                <a:cs typeface="Trebuchet MS"/>
              </a:rPr>
              <a:t>/</a:t>
            </a:r>
            <a:r>
              <a:rPr sz="2400" b="1" spc="-245" dirty="0">
                <a:solidFill>
                  <a:srgbClr val="FF5A5F"/>
                </a:solidFill>
                <a:latin typeface="Trebuchet MS"/>
                <a:cs typeface="Trebuchet MS"/>
              </a:rPr>
              <a:t> </a:t>
            </a:r>
            <a:r>
              <a:rPr sz="2400" b="1" spc="65" dirty="0">
                <a:solidFill>
                  <a:srgbClr val="FF5A5F"/>
                </a:solidFill>
                <a:latin typeface="Trebuchet MS"/>
                <a:cs typeface="Trebuchet MS"/>
              </a:rPr>
              <a:t>Worn</a:t>
            </a:r>
            <a:r>
              <a:rPr sz="2400" b="1" spc="-245" dirty="0">
                <a:solidFill>
                  <a:srgbClr val="FF5A5F"/>
                </a:solidFill>
                <a:latin typeface="Trebuchet MS"/>
                <a:cs typeface="Trebuchet MS"/>
              </a:rPr>
              <a:t> </a:t>
            </a:r>
            <a:r>
              <a:rPr sz="2400" b="1" spc="75" dirty="0">
                <a:solidFill>
                  <a:srgbClr val="FF5A5F"/>
                </a:solidFill>
                <a:latin typeface="Trebuchet MS"/>
                <a:cs typeface="Trebuchet MS"/>
              </a:rPr>
              <a:t>Wear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ts val="2865"/>
              </a:lnSpc>
            </a:pPr>
            <a:r>
              <a:rPr sz="2400" spc="100" dirty="0">
                <a:solidFill>
                  <a:srgbClr val="484848"/>
                </a:solidFill>
                <a:latin typeface="Trebuchet MS"/>
                <a:cs typeface="Trebuchet MS"/>
              </a:rPr>
              <a:t>02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24125" y="1470877"/>
            <a:ext cx="3462000" cy="2256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3750" y="1518533"/>
            <a:ext cx="3268345" cy="75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65"/>
              </a:lnSpc>
              <a:spcBef>
                <a:spcPts val="100"/>
              </a:spcBef>
            </a:pPr>
            <a:r>
              <a:rPr sz="2400" b="1" spc="80" dirty="0">
                <a:solidFill>
                  <a:srgbClr val="FF5A5F"/>
                </a:solidFill>
                <a:latin typeface="Trebuchet MS"/>
                <a:cs typeface="Trebuchet MS"/>
              </a:rPr>
              <a:t>NextSpace Santa</a:t>
            </a:r>
            <a:r>
              <a:rPr sz="2400" b="1" spc="-459" dirty="0">
                <a:solidFill>
                  <a:srgbClr val="FF5A5F"/>
                </a:solidFill>
                <a:latin typeface="Trebuchet MS"/>
                <a:cs typeface="Trebuchet MS"/>
              </a:rPr>
              <a:t> </a:t>
            </a:r>
            <a:r>
              <a:rPr sz="2400" b="1" spc="10" dirty="0">
                <a:solidFill>
                  <a:srgbClr val="FF5A5F"/>
                </a:solidFill>
                <a:latin typeface="Trebuchet MS"/>
                <a:cs typeface="Trebuchet MS"/>
              </a:rPr>
              <a:t>Cruz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ts val="2865"/>
              </a:lnSpc>
            </a:pPr>
            <a:r>
              <a:rPr sz="2400" spc="110" dirty="0">
                <a:solidFill>
                  <a:srgbClr val="484848"/>
                </a:solidFill>
                <a:latin typeface="Trebuchet MS"/>
                <a:cs typeface="Trebuchet MS"/>
              </a:rPr>
              <a:t>03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81573" y="1371719"/>
            <a:ext cx="3888072" cy="3015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2810"/>
            <a:ext cx="41236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50" dirty="0">
                <a:solidFill>
                  <a:srgbClr val="484848"/>
                </a:solidFill>
                <a:latin typeface="Trebuchet MS"/>
                <a:cs typeface="Trebuchet MS"/>
              </a:rPr>
              <a:t>Storytelling</a:t>
            </a:r>
            <a:r>
              <a:rPr b="1" spc="-245" dirty="0">
                <a:solidFill>
                  <a:srgbClr val="484848"/>
                </a:solidFill>
                <a:latin typeface="Trebuchet MS"/>
                <a:cs typeface="Trebuchet MS"/>
              </a:rPr>
              <a:t> </a:t>
            </a:r>
            <a:r>
              <a:rPr b="1" spc="75" dirty="0">
                <a:solidFill>
                  <a:srgbClr val="484848"/>
                </a:solidFill>
                <a:latin typeface="Trebuchet MS"/>
                <a:cs typeface="Trebuchet MS"/>
              </a:rPr>
              <a:t>Strategies</a:t>
            </a:r>
          </a:p>
        </p:txBody>
      </p:sp>
      <p:sp>
        <p:nvSpPr>
          <p:cNvPr id="3" name="object 3"/>
          <p:cNvSpPr/>
          <p:nvPr/>
        </p:nvSpPr>
        <p:spPr>
          <a:xfrm>
            <a:off x="1400789" y="2181674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30" h="328930">
                <a:moveTo>
                  <a:pt x="164399" y="328799"/>
                </a:moveTo>
                <a:lnTo>
                  <a:pt x="120695" y="322927"/>
                </a:lnTo>
                <a:lnTo>
                  <a:pt x="81424" y="306354"/>
                </a:lnTo>
                <a:lnTo>
                  <a:pt x="48151" y="280648"/>
                </a:lnTo>
                <a:lnTo>
                  <a:pt x="22445" y="247375"/>
                </a:lnTo>
                <a:lnTo>
                  <a:pt x="5872" y="208104"/>
                </a:lnTo>
                <a:lnTo>
                  <a:pt x="0" y="164399"/>
                </a:lnTo>
                <a:lnTo>
                  <a:pt x="5872" y="120695"/>
                </a:lnTo>
                <a:lnTo>
                  <a:pt x="22445" y="81424"/>
                </a:lnTo>
                <a:lnTo>
                  <a:pt x="48151" y="48151"/>
                </a:lnTo>
                <a:lnTo>
                  <a:pt x="81424" y="22445"/>
                </a:lnTo>
                <a:lnTo>
                  <a:pt x="120695" y="5872"/>
                </a:lnTo>
                <a:lnTo>
                  <a:pt x="164399" y="0"/>
                </a:lnTo>
                <a:lnTo>
                  <a:pt x="196622" y="3188"/>
                </a:lnTo>
                <a:lnTo>
                  <a:pt x="255609" y="27621"/>
                </a:lnTo>
                <a:lnTo>
                  <a:pt x="301178" y="73190"/>
                </a:lnTo>
                <a:lnTo>
                  <a:pt x="325611" y="132177"/>
                </a:lnTo>
                <a:lnTo>
                  <a:pt x="328799" y="164399"/>
                </a:lnTo>
                <a:lnTo>
                  <a:pt x="322927" y="208104"/>
                </a:lnTo>
                <a:lnTo>
                  <a:pt x="306354" y="247375"/>
                </a:lnTo>
                <a:lnTo>
                  <a:pt x="280648" y="280648"/>
                </a:lnTo>
                <a:lnTo>
                  <a:pt x="247375" y="306354"/>
                </a:lnTo>
                <a:lnTo>
                  <a:pt x="208104" y="322927"/>
                </a:lnTo>
                <a:lnTo>
                  <a:pt x="164399" y="328799"/>
                </a:lnTo>
                <a:close/>
              </a:path>
            </a:pathLst>
          </a:custGeom>
          <a:solidFill>
            <a:srgbClr val="00BE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24264" y="2267398"/>
            <a:ext cx="819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0715" y="2136640"/>
            <a:ext cx="14579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25" dirty="0">
                <a:solidFill>
                  <a:srgbClr val="7F7F7F"/>
                </a:solidFill>
                <a:latin typeface="Calibri"/>
                <a:cs typeface="Calibri"/>
              </a:rPr>
              <a:t>Origin</a:t>
            </a:r>
            <a:r>
              <a:rPr sz="2000" spc="-10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2000" spc="25" dirty="0">
                <a:solidFill>
                  <a:srgbClr val="7F7F7F"/>
                </a:solidFill>
                <a:latin typeface="Calibri"/>
                <a:cs typeface="Calibri"/>
              </a:rPr>
              <a:t>Stories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00789" y="3404075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30" h="328929">
                <a:moveTo>
                  <a:pt x="164399" y="328799"/>
                </a:moveTo>
                <a:lnTo>
                  <a:pt x="120695" y="322927"/>
                </a:lnTo>
                <a:lnTo>
                  <a:pt x="81424" y="306354"/>
                </a:lnTo>
                <a:lnTo>
                  <a:pt x="48151" y="280648"/>
                </a:lnTo>
                <a:lnTo>
                  <a:pt x="22445" y="247375"/>
                </a:lnTo>
                <a:lnTo>
                  <a:pt x="5872" y="208104"/>
                </a:lnTo>
                <a:lnTo>
                  <a:pt x="0" y="164399"/>
                </a:lnTo>
                <a:lnTo>
                  <a:pt x="5872" y="120695"/>
                </a:lnTo>
                <a:lnTo>
                  <a:pt x="22445" y="81424"/>
                </a:lnTo>
                <a:lnTo>
                  <a:pt x="48151" y="48151"/>
                </a:lnTo>
                <a:lnTo>
                  <a:pt x="81424" y="22445"/>
                </a:lnTo>
                <a:lnTo>
                  <a:pt x="120695" y="5872"/>
                </a:lnTo>
                <a:lnTo>
                  <a:pt x="164399" y="0"/>
                </a:lnTo>
                <a:lnTo>
                  <a:pt x="196622" y="3188"/>
                </a:lnTo>
                <a:lnTo>
                  <a:pt x="255609" y="27621"/>
                </a:lnTo>
                <a:lnTo>
                  <a:pt x="301178" y="73190"/>
                </a:lnTo>
                <a:lnTo>
                  <a:pt x="325611" y="132177"/>
                </a:lnTo>
                <a:lnTo>
                  <a:pt x="328799" y="164399"/>
                </a:lnTo>
                <a:lnTo>
                  <a:pt x="322927" y="208104"/>
                </a:lnTo>
                <a:lnTo>
                  <a:pt x="306354" y="247375"/>
                </a:lnTo>
                <a:lnTo>
                  <a:pt x="280648" y="280648"/>
                </a:lnTo>
                <a:lnTo>
                  <a:pt x="247375" y="306354"/>
                </a:lnTo>
                <a:lnTo>
                  <a:pt x="208104" y="322927"/>
                </a:lnTo>
                <a:lnTo>
                  <a:pt x="164399" y="328799"/>
                </a:lnTo>
                <a:close/>
              </a:path>
            </a:pathLst>
          </a:custGeom>
          <a:solidFill>
            <a:srgbClr val="00BE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24264" y="3489798"/>
            <a:ext cx="819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20715" y="3370765"/>
            <a:ext cx="7143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0" dirty="0">
                <a:solidFill>
                  <a:srgbClr val="7F7F7F"/>
                </a:solidFill>
                <a:latin typeface="Calibri"/>
                <a:cs typeface="Calibri"/>
              </a:rPr>
              <a:t>V</a:t>
            </a:r>
            <a:r>
              <a:rPr sz="2000" spc="30" dirty="0">
                <a:solidFill>
                  <a:srgbClr val="7F7F7F"/>
                </a:solidFill>
                <a:latin typeface="Calibri"/>
                <a:cs typeface="Calibri"/>
              </a:rPr>
              <a:t>alues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90809" y="2181674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30">
                <a:moveTo>
                  <a:pt x="164399" y="328799"/>
                </a:moveTo>
                <a:lnTo>
                  <a:pt x="120695" y="322927"/>
                </a:lnTo>
                <a:lnTo>
                  <a:pt x="81424" y="306354"/>
                </a:lnTo>
                <a:lnTo>
                  <a:pt x="48151" y="280648"/>
                </a:lnTo>
                <a:lnTo>
                  <a:pt x="22445" y="247375"/>
                </a:lnTo>
                <a:lnTo>
                  <a:pt x="5872" y="208104"/>
                </a:lnTo>
                <a:lnTo>
                  <a:pt x="0" y="164399"/>
                </a:lnTo>
                <a:lnTo>
                  <a:pt x="5872" y="120695"/>
                </a:lnTo>
                <a:lnTo>
                  <a:pt x="22445" y="81424"/>
                </a:lnTo>
                <a:lnTo>
                  <a:pt x="48151" y="48151"/>
                </a:lnTo>
                <a:lnTo>
                  <a:pt x="81424" y="22445"/>
                </a:lnTo>
                <a:lnTo>
                  <a:pt x="120695" y="5872"/>
                </a:lnTo>
                <a:lnTo>
                  <a:pt x="164399" y="0"/>
                </a:lnTo>
                <a:lnTo>
                  <a:pt x="196622" y="3188"/>
                </a:lnTo>
                <a:lnTo>
                  <a:pt x="255608" y="27621"/>
                </a:lnTo>
                <a:lnTo>
                  <a:pt x="301178" y="73190"/>
                </a:lnTo>
                <a:lnTo>
                  <a:pt x="325611" y="132177"/>
                </a:lnTo>
                <a:lnTo>
                  <a:pt x="328799" y="164399"/>
                </a:lnTo>
                <a:lnTo>
                  <a:pt x="322927" y="208104"/>
                </a:lnTo>
                <a:lnTo>
                  <a:pt x="306354" y="247375"/>
                </a:lnTo>
                <a:lnTo>
                  <a:pt x="280648" y="280648"/>
                </a:lnTo>
                <a:lnTo>
                  <a:pt x="247375" y="306354"/>
                </a:lnTo>
                <a:lnTo>
                  <a:pt x="208103" y="322927"/>
                </a:lnTo>
                <a:lnTo>
                  <a:pt x="164399" y="328799"/>
                </a:lnTo>
                <a:close/>
              </a:path>
            </a:pathLst>
          </a:custGeom>
          <a:solidFill>
            <a:srgbClr val="00BE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14284" y="2267398"/>
            <a:ext cx="819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09138" y="2136640"/>
            <a:ext cx="17735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solidFill>
                  <a:srgbClr val="7F7F7F"/>
                </a:solidFill>
                <a:latin typeface="Calibri"/>
                <a:cs typeface="Calibri"/>
              </a:rPr>
              <a:t>Vision </a:t>
            </a:r>
            <a:r>
              <a:rPr sz="2000" spc="-5" dirty="0">
                <a:solidFill>
                  <a:srgbClr val="7F7F7F"/>
                </a:solidFill>
                <a:latin typeface="Calibri"/>
                <a:cs typeface="Calibri"/>
              </a:rPr>
              <a:t>+</a:t>
            </a:r>
            <a:r>
              <a:rPr sz="2000" spc="-15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2000" spc="30" dirty="0">
                <a:solidFill>
                  <a:srgbClr val="7F7F7F"/>
                </a:solidFill>
                <a:latin typeface="Calibri"/>
                <a:cs typeface="Calibri"/>
              </a:rPr>
              <a:t>Purpose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90809" y="3404075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164399" y="328799"/>
                </a:moveTo>
                <a:lnTo>
                  <a:pt x="120695" y="322927"/>
                </a:lnTo>
                <a:lnTo>
                  <a:pt x="81424" y="306354"/>
                </a:lnTo>
                <a:lnTo>
                  <a:pt x="48151" y="280648"/>
                </a:lnTo>
                <a:lnTo>
                  <a:pt x="22445" y="247375"/>
                </a:lnTo>
                <a:lnTo>
                  <a:pt x="5872" y="208104"/>
                </a:lnTo>
                <a:lnTo>
                  <a:pt x="0" y="164399"/>
                </a:lnTo>
                <a:lnTo>
                  <a:pt x="5872" y="120695"/>
                </a:lnTo>
                <a:lnTo>
                  <a:pt x="22445" y="81424"/>
                </a:lnTo>
                <a:lnTo>
                  <a:pt x="48151" y="48151"/>
                </a:lnTo>
                <a:lnTo>
                  <a:pt x="81424" y="22445"/>
                </a:lnTo>
                <a:lnTo>
                  <a:pt x="120695" y="5872"/>
                </a:lnTo>
                <a:lnTo>
                  <a:pt x="164399" y="0"/>
                </a:lnTo>
                <a:lnTo>
                  <a:pt x="196622" y="3188"/>
                </a:lnTo>
                <a:lnTo>
                  <a:pt x="255608" y="27621"/>
                </a:lnTo>
                <a:lnTo>
                  <a:pt x="301178" y="73190"/>
                </a:lnTo>
                <a:lnTo>
                  <a:pt x="325611" y="132177"/>
                </a:lnTo>
                <a:lnTo>
                  <a:pt x="328799" y="164399"/>
                </a:lnTo>
                <a:lnTo>
                  <a:pt x="322927" y="208104"/>
                </a:lnTo>
                <a:lnTo>
                  <a:pt x="306354" y="247375"/>
                </a:lnTo>
                <a:lnTo>
                  <a:pt x="280648" y="280648"/>
                </a:lnTo>
                <a:lnTo>
                  <a:pt x="247375" y="306354"/>
                </a:lnTo>
                <a:lnTo>
                  <a:pt x="208103" y="322927"/>
                </a:lnTo>
                <a:lnTo>
                  <a:pt x="164399" y="328799"/>
                </a:lnTo>
                <a:close/>
              </a:path>
            </a:pathLst>
          </a:custGeom>
          <a:solidFill>
            <a:srgbClr val="00BE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14284" y="3489798"/>
            <a:ext cx="819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09138" y="3370765"/>
            <a:ext cx="12738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35" dirty="0">
                <a:solidFill>
                  <a:srgbClr val="7F7F7F"/>
                </a:solidFill>
                <a:latin typeface="Calibri"/>
                <a:cs typeface="Calibri"/>
              </a:rPr>
              <a:t>Community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1174" y="1378467"/>
            <a:ext cx="26085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110" dirty="0">
                <a:solidFill>
                  <a:srgbClr val="FFFFFF"/>
                </a:solidFill>
                <a:latin typeface="Trebuchet MS"/>
                <a:cs typeface="Trebuchet MS"/>
              </a:rPr>
              <a:t>ORIGIN</a:t>
            </a:r>
            <a:r>
              <a:rPr sz="2600" b="1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b="1" spc="105" dirty="0">
                <a:solidFill>
                  <a:srgbClr val="FFFFFF"/>
                </a:solidFill>
                <a:latin typeface="Trebuchet MS"/>
                <a:cs typeface="Trebuchet MS"/>
              </a:rPr>
              <a:t>STORIES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6863" y="2346652"/>
            <a:ext cx="741045" cy="142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55" dirty="0">
                <a:solidFill>
                  <a:srgbClr val="FFFFFF"/>
                </a:solidFill>
                <a:latin typeface="Trebuchet MS"/>
                <a:cs typeface="Trebuchet MS"/>
              </a:rPr>
              <a:t>company</a:t>
            </a:r>
            <a:endParaRPr sz="1300">
              <a:latin typeface="Trebuchet MS"/>
              <a:cs typeface="Trebuchet MS"/>
            </a:endParaRPr>
          </a:p>
          <a:p>
            <a:pPr marL="12700" marR="39370" algn="just">
              <a:lnSpc>
                <a:spcPct val="202800"/>
              </a:lnSpc>
            </a:pPr>
            <a:r>
              <a:rPr sz="1300" spc="1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300" spc="-2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300" spc="40" dirty="0">
                <a:solidFill>
                  <a:srgbClr val="FFFFFF"/>
                </a:solidFill>
                <a:latin typeface="Trebuchet MS"/>
                <a:cs typeface="Trebuchet MS"/>
              </a:rPr>
              <a:t>oducts  </a:t>
            </a:r>
            <a:r>
              <a:rPr sz="1300" spc="10" dirty="0">
                <a:solidFill>
                  <a:srgbClr val="FFFFFF"/>
                </a:solidFill>
                <a:latin typeface="Trebuchet MS"/>
                <a:cs typeface="Trebuchet MS"/>
              </a:rPr>
              <a:t>partners  </a:t>
            </a:r>
            <a:r>
              <a:rPr sz="1300" spc="15" dirty="0">
                <a:solidFill>
                  <a:srgbClr val="FFFFFF"/>
                </a:solidFill>
                <a:latin typeface="Trebuchet MS"/>
                <a:cs typeface="Trebuchet MS"/>
              </a:rPr>
              <a:t>team</a:t>
            </a:r>
            <a:endParaRPr sz="1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1174" y="1378467"/>
            <a:ext cx="127317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20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2600" b="1" spc="1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600" b="1" spc="-3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2600" b="1" spc="14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2600" b="1" spc="7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600" b="1" spc="254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6863" y="2346652"/>
            <a:ext cx="30861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3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1300" spc="60" dirty="0">
                <a:solidFill>
                  <a:srgbClr val="FFFFFF"/>
                </a:solidFill>
                <a:latin typeface="Trebuchet MS"/>
                <a:cs typeface="Trebuchet MS"/>
              </a:rPr>
              <a:t>ou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66863" y="2748352"/>
            <a:ext cx="74104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55" dirty="0">
                <a:solidFill>
                  <a:srgbClr val="FFFFFF"/>
                </a:solidFill>
                <a:latin typeface="Trebuchet MS"/>
                <a:cs typeface="Trebuchet MS"/>
              </a:rPr>
              <a:t>company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66863" y="3150052"/>
            <a:ext cx="6400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projects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6863" y="3551752"/>
            <a:ext cx="89217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5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300" spc="30" dirty="0">
                <a:solidFill>
                  <a:srgbClr val="FFFFFF"/>
                </a:solidFill>
                <a:latin typeface="Trebuchet MS"/>
                <a:cs typeface="Trebuchet MS"/>
              </a:rPr>
              <a:t>ommunity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21457" y="2346652"/>
            <a:ext cx="64325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25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300" spc="50" dirty="0">
                <a:solidFill>
                  <a:srgbClr val="FFFFFF"/>
                </a:solidFill>
                <a:latin typeface="Trebuchet MS"/>
                <a:cs typeface="Trebuchet MS"/>
              </a:rPr>
              <a:t>endors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21457" y="2748352"/>
            <a:ext cx="66230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0" dirty="0">
                <a:solidFill>
                  <a:srgbClr val="FFFFFF"/>
                </a:solidFill>
                <a:latin typeface="Trebuchet MS"/>
                <a:cs typeface="Trebuchet MS"/>
              </a:rPr>
              <a:t>partners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21457" y="3150052"/>
            <a:ext cx="119697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5" dirty="0">
                <a:solidFill>
                  <a:srgbClr val="FFFFFF"/>
                </a:solidFill>
                <a:latin typeface="Trebuchet MS"/>
                <a:cs typeface="Trebuchet MS"/>
              </a:rPr>
              <a:t>team</a:t>
            </a:r>
            <a:r>
              <a:rPr sz="13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60" dirty="0">
                <a:solidFill>
                  <a:srgbClr val="FFFFFF"/>
                </a:solidFill>
                <a:latin typeface="Trebuchet MS"/>
                <a:cs typeface="Trebuchet MS"/>
              </a:rPr>
              <a:t>members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21457" y="3551752"/>
            <a:ext cx="14605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50" dirty="0">
                <a:solidFill>
                  <a:srgbClr val="FFFFFF"/>
                </a:solidFill>
                <a:latin typeface="Trebuchet MS"/>
                <a:cs typeface="Trebuchet MS"/>
              </a:rPr>
              <a:t>process </a:t>
            </a:r>
            <a:r>
              <a:rPr sz="1300" spc="-145" dirty="0">
                <a:solidFill>
                  <a:srgbClr val="FFFFFF"/>
                </a:solidFill>
                <a:latin typeface="Trebuchet MS"/>
                <a:cs typeface="Trebuchet MS"/>
              </a:rPr>
              <a:t>+</a:t>
            </a:r>
            <a:r>
              <a:rPr sz="1300" spc="-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30" dirty="0">
                <a:solidFill>
                  <a:srgbClr val="FFFFFF"/>
                </a:solidFill>
                <a:latin typeface="Trebuchet MS"/>
                <a:cs typeface="Trebuchet MS"/>
              </a:rPr>
              <a:t>products</a:t>
            </a:r>
            <a:endParaRPr sz="1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1174" y="1378467"/>
            <a:ext cx="296862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130" dirty="0">
                <a:solidFill>
                  <a:srgbClr val="FFFFFF"/>
                </a:solidFill>
                <a:latin typeface="Trebuchet MS"/>
                <a:cs typeface="Trebuchet MS"/>
              </a:rPr>
              <a:t>VISION </a:t>
            </a:r>
            <a:r>
              <a:rPr sz="2600" b="1" spc="-430" dirty="0">
                <a:solidFill>
                  <a:srgbClr val="FFFFFF"/>
                </a:solidFill>
                <a:latin typeface="Trebuchet MS"/>
                <a:cs typeface="Trebuchet MS"/>
              </a:rPr>
              <a:t>+</a:t>
            </a:r>
            <a:r>
              <a:rPr sz="2600" b="1" spc="-50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b="1" spc="135" dirty="0">
                <a:solidFill>
                  <a:srgbClr val="FFFFFF"/>
                </a:solidFill>
                <a:latin typeface="Trebuchet MS"/>
                <a:cs typeface="Trebuchet MS"/>
              </a:rPr>
              <a:t>PURPOSE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6874" y="2346658"/>
            <a:ext cx="2915285" cy="142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25" dirty="0">
                <a:solidFill>
                  <a:srgbClr val="FFFFFF"/>
                </a:solidFill>
                <a:latin typeface="Trebuchet MS"/>
                <a:cs typeface="Trebuchet MS"/>
              </a:rPr>
              <a:t>your</a:t>
            </a:r>
            <a:r>
              <a:rPr sz="13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55" dirty="0">
                <a:solidFill>
                  <a:srgbClr val="FFFFFF"/>
                </a:solidFill>
                <a:latin typeface="Trebuchet MS"/>
                <a:cs typeface="Trebuchet MS"/>
              </a:rPr>
              <a:t>why</a:t>
            </a:r>
            <a:endParaRPr sz="1300">
              <a:latin typeface="Trebuchet MS"/>
              <a:cs typeface="Trebuchet MS"/>
            </a:endParaRPr>
          </a:p>
          <a:p>
            <a:pPr marL="12700" marR="5080" indent="-635">
              <a:lnSpc>
                <a:spcPct val="202800"/>
              </a:lnSpc>
            </a:pPr>
            <a:r>
              <a:rPr sz="1300" spc="35" dirty="0">
                <a:solidFill>
                  <a:srgbClr val="FFFFFF"/>
                </a:solidFill>
                <a:latin typeface="Trebuchet MS"/>
                <a:cs typeface="Trebuchet MS"/>
              </a:rPr>
              <a:t>problem</a:t>
            </a:r>
            <a:r>
              <a:rPr sz="13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50" dirty="0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r>
              <a:rPr sz="13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35" dirty="0">
                <a:solidFill>
                  <a:srgbClr val="FFFFFF"/>
                </a:solidFill>
                <a:latin typeface="Trebuchet MS"/>
                <a:cs typeface="Trebuchet MS"/>
              </a:rPr>
              <a:t>solve</a:t>
            </a:r>
            <a:r>
              <a:rPr sz="13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50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3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55" dirty="0">
                <a:solidFill>
                  <a:srgbClr val="FFFFFF"/>
                </a:solidFill>
                <a:latin typeface="Trebuchet MS"/>
                <a:cs typeface="Trebuchet MS"/>
              </a:rPr>
              <a:t>how</a:t>
            </a:r>
            <a:r>
              <a:rPr sz="1300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50" dirty="0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r>
              <a:rPr sz="13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30" dirty="0">
                <a:solidFill>
                  <a:srgbClr val="FFFFFF"/>
                </a:solidFill>
                <a:latin typeface="Trebuchet MS"/>
                <a:cs typeface="Trebuchet MS"/>
              </a:rPr>
              <a:t>serve  </a:t>
            </a:r>
            <a:r>
              <a:rPr sz="1300" spc="25" dirty="0">
                <a:solidFill>
                  <a:srgbClr val="FFFFFF"/>
                </a:solidFill>
                <a:latin typeface="Trebuchet MS"/>
                <a:cs typeface="Trebuchet MS"/>
              </a:rPr>
              <a:t>your </a:t>
            </a:r>
            <a:r>
              <a:rPr sz="1300" spc="10" dirty="0">
                <a:solidFill>
                  <a:srgbClr val="FFFFFF"/>
                </a:solidFill>
                <a:latin typeface="Trebuchet MS"/>
                <a:cs typeface="Trebuchet MS"/>
              </a:rPr>
              <a:t>vision</a:t>
            </a:r>
            <a:r>
              <a:rPr sz="13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145" dirty="0">
                <a:solidFill>
                  <a:srgbClr val="FFFFFF"/>
                </a:solidFill>
                <a:latin typeface="Trebuchet MS"/>
                <a:cs typeface="Trebuchet MS"/>
              </a:rPr>
              <a:t>+ </a:t>
            </a:r>
            <a:r>
              <a:rPr sz="1300" spc="40" dirty="0">
                <a:solidFill>
                  <a:srgbClr val="FFFFFF"/>
                </a:solidFill>
                <a:latin typeface="Trebuchet MS"/>
                <a:cs typeface="Trebuchet MS"/>
              </a:rPr>
              <a:t>roadmap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spc="30" dirty="0">
                <a:solidFill>
                  <a:srgbClr val="FFFFFF"/>
                </a:solidFill>
                <a:latin typeface="Trebuchet MS"/>
                <a:cs typeface="Trebuchet MS"/>
              </a:rPr>
              <a:t>purpose-driven</a:t>
            </a:r>
            <a:r>
              <a:rPr sz="13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65" dirty="0">
                <a:solidFill>
                  <a:srgbClr val="FFFFFF"/>
                </a:solidFill>
                <a:latin typeface="Trebuchet MS"/>
                <a:cs typeface="Trebuchet MS"/>
              </a:rPr>
              <a:t>company?</a:t>
            </a:r>
            <a:endParaRPr sz="1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1174" y="1378467"/>
            <a:ext cx="604774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105" dirty="0">
                <a:solidFill>
                  <a:srgbClr val="FFFFFF"/>
                </a:solidFill>
                <a:latin typeface="Trebuchet MS"/>
                <a:cs typeface="Trebuchet MS"/>
              </a:rPr>
              <a:t>COMMUNITY:</a:t>
            </a:r>
            <a:r>
              <a:rPr sz="2600" b="1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b="1" spc="225" dirty="0">
                <a:solidFill>
                  <a:srgbClr val="FFFFFF"/>
                </a:solidFill>
                <a:latin typeface="Trebuchet MS"/>
                <a:cs typeface="Trebuchet MS"/>
              </a:rPr>
              <a:t>SHOW</a:t>
            </a:r>
            <a:r>
              <a:rPr sz="2600" b="1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b="1" spc="225" dirty="0">
                <a:solidFill>
                  <a:srgbClr val="FFFFFF"/>
                </a:solidFill>
                <a:latin typeface="Trebuchet MS"/>
                <a:cs typeface="Trebuchet MS"/>
              </a:rPr>
              <a:t>US</a:t>
            </a:r>
            <a:r>
              <a:rPr sz="2600" b="1" spc="-2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b="1" spc="8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sz="2600" b="1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b="1" spc="204" dirty="0">
                <a:solidFill>
                  <a:srgbClr val="FFFFFF"/>
                </a:solidFill>
                <a:latin typeface="Trebuchet MS"/>
                <a:cs typeface="Trebuchet MS"/>
              </a:rPr>
              <a:t>HUMANS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6863" y="2346658"/>
            <a:ext cx="1953895" cy="142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relatable</a:t>
            </a:r>
            <a:endParaRPr sz="1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FFFFFF"/>
                </a:solidFill>
                <a:latin typeface="Trebuchet MS"/>
                <a:cs typeface="Trebuchet MS"/>
              </a:rPr>
              <a:t>insider’s</a:t>
            </a:r>
            <a:r>
              <a:rPr sz="13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rebuchet MS"/>
                <a:cs typeface="Trebuchet MS"/>
              </a:rPr>
              <a:t>view</a:t>
            </a:r>
            <a:endParaRPr sz="1300">
              <a:latin typeface="Trebuchet MS"/>
              <a:cs typeface="Trebuchet MS"/>
            </a:endParaRPr>
          </a:p>
          <a:p>
            <a:pPr marL="12700" marR="5080" indent="-635">
              <a:lnSpc>
                <a:spcPct val="202800"/>
              </a:lnSpc>
            </a:pPr>
            <a:r>
              <a:rPr sz="1300" spc="50" dirty="0">
                <a:solidFill>
                  <a:srgbClr val="FFFFFF"/>
                </a:solidFill>
                <a:latin typeface="Trebuchet MS"/>
                <a:cs typeface="Trebuchet MS"/>
              </a:rPr>
              <a:t>we</a:t>
            </a:r>
            <a:r>
              <a:rPr sz="13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rebuchet MS"/>
                <a:cs typeface="Trebuchet MS"/>
              </a:rPr>
              <a:t>want</a:t>
            </a:r>
            <a:r>
              <a:rPr sz="13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3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65" dirty="0">
                <a:solidFill>
                  <a:srgbClr val="FFFFFF"/>
                </a:solidFill>
                <a:latin typeface="Trebuchet MS"/>
                <a:cs typeface="Trebuchet MS"/>
              </a:rPr>
              <a:t>see</a:t>
            </a:r>
            <a:r>
              <a:rPr sz="13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35" dirty="0">
                <a:solidFill>
                  <a:srgbClr val="FFFFFF"/>
                </a:solidFill>
                <a:latin typeface="Trebuchet MS"/>
                <a:cs typeface="Trebuchet MS"/>
              </a:rPr>
              <a:t>ourselves  </a:t>
            </a:r>
            <a:r>
              <a:rPr sz="1300" spc="-25" dirty="0">
                <a:solidFill>
                  <a:srgbClr val="FFFFFF"/>
                </a:solidFill>
                <a:latin typeface="Trebuchet MS"/>
                <a:cs typeface="Trebuchet MS"/>
              </a:rPr>
              <a:t>let</a:t>
            </a:r>
            <a:r>
              <a:rPr sz="13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Trebuchet MS"/>
                <a:cs typeface="Trebuchet MS"/>
              </a:rPr>
              <a:t>them</a:t>
            </a:r>
            <a:r>
              <a:rPr sz="13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30" dirty="0">
                <a:solidFill>
                  <a:srgbClr val="FFFFFF"/>
                </a:solidFill>
                <a:latin typeface="Trebuchet MS"/>
                <a:cs typeface="Trebuchet MS"/>
              </a:rPr>
              <a:t>tell</a:t>
            </a:r>
            <a:r>
              <a:rPr sz="13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Trebuchet MS"/>
                <a:cs typeface="Trebuchet MS"/>
              </a:rPr>
              <a:t>your</a:t>
            </a:r>
            <a:r>
              <a:rPr sz="13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Trebuchet MS"/>
                <a:cs typeface="Trebuchet MS"/>
              </a:rPr>
              <a:t>stories</a:t>
            </a:r>
            <a:endParaRPr sz="1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475" y="1380235"/>
            <a:ext cx="46920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110" dirty="0">
                <a:solidFill>
                  <a:srgbClr val="484848"/>
                </a:solidFill>
                <a:latin typeface="Trebuchet MS"/>
                <a:cs typeface="Trebuchet MS"/>
              </a:rPr>
              <a:t>Places</a:t>
            </a:r>
            <a:r>
              <a:rPr b="1" spc="-195" dirty="0">
                <a:solidFill>
                  <a:srgbClr val="484848"/>
                </a:solidFill>
                <a:latin typeface="Trebuchet MS"/>
                <a:cs typeface="Trebuchet MS"/>
              </a:rPr>
              <a:t> </a:t>
            </a:r>
            <a:r>
              <a:rPr b="1" spc="15" dirty="0">
                <a:solidFill>
                  <a:srgbClr val="484848"/>
                </a:solidFill>
                <a:latin typeface="Trebuchet MS"/>
                <a:cs typeface="Trebuchet MS"/>
              </a:rPr>
              <a:t>to</a:t>
            </a:r>
            <a:r>
              <a:rPr b="1" spc="-195" dirty="0">
                <a:solidFill>
                  <a:srgbClr val="484848"/>
                </a:solidFill>
                <a:latin typeface="Trebuchet MS"/>
                <a:cs typeface="Trebuchet MS"/>
              </a:rPr>
              <a:t> </a:t>
            </a:r>
            <a:r>
              <a:rPr b="1" spc="40" dirty="0">
                <a:solidFill>
                  <a:srgbClr val="484848"/>
                </a:solidFill>
                <a:latin typeface="Trebuchet MS"/>
                <a:cs typeface="Trebuchet MS"/>
              </a:rPr>
              <a:t>share</a:t>
            </a:r>
            <a:r>
              <a:rPr b="1" spc="-275" dirty="0">
                <a:solidFill>
                  <a:srgbClr val="484848"/>
                </a:solidFill>
                <a:latin typeface="Trebuchet MS"/>
                <a:cs typeface="Trebuchet MS"/>
              </a:rPr>
              <a:t> </a:t>
            </a:r>
            <a:r>
              <a:rPr b="1" spc="10" dirty="0">
                <a:solidFill>
                  <a:srgbClr val="484848"/>
                </a:solidFill>
                <a:latin typeface="Trebuchet MS"/>
                <a:cs typeface="Trebuchet MS"/>
              </a:rPr>
              <a:t>your</a:t>
            </a:r>
            <a:r>
              <a:rPr b="1" spc="-270" dirty="0">
                <a:solidFill>
                  <a:srgbClr val="484848"/>
                </a:solidFill>
                <a:latin typeface="Trebuchet MS"/>
                <a:cs typeface="Trebuchet MS"/>
              </a:rPr>
              <a:t> </a:t>
            </a:r>
            <a:r>
              <a:rPr b="1" spc="25" dirty="0">
                <a:solidFill>
                  <a:srgbClr val="484848"/>
                </a:solidFill>
                <a:latin typeface="Trebuchet MS"/>
                <a:cs typeface="Trebuchet MS"/>
              </a:rPr>
              <a:t>story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8371" y="2026022"/>
            <a:ext cx="2784475" cy="225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855" indent="-35115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spc="5" dirty="0">
                <a:solidFill>
                  <a:srgbClr val="FF5A5F"/>
                </a:solidFill>
                <a:latin typeface="Calibri"/>
                <a:cs typeface="Calibri"/>
              </a:rPr>
              <a:t>website</a:t>
            </a:r>
            <a:endParaRPr sz="1600">
              <a:latin typeface="Calibri"/>
              <a:cs typeface="Calibri"/>
            </a:endParaRPr>
          </a:p>
          <a:p>
            <a:pPr marL="363855" indent="-351155">
              <a:lnSpc>
                <a:spcPct val="100000"/>
              </a:lnSpc>
              <a:spcBef>
                <a:spcPts val="30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spc="35" dirty="0">
                <a:solidFill>
                  <a:srgbClr val="FF5A5F"/>
                </a:solidFill>
                <a:latin typeface="Calibri"/>
                <a:cs typeface="Calibri"/>
              </a:rPr>
              <a:t>blog</a:t>
            </a:r>
            <a:endParaRPr sz="1600">
              <a:latin typeface="Calibri"/>
              <a:cs typeface="Calibri"/>
            </a:endParaRPr>
          </a:p>
          <a:p>
            <a:pPr marL="363855" indent="-351155">
              <a:lnSpc>
                <a:spcPct val="100000"/>
              </a:lnSpc>
              <a:spcBef>
                <a:spcPts val="30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spc="30" dirty="0">
                <a:solidFill>
                  <a:srgbClr val="FF5A5F"/>
                </a:solidFill>
                <a:latin typeface="Calibri"/>
                <a:cs typeface="Calibri"/>
              </a:rPr>
              <a:t>social</a:t>
            </a:r>
            <a:r>
              <a:rPr sz="1600" spc="-50" dirty="0">
                <a:solidFill>
                  <a:srgbClr val="FF5A5F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FF5A5F"/>
                </a:solidFill>
                <a:latin typeface="Calibri"/>
                <a:cs typeface="Calibri"/>
              </a:rPr>
              <a:t>media</a:t>
            </a:r>
            <a:endParaRPr sz="1600">
              <a:latin typeface="Calibri"/>
              <a:cs typeface="Calibri"/>
            </a:endParaRPr>
          </a:p>
          <a:p>
            <a:pPr marL="363855" indent="-351155">
              <a:lnSpc>
                <a:spcPct val="100000"/>
              </a:lnSpc>
              <a:spcBef>
                <a:spcPts val="30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spc="10" dirty="0">
                <a:solidFill>
                  <a:srgbClr val="FF5A5F"/>
                </a:solidFill>
                <a:latin typeface="Calibri"/>
                <a:cs typeface="Calibri"/>
              </a:rPr>
              <a:t>photos</a:t>
            </a:r>
            <a:endParaRPr sz="1600">
              <a:latin typeface="Calibri"/>
              <a:cs typeface="Calibri"/>
            </a:endParaRPr>
          </a:p>
          <a:p>
            <a:pPr marL="363855" indent="-351155">
              <a:lnSpc>
                <a:spcPct val="100000"/>
              </a:lnSpc>
              <a:spcBef>
                <a:spcPts val="30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spc="25" dirty="0">
                <a:solidFill>
                  <a:srgbClr val="FF5A5F"/>
                </a:solidFill>
                <a:latin typeface="Calibri"/>
                <a:cs typeface="Calibri"/>
              </a:rPr>
              <a:t>videos</a:t>
            </a:r>
            <a:endParaRPr sz="1600">
              <a:latin typeface="Calibri"/>
              <a:cs typeface="Calibri"/>
            </a:endParaRPr>
          </a:p>
          <a:p>
            <a:pPr marL="363855" indent="-351155">
              <a:lnSpc>
                <a:spcPct val="100000"/>
              </a:lnSpc>
              <a:spcBef>
                <a:spcPts val="30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spc="0" dirty="0">
                <a:solidFill>
                  <a:srgbClr val="FF5A5F"/>
                </a:solidFill>
                <a:latin typeface="Calibri"/>
                <a:cs typeface="Calibri"/>
              </a:rPr>
              <a:t>in-store </a:t>
            </a:r>
            <a:r>
              <a:rPr sz="1600" spc="25" dirty="0">
                <a:solidFill>
                  <a:srgbClr val="FF5A5F"/>
                </a:solidFill>
                <a:latin typeface="Calibri"/>
                <a:cs typeface="Calibri"/>
              </a:rPr>
              <a:t>signage </a:t>
            </a:r>
            <a:r>
              <a:rPr sz="1600" spc="35" dirty="0">
                <a:solidFill>
                  <a:srgbClr val="FF5A5F"/>
                </a:solidFill>
                <a:latin typeface="Calibri"/>
                <a:cs typeface="Calibri"/>
              </a:rPr>
              <a:t>and</a:t>
            </a:r>
            <a:r>
              <a:rPr sz="1600" spc="-204" dirty="0">
                <a:solidFill>
                  <a:srgbClr val="FF5A5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FF5A5F"/>
                </a:solidFill>
                <a:latin typeface="Calibri"/>
                <a:cs typeface="Calibri"/>
              </a:rPr>
              <a:t>content</a:t>
            </a:r>
            <a:endParaRPr sz="1600">
              <a:latin typeface="Calibri"/>
              <a:cs typeface="Calibri"/>
            </a:endParaRPr>
          </a:p>
          <a:p>
            <a:pPr marL="363855" indent="-351155">
              <a:lnSpc>
                <a:spcPct val="100000"/>
              </a:lnSpc>
              <a:spcBef>
                <a:spcPts val="30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spc="25" dirty="0">
                <a:solidFill>
                  <a:srgbClr val="FF5A5F"/>
                </a:solidFill>
                <a:latin typeface="Calibri"/>
                <a:cs typeface="Calibri"/>
              </a:rPr>
              <a:t>email </a:t>
            </a:r>
            <a:r>
              <a:rPr sz="1600" spc="-5" dirty="0">
                <a:solidFill>
                  <a:srgbClr val="FF5A5F"/>
                </a:solidFill>
                <a:latin typeface="Calibri"/>
                <a:cs typeface="Calibri"/>
              </a:rPr>
              <a:t>+</a:t>
            </a:r>
            <a:r>
              <a:rPr sz="1600" spc="-125" dirty="0">
                <a:solidFill>
                  <a:srgbClr val="FF5A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5A5F"/>
                </a:solidFill>
                <a:latin typeface="Calibri"/>
                <a:cs typeface="Calibri"/>
              </a:rPr>
              <a:t>newsletter</a:t>
            </a:r>
            <a:endParaRPr sz="1600">
              <a:latin typeface="Calibri"/>
              <a:cs typeface="Calibri"/>
            </a:endParaRPr>
          </a:p>
          <a:p>
            <a:pPr marL="363855" indent="-351155">
              <a:lnSpc>
                <a:spcPct val="100000"/>
              </a:lnSpc>
              <a:spcBef>
                <a:spcPts val="30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spc="15" dirty="0">
                <a:solidFill>
                  <a:srgbClr val="FF5A5F"/>
                </a:solidFill>
                <a:latin typeface="Calibri"/>
                <a:cs typeface="Calibri"/>
              </a:rPr>
              <a:t>pr</a:t>
            </a:r>
            <a:r>
              <a:rPr sz="1600" spc="-55" dirty="0">
                <a:solidFill>
                  <a:srgbClr val="FF5A5F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FF5A5F"/>
                </a:solidFill>
                <a:latin typeface="Calibri"/>
                <a:cs typeface="Calibri"/>
              </a:rPr>
              <a:t>(local</a:t>
            </a:r>
            <a:r>
              <a:rPr sz="1600" spc="-55" dirty="0">
                <a:solidFill>
                  <a:srgbClr val="FF5A5F"/>
                </a:solidFill>
                <a:latin typeface="Calibri"/>
                <a:cs typeface="Calibri"/>
              </a:rPr>
              <a:t> </a:t>
            </a:r>
            <a:r>
              <a:rPr sz="1600" spc="15" dirty="0">
                <a:solidFill>
                  <a:srgbClr val="FF5A5F"/>
                </a:solidFill>
                <a:latin typeface="Calibri"/>
                <a:cs typeface="Calibri"/>
              </a:rPr>
              <a:t>press</a:t>
            </a:r>
            <a:r>
              <a:rPr sz="1600" spc="-55" dirty="0">
                <a:solidFill>
                  <a:srgbClr val="FF5A5F"/>
                </a:solidFill>
                <a:latin typeface="Calibri"/>
                <a:cs typeface="Calibri"/>
              </a:rPr>
              <a:t> </a:t>
            </a:r>
            <a:r>
              <a:rPr sz="1600" spc="35" dirty="0">
                <a:solidFill>
                  <a:srgbClr val="FF5A5F"/>
                </a:solidFill>
                <a:latin typeface="Calibri"/>
                <a:cs typeface="Calibri"/>
              </a:rPr>
              <a:t>and</a:t>
            </a:r>
            <a:r>
              <a:rPr sz="1600" spc="-55" dirty="0">
                <a:solidFill>
                  <a:srgbClr val="FF5A5F"/>
                </a:solidFill>
                <a:latin typeface="Calibri"/>
                <a:cs typeface="Calibri"/>
              </a:rPr>
              <a:t> </a:t>
            </a:r>
            <a:r>
              <a:rPr sz="1600" spc="15" dirty="0">
                <a:solidFill>
                  <a:srgbClr val="FF5A5F"/>
                </a:solidFill>
                <a:latin typeface="Calibri"/>
                <a:cs typeface="Calibri"/>
              </a:rPr>
              <a:t>beyond)</a:t>
            </a:r>
            <a:endParaRPr sz="1600">
              <a:latin typeface="Calibri"/>
              <a:cs typeface="Calibri"/>
            </a:endParaRPr>
          </a:p>
          <a:p>
            <a:pPr marL="363855" indent="-351155">
              <a:lnSpc>
                <a:spcPct val="100000"/>
              </a:lnSpc>
              <a:spcBef>
                <a:spcPts val="30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spc="25" dirty="0">
                <a:solidFill>
                  <a:srgbClr val="FF5A5F"/>
                </a:solidFill>
                <a:latin typeface="Calibri"/>
                <a:cs typeface="Calibri"/>
              </a:rPr>
              <a:t>in </a:t>
            </a:r>
            <a:r>
              <a:rPr sz="1600" spc="15" dirty="0">
                <a:solidFill>
                  <a:srgbClr val="FF5A5F"/>
                </a:solidFill>
                <a:latin typeface="Calibri"/>
                <a:cs typeface="Calibri"/>
              </a:rPr>
              <a:t>person </a:t>
            </a:r>
            <a:r>
              <a:rPr sz="1600" spc="-60" dirty="0">
                <a:solidFill>
                  <a:srgbClr val="FF5A5F"/>
                </a:solidFill>
                <a:latin typeface="Calibri"/>
                <a:cs typeface="Calibri"/>
              </a:rPr>
              <a:t>/</a:t>
            </a:r>
            <a:r>
              <a:rPr sz="1600" spc="-195" dirty="0">
                <a:solidFill>
                  <a:srgbClr val="FF5A5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FF5A5F"/>
                </a:solidFill>
                <a:latin typeface="Calibri"/>
                <a:cs typeface="Calibri"/>
              </a:rPr>
              <a:t>events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1174" y="1378467"/>
            <a:ext cx="62293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114" dirty="0">
                <a:solidFill>
                  <a:srgbClr val="FFFFFF"/>
                </a:solidFill>
                <a:latin typeface="Trebuchet MS"/>
                <a:cs typeface="Trebuchet MS"/>
              </a:rPr>
              <a:t>EXPAND</a:t>
            </a:r>
            <a:r>
              <a:rPr sz="2600" b="1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b="1" spc="110" dirty="0">
                <a:solidFill>
                  <a:srgbClr val="FFFFFF"/>
                </a:solidFill>
                <a:latin typeface="Trebuchet MS"/>
                <a:cs typeface="Trebuchet MS"/>
              </a:rPr>
              <a:t>YOUR</a:t>
            </a:r>
            <a:r>
              <a:rPr sz="2600" b="1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b="1" spc="114" dirty="0">
                <a:solidFill>
                  <a:srgbClr val="FFFFFF"/>
                </a:solidFill>
                <a:latin typeface="Trebuchet MS"/>
                <a:cs typeface="Trebuchet MS"/>
              </a:rPr>
              <a:t>REACH</a:t>
            </a:r>
            <a:r>
              <a:rPr sz="2600" b="1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b="1" spc="150" dirty="0">
                <a:solidFill>
                  <a:srgbClr val="FFFFFF"/>
                </a:solidFill>
                <a:latin typeface="Trebuchet MS"/>
                <a:cs typeface="Trebuchet MS"/>
              </a:rPr>
              <a:t>WITH</a:t>
            </a:r>
            <a:r>
              <a:rPr sz="2600" b="1" spc="-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b="1" spc="85" dirty="0">
                <a:solidFill>
                  <a:srgbClr val="FFFFFF"/>
                </a:solidFill>
                <a:latin typeface="Trebuchet MS"/>
                <a:cs typeface="Trebuchet MS"/>
              </a:rPr>
              <a:t>LEVERAGE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2896" y="2208147"/>
            <a:ext cx="4165600" cy="764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985" indent="-35433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87985" algn="l"/>
                <a:tab pos="388620" algn="l"/>
              </a:tabLst>
            </a:pP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ﬁnd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aligned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Trebuchet MS"/>
                <a:cs typeface="Trebuchet MS"/>
              </a:rPr>
              <a:t>people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Trebuchet MS"/>
                <a:cs typeface="Trebuchet MS"/>
              </a:rPr>
              <a:t>organizations</a:t>
            </a:r>
            <a:endParaRPr sz="1600">
              <a:latin typeface="Trebuchet MS"/>
              <a:cs typeface="Trebuchet MS"/>
            </a:endParaRPr>
          </a:p>
          <a:p>
            <a:pPr marL="387985" indent="-372745">
              <a:lnSpc>
                <a:spcPct val="100000"/>
              </a:lnSpc>
              <a:spcBef>
                <a:spcPts val="30"/>
              </a:spcBef>
              <a:buAutoNum type="arabicPeriod"/>
              <a:tabLst>
                <a:tab pos="387985" algn="l"/>
                <a:tab pos="388620" algn="l"/>
              </a:tabLst>
            </a:pP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include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them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16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your</a:t>
            </a:r>
            <a:r>
              <a:rPr sz="16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Trebuchet MS"/>
                <a:cs typeface="Trebuchet MS"/>
              </a:rPr>
              <a:t>content</a:t>
            </a:r>
            <a:endParaRPr sz="1600">
              <a:latin typeface="Trebuchet MS"/>
              <a:cs typeface="Trebuchet MS"/>
            </a:endParaRPr>
          </a:p>
          <a:p>
            <a:pPr marL="387985" indent="-375285">
              <a:lnSpc>
                <a:spcPct val="100000"/>
              </a:lnSpc>
              <a:spcBef>
                <a:spcPts val="30"/>
              </a:spcBef>
              <a:buAutoNum type="arabicPeriod"/>
              <a:tabLst>
                <a:tab pos="387985" algn="l"/>
                <a:tab pos="388620" algn="l"/>
              </a:tabLst>
            </a:pP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tag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them,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rebuchet MS"/>
                <a:cs typeface="Trebuchet MS"/>
              </a:rPr>
              <a:t>directly</a:t>
            </a:r>
            <a:r>
              <a:rPr sz="16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Trebuchet MS"/>
                <a:cs typeface="Trebuchet MS"/>
              </a:rPr>
              <a:t>ask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them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share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699" y="2651100"/>
            <a:ext cx="8982710" cy="2411730"/>
          </a:xfrm>
          <a:custGeom>
            <a:avLst/>
            <a:gdLst/>
            <a:ahLst/>
            <a:cxnLst/>
            <a:rect l="l" t="t" r="r" b="b"/>
            <a:pathLst>
              <a:path w="8982710" h="2411729">
                <a:moveTo>
                  <a:pt x="0" y="0"/>
                </a:moveTo>
                <a:lnTo>
                  <a:pt x="8982599" y="0"/>
                </a:lnTo>
                <a:lnTo>
                  <a:pt x="8982599" y="2411699"/>
                </a:lnTo>
                <a:lnTo>
                  <a:pt x="0" y="2411699"/>
                </a:lnTo>
                <a:lnTo>
                  <a:pt x="0" y="0"/>
                </a:lnTo>
                <a:close/>
              </a:path>
            </a:pathLst>
          </a:custGeom>
          <a:solidFill>
            <a:srgbClr val="00BE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2475" y="1397491"/>
            <a:ext cx="3592829" cy="14903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0"/>
              </a:spcBef>
            </a:pPr>
            <a:r>
              <a:rPr sz="4800" b="1" spc="210" dirty="0">
                <a:solidFill>
                  <a:srgbClr val="484848"/>
                </a:solidFill>
                <a:latin typeface="Trebuchet MS"/>
                <a:cs typeface="Trebuchet MS"/>
              </a:rPr>
              <a:t>Using</a:t>
            </a:r>
            <a:r>
              <a:rPr sz="4800" b="1" spc="-370" dirty="0">
                <a:solidFill>
                  <a:srgbClr val="484848"/>
                </a:solidFill>
                <a:latin typeface="Trebuchet MS"/>
                <a:cs typeface="Trebuchet MS"/>
              </a:rPr>
              <a:t> </a:t>
            </a:r>
            <a:r>
              <a:rPr sz="4800" b="1" spc="150" dirty="0">
                <a:solidFill>
                  <a:srgbClr val="484848"/>
                </a:solidFill>
                <a:latin typeface="Trebuchet MS"/>
                <a:cs typeface="Trebuchet MS"/>
              </a:rPr>
              <a:t>Brand  </a:t>
            </a:r>
            <a:r>
              <a:rPr sz="4800" b="1" spc="85" dirty="0">
                <a:solidFill>
                  <a:srgbClr val="484848"/>
                </a:solidFill>
                <a:latin typeface="Trebuchet MS"/>
                <a:cs typeface="Trebuchet MS"/>
              </a:rPr>
              <a:t>Storytelling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2587" y="2982904"/>
            <a:ext cx="39293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400" spc="35" dirty="0">
                <a:solidFill>
                  <a:srgbClr val="FFFFFF"/>
                </a:solidFill>
                <a:latin typeface="Calibri"/>
                <a:cs typeface="Calibri"/>
              </a:rPr>
              <a:t>Supercharge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400" spc="-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Marketing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2587" y="3750492"/>
            <a:ext cx="965200" cy="408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0" dirty="0">
                <a:solidFill>
                  <a:srgbClr val="FFFFFF"/>
                </a:solidFill>
                <a:latin typeface="Trebuchet MS"/>
                <a:cs typeface="Trebuchet MS"/>
              </a:rPr>
              <a:t>Cat</a:t>
            </a:r>
            <a:r>
              <a:rPr sz="13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50" dirty="0">
                <a:solidFill>
                  <a:srgbClr val="FFFFFF"/>
                </a:solidFill>
                <a:latin typeface="Trebuchet MS"/>
                <a:cs typeface="Trebuchet MS"/>
              </a:rPr>
              <a:t>Johnson</a:t>
            </a: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200" spc="25" dirty="0">
                <a:solidFill>
                  <a:srgbClr val="D9D9D9"/>
                </a:solidFill>
                <a:latin typeface="Trebuchet MS"/>
                <a:cs typeface="Trebuchet MS"/>
              </a:rPr>
              <a:t>@catjohnson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475" y="1380235"/>
            <a:ext cx="29317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5" dirty="0">
                <a:solidFill>
                  <a:srgbClr val="484848"/>
                </a:solidFill>
                <a:latin typeface="Trebuchet MS"/>
                <a:cs typeface="Trebuchet MS"/>
              </a:rPr>
              <a:t>Your</a:t>
            </a:r>
            <a:r>
              <a:rPr b="1" spc="-320" dirty="0">
                <a:solidFill>
                  <a:srgbClr val="484848"/>
                </a:solidFill>
                <a:latin typeface="Trebuchet MS"/>
                <a:cs typeface="Trebuchet MS"/>
              </a:rPr>
              <a:t> </a:t>
            </a:r>
            <a:r>
              <a:rPr b="1" spc="75" dirty="0">
                <a:solidFill>
                  <a:srgbClr val="484848"/>
                </a:solidFill>
                <a:latin typeface="Trebuchet MS"/>
                <a:cs typeface="Trebuchet MS"/>
              </a:rPr>
              <a:t>Homework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8371" y="1993637"/>
            <a:ext cx="5546725" cy="195897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63855" indent="-351155">
              <a:lnSpc>
                <a:spcPct val="100000"/>
              </a:lnSpc>
              <a:spcBef>
                <a:spcPts val="355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spc="5" dirty="0">
                <a:solidFill>
                  <a:srgbClr val="00BEA5"/>
                </a:solidFill>
                <a:latin typeface="Calibri"/>
                <a:cs typeface="Calibri"/>
              </a:rPr>
              <a:t>what </a:t>
            </a:r>
            <a:r>
              <a:rPr sz="1600" spc="0" dirty="0">
                <a:solidFill>
                  <a:srgbClr val="00BEA5"/>
                </a:solidFill>
                <a:latin typeface="Calibri"/>
                <a:cs typeface="Calibri"/>
              </a:rPr>
              <a:t>are </a:t>
            </a:r>
            <a:r>
              <a:rPr sz="1600" spc="10" dirty="0">
                <a:solidFill>
                  <a:srgbClr val="00BEA5"/>
                </a:solidFill>
                <a:latin typeface="Calibri"/>
                <a:cs typeface="Calibri"/>
              </a:rPr>
              <a:t>your </a:t>
            </a:r>
            <a:r>
              <a:rPr sz="1600" spc="15" dirty="0">
                <a:solidFill>
                  <a:srgbClr val="00BEA5"/>
                </a:solidFill>
                <a:latin typeface="Calibri"/>
                <a:cs typeface="Calibri"/>
              </a:rPr>
              <a:t>brand</a:t>
            </a:r>
            <a:r>
              <a:rPr sz="1600" spc="-215" dirty="0">
                <a:solidFill>
                  <a:srgbClr val="00BEA5"/>
                </a:solidFill>
                <a:latin typeface="Calibri"/>
                <a:cs typeface="Calibri"/>
              </a:rPr>
              <a:t> </a:t>
            </a:r>
            <a:r>
              <a:rPr sz="1600" spc="0" dirty="0">
                <a:solidFill>
                  <a:srgbClr val="00BEA5"/>
                </a:solidFill>
                <a:latin typeface="Calibri"/>
                <a:cs typeface="Calibri"/>
              </a:rPr>
              <a:t>values?</a:t>
            </a:r>
            <a:endParaRPr sz="1600">
              <a:latin typeface="Calibri"/>
              <a:cs typeface="Calibri"/>
            </a:endParaRPr>
          </a:p>
          <a:p>
            <a:pPr marL="363855" indent="-351155">
              <a:lnSpc>
                <a:spcPct val="100000"/>
              </a:lnSpc>
              <a:spcBef>
                <a:spcPts val="254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spc="10" dirty="0">
                <a:solidFill>
                  <a:srgbClr val="00BEA5"/>
                </a:solidFill>
                <a:latin typeface="Calibri"/>
                <a:cs typeface="Calibri"/>
              </a:rPr>
              <a:t>why</a:t>
            </a:r>
            <a:r>
              <a:rPr sz="1600" spc="-55" dirty="0">
                <a:solidFill>
                  <a:srgbClr val="00BEA5"/>
                </a:solidFill>
                <a:latin typeface="Calibri"/>
                <a:cs typeface="Calibri"/>
              </a:rPr>
              <a:t> </a:t>
            </a:r>
            <a:r>
              <a:rPr sz="1600" spc="30" dirty="0">
                <a:solidFill>
                  <a:srgbClr val="00BEA5"/>
                </a:solidFill>
                <a:latin typeface="Calibri"/>
                <a:cs typeface="Calibri"/>
              </a:rPr>
              <a:t>do</a:t>
            </a:r>
            <a:r>
              <a:rPr sz="1600" spc="-55" dirty="0">
                <a:solidFill>
                  <a:srgbClr val="00BEA5"/>
                </a:solidFill>
                <a:latin typeface="Calibri"/>
                <a:cs typeface="Calibri"/>
              </a:rPr>
              <a:t> </a:t>
            </a:r>
            <a:r>
              <a:rPr sz="1600" spc="15" dirty="0">
                <a:solidFill>
                  <a:srgbClr val="00BEA5"/>
                </a:solidFill>
                <a:latin typeface="Calibri"/>
                <a:cs typeface="Calibri"/>
              </a:rPr>
              <a:t>you</a:t>
            </a:r>
            <a:r>
              <a:rPr sz="1600" spc="-55" dirty="0">
                <a:solidFill>
                  <a:srgbClr val="00BEA5"/>
                </a:solidFill>
                <a:latin typeface="Calibri"/>
                <a:cs typeface="Calibri"/>
              </a:rPr>
              <a:t> </a:t>
            </a:r>
            <a:r>
              <a:rPr sz="1600" spc="30" dirty="0">
                <a:solidFill>
                  <a:srgbClr val="00BEA5"/>
                </a:solidFill>
                <a:latin typeface="Calibri"/>
                <a:cs typeface="Calibri"/>
              </a:rPr>
              <a:t>do</a:t>
            </a:r>
            <a:r>
              <a:rPr sz="1600" spc="-55" dirty="0">
                <a:solidFill>
                  <a:srgbClr val="00BEA5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00BEA5"/>
                </a:solidFill>
                <a:latin typeface="Calibri"/>
                <a:cs typeface="Calibri"/>
              </a:rPr>
              <a:t>what</a:t>
            </a:r>
            <a:r>
              <a:rPr sz="1600" spc="-55" dirty="0">
                <a:solidFill>
                  <a:srgbClr val="00BEA5"/>
                </a:solidFill>
                <a:latin typeface="Calibri"/>
                <a:cs typeface="Calibri"/>
              </a:rPr>
              <a:t> </a:t>
            </a:r>
            <a:r>
              <a:rPr sz="1600" spc="15" dirty="0">
                <a:solidFill>
                  <a:srgbClr val="00BEA5"/>
                </a:solidFill>
                <a:latin typeface="Calibri"/>
                <a:cs typeface="Calibri"/>
              </a:rPr>
              <a:t>you</a:t>
            </a:r>
            <a:r>
              <a:rPr sz="1600" spc="-55" dirty="0">
                <a:solidFill>
                  <a:srgbClr val="00BEA5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BEA5"/>
                </a:solidFill>
                <a:latin typeface="Calibri"/>
                <a:cs typeface="Calibri"/>
              </a:rPr>
              <a:t>do?</a:t>
            </a:r>
            <a:endParaRPr sz="1600">
              <a:latin typeface="Calibri"/>
              <a:cs typeface="Calibri"/>
            </a:endParaRPr>
          </a:p>
          <a:p>
            <a:pPr marL="363855" indent="-351155">
              <a:lnSpc>
                <a:spcPct val="100000"/>
              </a:lnSpc>
              <a:spcBef>
                <a:spcPts val="254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spc="5" dirty="0">
                <a:solidFill>
                  <a:srgbClr val="00BEA5"/>
                </a:solidFill>
                <a:latin typeface="Calibri"/>
                <a:cs typeface="Calibri"/>
              </a:rPr>
              <a:t>what </a:t>
            </a:r>
            <a:r>
              <a:rPr sz="1600" spc="0" dirty="0">
                <a:solidFill>
                  <a:srgbClr val="00BEA5"/>
                </a:solidFill>
                <a:latin typeface="Calibri"/>
                <a:cs typeface="Calibri"/>
              </a:rPr>
              <a:t>are </a:t>
            </a:r>
            <a:r>
              <a:rPr sz="1600" spc="10" dirty="0">
                <a:solidFill>
                  <a:srgbClr val="00BEA5"/>
                </a:solidFill>
                <a:latin typeface="Calibri"/>
                <a:cs typeface="Calibri"/>
              </a:rPr>
              <a:t>your </a:t>
            </a:r>
            <a:r>
              <a:rPr sz="1600" spc="25" dirty="0">
                <a:solidFill>
                  <a:srgbClr val="00BEA5"/>
                </a:solidFill>
                <a:latin typeface="Calibri"/>
                <a:cs typeface="Calibri"/>
              </a:rPr>
              <a:t>origin</a:t>
            </a:r>
            <a:r>
              <a:rPr sz="1600" spc="-235" dirty="0">
                <a:solidFill>
                  <a:srgbClr val="00BEA5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00BEA5"/>
                </a:solidFill>
                <a:latin typeface="Calibri"/>
                <a:cs typeface="Calibri"/>
              </a:rPr>
              <a:t>stories?</a:t>
            </a:r>
            <a:endParaRPr sz="1600">
              <a:latin typeface="Calibri"/>
              <a:cs typeface="Calibri"/>
            </a:endParaRPr>
          </a:p>
          <a:p>
            <a:pPr marL="363855" indent="-351155">
              <a:lnSpc>
                <a:spcPct val="100000"/>
              </a:lnSpc>
              <a:spcBef>
                <a:spcPts val="254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spc="5" dirty="0">
                <a:solidFill>
                  <a:srgbClr val="00BEA5"/>
                </a:solidFill>
                <a:latin typeface="Calibri"/>
                <a:cs typeface="Calibri"/>
              </a:rPr>
              <a:t>what</a:t>
            </a:r>
            <a:r>
              <a:rPr sz="1600" spc="-45" dirty="0">
                <a:solidFill>
                  <a:srgbClr val="00BEA5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00BEA5"/>
                </a:solidFill>
                <a:latin typeface="Calibri"/>
                <a:cs typeface="Calibri"/>
              </a:rPr>
              <a:t>does</a:t>
            </a:r>
            <a:r>
              <a:rPr sz="1600" spc="-45" dirty="0">
                <a:solidFill>
                  <a:srgbClr val="00BEA5"/>
                </a:solidFill>
                <a:latin typeface="Calibri"/>
                <a:cs typeface="Calibri"/>
              </a:rPr>
              <a:t> </a:t>
            </a:r>
            <a:r>
              <a:rPr sz="1600" spc="30" dirty="0">
                <a:solidFill>
                  <a:srgbClr val="00BEA5"/>
                </a:solidFill>
                <a:latin typeface="Calibri"/>
                <a:cs typeface="Calibri"/>
              </a:rPr>
              <a:t>a</a:t>
            </a:r>
            <a:r>
              <a:rPr sz="1600" spc="-45" dirty="0">
                <a:solidFill>
                  <a:srgbClr val="00BEA5"/>
                </a:solidFill>
                <a:latin typeface="Calibri"/>
                <a:cs typeface="Calibri"/>
              </a:rPr>
              <a:t> </a:t>
            </a:r>
            <a:r>
              <a:rPr sz="1600" spc="30" dirty="0">
                <a:solidFill>
                  <a:srgbClr val="00BEA5"/>
                </a:solidFill>
                <a:latin typeface="Calibri"/>
                <a:cs typeface="Calibri"/>
              </a:rPr>
              <a:t>day</a:t>
            </a:r>
            <a:r>
              <a:rPr sz="1600" spc="-45" dirty="0">
                <a:solidFill>
                  <a:srgbClr val="00BEA5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00BEA5"/>
                </a:solidFill>
                <a:latin typeface="Calibri"/>
                <a:cs typeface="Calibri"/>
              </a:rPr>
              <a:t>in</a:t>
            </a:r>
            <a:r>
              <a:rPr sz="1600" spc="-45" dirty="0">
                <a:solidFill>
                  <a:srgbClr val="00BEA5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00BEA5"/>
                </a:solidFill>
                <a:latin typeface="Calibri"/>
                <a:cs typeface="Calibri"/>
              </a:rPr>
              <a:t>the</a:t>
            </a:r>
            <a:r>
              <a:rPr sz="1600" spc="-45" dirty="0">
                <a:solidFill>
                  <a:srgbClr val="00BEA5"/>
                </a:solidFill>
                <a:latin typeface="Calibri"/>
                <a:cs typeface="Calibri"/>
              </a:rPr>
              <a:t> </a:t>
            </a:r>
            <a:r>
              <a:rPr sz="1600" spc="0" dirty="0">
                <a:solidFill>
                  <a:srgbClr val="00BEA5"/>
                </a:solidFill>
                <a:latin typeface="Calibri"/>
                <a:cs typeface="Calibri"/>
              </a:rPr>
              <a:t>life</a:t>
            </a:r>
            <a:r>
              <a:rPr sz="1600" spc="-45" dirty="0">
                <a:solidFill>
                  <a:srgbClr val="00BEA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BEA5"/>
                </a:solidFill>
                <a:latin typeface="Calibri"/>
                <a:cs typeface="Calibri"/>
              </a:rPr>
              <a:t>of</a:t>
            </a:r>
            <a:r>
              <a:rPr sz="1600" spc="-45" dirty="0">
                <a:solidFill>
                  <a:srgbClr val="00BEA5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00BEA5"/>
                </a:solidFill>
                <a:latin typeface="Calibri"/>
                <a:cs typeface="Calibri"/>
              </a:rPr>
              <a:t>your</a:t>
            </a:r>
            <a:r>
              <a:rPr sz="1600" spc="-45" dirty="0">
                <a:solidFill>
                  <a:srgbClr val="00BEA5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00BEA5"/>
                </a:solidFill>
                <a:latin typeface="Calibri"/>
                <a:cs typeface="Calibri"/>
              </a:rPr>
              <a:t>company</a:t>
            </a:r>
            <a:r>
              <a:rPr sz="1600" spc="-45" dirty="0">
                <a:solidFill>
                  <a:srgbClr val="00BEA5"/>
                </a:solidFill>
                <a:latin typeface="Calibri"/>
                <a:cs typeface="Calibri"/>
              </a:rPr>
              <a:t> </a:t>
            </a:r>
            <a:r>
              <a:rPr sz="1600" spc="30" dirty="0">
                <a:solidFill>
                  <a:srgbClr val="00BEA5"/>
                </a:solidFill>
                <a:latin typeface="Calibri"/>
                <a:cs typeface="Calibri"/>
              </a:rPr>
              <a:t>look</a:t>
            </a:r>
            <a:r>
              <a:rPr sz="1600" spc="-45" dirty="0">
                <a:solidFill>
                  <a:srgbClr val="00BEA5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BEA5"/>
                </a:solidFill>
                <a:latin typeface="Calibri"/>
                <a:cs typeface="Calibri"/>
              </a:rPr>
              <a:t>like?</a:t>
            </a:r>
            <a:endParaRPr sz="1600">
              <a:latin typeface="Calibri"/>
              <a:cs typeface="Calibri"/>
            </a:endParaRPr>
          </a:p>
          <a:p>
            <a:pPr marL="363855" indent="-351155">
              <a:lnSpc>
                <a:spcPct val="100000"/>
              </a:lnSpc>
              <a:spcBef>
                <a:spcPts val="254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dirty="0">
                <a:solidFill>
                  <a:srgbClr val="00BEA5"/>
                </a:solidFill>
                <a:latin typeface="Calibri"/>
                <a:cs typeface="Calibri"/>
              </a:rPr>
              <a:t>what’s</a:t>
            </a:r>
            <a:r>
              <a:rPr sz="1600" spc="-40" dirty="0">
                <a:solidFill>
                  <a:srgbClr val="00BEA5"/>
                </a:solidFill>
                <a:latin typeface="Calibri"/>
                <a:cs typeface="Calibri"/>
              </a:rPr>
              <a:t> </a:t>
            </a:r>
            <a:r>
              <a:rPr sz="1600" spc="15" dirty="0">
                <a:solidFill>
                  <a:srgbClr val="00BEA5"/>
                </a:solidFill>
                <a:latin typeface="Calibri"/>
                <a:cs typeface="Calibri"/>
              </a:rPr>
              <a:t>genuinely</a:t>
            </a:r>
            <a:r>
              <a:rPr sz="1600" spc="-40" dirty="0">
                <a:solidFill>
                  <a:srgbClr val="00BEA5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00BEA5"/>
                </a:solidFill>
                <a:latin typeface="Calibri"/>
                <a:cs typeface="Calibri"/>
              </a:rPr>
              <a:t>interesting</a:t>
            </a:r>
            <a:r>
              <a:rPr sz="1600" spc="-40" dirty="0">
                <a:solidFill>
                  <a:srgbClr val="00BEA5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00BEA5"/>
                </a:solidFill>
                <a:latin typeface="Calibri"/>
                <a:cs typeface="Calibri"/>
              </a:rPr>
              <a:t>about</a:t>
            </a:r>
            <a:r>
              <a:rPr sz="1600" spc="-40" dirty="0">
                <a:solidFill>
                  <a:srgbClr val="00BEA5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00BEA5"/>
                </a:solidFill>
                <a:latin typeface="Calibri"/>
                <a:cs typeface="Calibri"/>
              </a:rPr>
              <a:t>your</a:t>
            </a:r>
            <a:r>
              <a:rPr sz="1600" spc="-40" dirty="0">
                <a:solidFill>
                  <a:srgbClr val="00BEA5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00BEA5"/>
                </a:solidFill>
                <a:latin typeface="Calibri"/>
                <a:cs typeface="Calibri"/>
              </a:rPr>
              <a:t>products</a:t>
            </a:r>
            <a:r>
              <a:rPr sz="1600" spc="-40" dirty="0">
                <a:solidFill>
                  <a:srgbClr val="00BEA5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00BEA5"/>
                </a:solidFill>
                <a:latin typeface="Calibri"/>
                <a:cs typeface="Calibri"/>
              </a:rPr>
              <a:t>or</a:t>
            </a:r>
            <a:r>
              <a:rPr sz="1600" spc="-40" dirty="0">
                <a:solidFill>
                  <a:srgbClr val="00BEA5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00BEA5"/>
                </a:solidFill>
                <a:latin typeface="Calibri"/>
                <a:cs typeface="Calibri"/>
              </a:rPr>
              <a:t>services?</a:t>
            </a:r>
            <a:endParaRPr sz="1600">
              <a:latin typeface="Calibri"/>
              <a:cs typeface="Calibri"/>
            </a:endParaRPr>
          </a:p>
          <a:p>
            <a:pPr marL="363855" indent="-351155">
              <a:lnSpc>
                <a:spcPct val="100000"/>
              </a:lnSpc>
              <a:spcBef>
                <a:spcPts val="254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dirty="0">
                <a:solidFill>
                  <a:srgbClr val="00BEA5"/>
                </a:solidFill>
                <a:latin typeface="Calibri"/>
                <a:cs typeface="Calibri"/>
              </a:rPr>
              <a:t>what’s </a:t>
            </a:r>
            <a:r>
              <a:rPr sz="1600" spc="25" dirty="0">
                <a:solidFill>
                  <a:srgbClr val="00BEA5"/>
                </a:solidFill>
                <a:latin typeface="Calibri"/>
                <a:cs typeface="Calibri"/>
              </a:rPr>
              <a:t>inspiring about </a:t>
            </a:r>
            <a:r>
              <a:rPr sz="1600" spc="10" dirty="0">
                <a:solidFill>
                  <a:srgbClr val="00BEA5"/>
                </a:solidFill>
                <a:latin typeface="Calibri"/>
                <a:cs typeface="Calibri"/>
              </a:rPr>
              <a:t>your</a:t>
            </a:r>
            <a:r>
              <a:rPr sz="1600" spc="-235" dirty="0">
                <a:solidFill>
                  <a:srgbClr val="00BEA5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00BEA5"/>
                </a:solidFill>
                <a:latin typeface="Calibri"/>
                <a:cs typeface="Calibri"/>
              </a:rPr>
              <a:t>community?</a:t>
            </a:r>
            <a:endParaRPr sz="1600">
              <a:latin typeface="Calibri"/>
              <a:cs typeface="Calibri"/>
            </a:endParaRPr>
          </a:p>
          <a:p>
            <a:pPr marL="363855" indent="-351155">
              <a:lnSpc>
                <a:spcPct val="100000"/>
              </a:lnSpc>
              <a:spcBef>
                <a:spcPts val="254"/>
              </a:spcBef>
              <a:buFont typeface="Arial"/>
              <a:buChar char="●"/>
              <a:tabLst>
                <a:tab pos="363855" algn="l"/>
                <a:tab pos="364490" algn="l"/>
              </a:tabLst>
            </a:pPr>
            <a:r>
              <a:rPr sz="1600" dirty="0">
                <a:solidFill>
                  <a:srgbClr val="00BEA5"/>
                </a:solidFill>
                <a:latin typeface="Calibri"/>
                <a:cs typeface="Calibri"/>
              </a:rPr>
              <a:t>what’s</a:t>
            </a:r>
            <a:r>
              <a:rPr sz="1600" spc="-50" dirty="0">
                <a:solidFill>
                  <a:srgbClr val="00BEA5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00BEA5"/>
                </a:solidFill>
                <a:latin typeface="Calibri"/>
                <a:cs typeface="Calibri"/>
              </a:rPr>
              <a:t>the</a:t>
            </a:r>
            <a:r>
              <a:rPr sz="1600" spc="-50" dirty="0">
                <a:solidFill>
                  <a:srgbClr val="00BEA5"/>
                </a:solidFill>
                <a:latin typeface="Calibri"/>
                <a:cs typeface="Calibri"/>
              </a:rPr>
              <a:t> </a:t>
            </a:r>
            <a:r>
              <a:rPr sz="1600" spc="35" dirty="0">
                <a:solidFill>
                  <a:srgbClr val="00BEA5"/>
                </a:solidFill>
                <a:latin typeface="Calibri"/>
                <a:cs typeface="Calibri"/>
              </a:rPr>
              <a:t>big</a:t>
            </a:r>
            <a:r>
              <a:rPr sz="1600" spc="-50" dirty="0">
                <a:solidFill>
                  <a:srgbClr val="00BEA5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00BEA5"/>
                </a:solidFill>
                <a:latin typeface="Calibri"/>
                <a:cs typeface="Calibri"/>
              </a:rPr>
              <a:t>picture</a:t>
            </a:r>
            <a:r>
              <a:rPr sz="1600" spc="-50" dirty="0">
                <a:solidFill>
                  <a:srgbClr val="00BEA5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00BEA5"/>
                </a:solidFill>
                <a:latin typeface="Calibri"/>
                <a:cs typeface="Calibri"/>
              </a:rPr>
              <a:t>vision</a:t>
            </a:r>
            <a:r>
              <a:rPr sz="1600" spc="-50" dirty="0">
                <a:solidFill>
                  <a:srgbClr val="00BEA5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BEA5"/>
                </a:solidFill>
                <a:latin typeface="Calibri"/>
                <a:cs typeface="Calibri"/>
              </a:rPr>
              <a:t>for</a:t>
            </a:r>
            <a:r>
              <a:rPr sz="1600" spc="-50" dirty="0">
                <a:solidFill>
                  <a:srgbClr val="00BEA5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00BEA5"/>
                </a:solidFill>
                <a:latin typeface="Calibri"/>
                <a:cs typeface="Calibri"/>
              </a:rPr>
              <a:t>your</a:t>
            </a:r>
            <a:r>
              <a:rPr sz="1600" spc="-50" dirty="0">
                <a:solidFill>
                  <a:srgbClr val="00BEA5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00BEA5"/>
                </a:solidFill>
                <a:latin typeface="Calibri"/>
                <a:cs typeface="Calibri"/>
              </a:rPr>
              <a:t>company?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2475" y="845235"/>
            <a:ext cx="6771640" cy="3124200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3000" b="1" spc="40" dirty="0">
                <a:solidFill>
                  <a:srgbClr val="FF5A5F"/>
                </a:solidFill>
                <a:latin typeface="Trebuchet MS"/>
                <a:cs typeface="Trebuchet MS"/>
              </a:rPr>
              <a:t>Remember:</a:t>
            </a:r>
            <a:endParaRPr sz="3000">
              <a:latin typeface="Trebuchet MS"/>
              <a:cs typeface="Trebuchet MS"/>
            </a:endParaRPr>
          </a:p>
          <a:p>
            <a:pPr marL="12700" marR="343535">
              <a:lnSpc>
                <a:spcPct val="114599"/>
              </a:lnSpc>
              <a:spcBef>
                <a:spcPts val="1060"/>
              </a:spcBef>
            </a:pPr>
            <a:r>
              <a:rPr sz="3000" spc="40" dirty="0">
                <a:solidFill>
                  <a:srgbClr val="484848"/>
                </a:solidFill>
                <a:latin typeface="Calibri"/>
                <a:cs typeface="Calibri"/>
              </a:rPr>
              <a:t>People</a:t>
            </a:r>
            <a:r>
              <a:rPr sz="3000" spc="-9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3000" spc="35" dirty="0">
                <a:solidFill>
                  <a:srgbClr val="484848"/>
                </a:solidFill>
                <a:latin typeface="Calibri"/>
                <a:cs typeface="Calibri"/>
              </a:rPr>
              <a:t>connect</a:t>
            </a:r>
            <a:r>
              <a:rPr sz="3000" spc="-9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3000" spc="25" dirty="0">
                <a:solidFill>
                  <a:srgbClr val="484848"/>
                </a:solidFill>
                <a:latin typeface="Calibri"/>
                <a:cs typeface="Calibri"/>
              </a:rPr>
              <a:t>with</a:t>
            </a:r>
            <a:r>
              <a:rPr sz="3000" spc="-9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3000" spc="25" dirty="0">
                <a:solidFill>
                  <a:srgbClr val="484848"/>
                </a:solidFill>
                <a:latin typeface="Calibri"/>
                <a:cs typeface="Calibri"/>
              </a:rPr>
              <a:t>your</a:t>
            </a:r>
            <a:r>
              <a:rPr sz="3000" spc="-9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3000" spc="40" dirty="0">
                <a:solidFill>
                  <a:srgbClr val="484848"/>
                </a:solidFill>
                <a:latin typeface="Calibri"/>
                <a:cs typeface="Calibri"/>
              </a:rPr>
              <a:t>brand</a:t>
            </a:r>
            <a:r>
              <a:rPr sz="3000" spc="-9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3000" spc="35" dirty="0">
                <a:solidFill>
                  <a:srgbClr val="484848"/>
                </a:solidFill>
                <a:latin typeface="Calibri"/>
                <a:cs typeface="Calibri"/>
              </a:rPr>
              <a:t>through  </a:t>
            </a:r>
            <a:r>
              <a:rPr sz="3000" spc="15" dirty="0">
                <a:solidFill>
                  <a:srgbClr val="484848"/>
                </a:solidFill>
                <a:latin typeface="Calibri"/>
                <a:cs typeface="Calibri"/>
              </a:rPr>
              <a:t>the stories </a:t>
            </a:r>
            <a:r>
              <a:rPr sz="3000" spc="35" dirty="0">
                <a:solidFill>
                  <a:srgbClr val="484848"/>
                </a:solidFill>
                <a:latin typeface="Calibri"/>
                <a:cs typeface="Calibri"/>
              </a:rPr>
              <a:t>you</a:t>
            </a:r>
            <a:r>
              <a:rPr sz="3000" spc="-28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3000" spc="15" dirty="0">
                <a:solidFill>
                  <a:srgbClr val="484848"/>
                </a:solidFill>
                <a:latin typeface="Calibri"/>
                <a:cs typeface="Calibri"/>
              </a:rPr>
              <a:t>tell.</a:t>
            </a:r>
            <a:endParaRPr sz="3000">
              <a:latin typeface="Calibri"/>
              <a:cs typeface="Calibri"/>
            </a:endParaRPr>
          </a:p>
          <a:p>
            <a:pPr marL="12700" marR="5080">
              <a:lnSpc>
                <a:spcPct val="114599"/>
              </a:lnSpc>
              <a:spcBef>
                <a:spcPts val="1650"/>
              </a:spcBef>
            </a:pPr>
            <a:r>
              <a:rPr sz="3000" spc="35" dirty="0">
                <a:solidFill>
                  <a:srgbClr val="484848"/>
                </a:solidFill>
                <a:latin typeface="Calibri"/>
                <a:cs typeface="Calibri"/>
              </a:rPr>
              <a:t>Stories</a:t>
            </a:r>
            <a:r>
              <a:rPr sz="3000" spc="-8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3000" spc="50" dirty="0">
                <a:solidFill>
                  <a:srgbClr val="484848"/>
                </a:solidFill>
                <a:latin typeface="Calibri"/>
                <a:cs typeface="Calibri"/>
              </a:rPr>
              <a:t>help</a:t>
            </a:r>
            <a:r>
              <a:rPr sz="3000" spc="-8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3000" spc="60" dirty="0">
                <a:solidFill>
                  <a:srgbClr val="484848"/>
                </a:solidFill>
                <a:latin typeface="Calibri"/>
                <a:cs typeface="Calibri"/>
              </a:rPr>
              <a:t>us</a:t>
            </a:r>
            <a:r>
              <a:rPr sz="3000" spc="-8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3000" spc="65" dirty="0">
                <a:solidFill>
                  <a:srgbClr val="484848"/>
                </a:solidFill>
                <a:latin typeface="Calibri"/>
                <a:cs typeface="Calibri"/>
              </a:rPr>
              <a:t>align</a:t>
            </a:r>
            <a:r>
              <a:rPr sz="3000" spc="-8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3000" spc="25" dirty="0">
                <a:solidFill>
                  <a:srgbClr val="484848"/>
                </a:solidFill>
                <a:latin typeface="Calibri"/>
                <a:cs typeface="Calibri"/>
              </a:rPr>
              <a:t>with</a:t>
            </a:r>
            <a:r>
              <a:rPr sz="3000" spc="-8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3000" spc="25" dirty="0">
                <a:solidFill>
                  <a:srgbClr val="484848"/>
                </a:solidFill>
                <a:latin typeface="Calibri"/>
                <a:cs typeface="Calibri"/>
              </a:rPr>
              <a:t>your</a:t>
            </a:r>
            <a:r>
              <a:rPr sz="3000" spc="-8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3000" spc="30" dirty="0">
                <a:solidFill>
                  <a:srgbClr val="484848"/>
                </a:solidFill>
                <a:latin typeface="Calibri"/>
                <a:cs typeface="Calibri"/>
              </a:rPr>
              <a:t>values,</a:t>
            </a:r>
            <a:r>
              <a:rPr sz="3000" spc="-8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3000" spc="25" dirty="0">
                <a:solidFill>
                  <a:srgbClr val="484848"/>
                </a:solidFill>
                <a:latin typeface="Calibri"/>
                <a:cs typeface="Calibri"/>
              </a:rPr>
              <a:t>your  </a:t>
            </a:r>
            <a:r>
              <a:rPr sz="3000" spc="50" dirty="0">
                <a:solidFill>
                  <a:srgbClr val="484848"/>
                </a:solidFill>
                <a:latin typeface="Calibri"/>
                <a:cs typeface="Calibri"/>
              </a:rPr>
              <a:t>vision </a:t>
            </a:r>
            <a:r>
              <a:rPr sz="3000" spc="75" dirty="0">
                <a:solidFill>
                  <a:srgbClr val="484848"/>
                </a:solidFill>
                <a:latin typeface="Calibri"/>
                <a:cs typeface="Calibri"/>
              </a:rPr>
              <a:t>and </a:t>
            </a:r>
            <a:r>
              <a:rPr sz="3000" spc="25" dirty="0">
                <a:solidFill>
                  <a:srgbClr val="484848"/>
                </a:solidFill>
                <a:latin typeface="Calibri"/>
                <a:cs typeface="Calibri"/>
              </a:rPr>
              <a:t>your</a:t>
            </a:r>
            <a:r>
              <a:rPr sz="3000" spc="-375" dirty="0">
                <a:solidFill>
                  <a:srgbClr val="484848"/>
                </a:solidFill>
                <a:latin typeface="Calibri"/>
                <a:cs typeface="Calibri"/>
              </a:rPr>
              <a:t> </a:t>
            </a:r>
            <a:r>
              <a:rPr sz="3000" spc="35" dirty="0">
                <a:solidFill>
                  <a:srgbClr val="484848"/>
                </a:solidFill>
                <a:latin typeface="Calibri"/>
                <a:cs typeface="Calibri"/>
              </a:rPr>
              <a:t>purpose.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3700" y="1801809"/>
            <a:ext cx="5224145" cy="1216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If </a:t>
            </a:r>
            <a:r>
              <a:rPr spc="0" dirty="0"/>
              <a:t>you’re </a:t>
            </a:r>
            <a:r>
              <a:rPr spc="15" dirty="0"/>
              <a:t>not </a:t>
            </a:r>
            <a:r>
              <a:rPr spc="40" dirty="0"/>
              <a:t>defining </a:t>
            </a:r>
            <a:r>
              <a:rPr spc="25" dirty="0"/>
              <a:t>your</a:t>
            </a:r>
            <a:r>
              <a:rPr spc="-500" dirty="0"/>
              <a:t> </a:t>
            </a:r>
            <a:r>
              <a:rPr spc="30" dirty="0"/>
              <a:t>brand,</a:t>
            </a:r>
          </a:p>
          <a:p>
            <a:pPr marL="12700">
              <a:lnSpc>
                <a:spcPct val="100000"/>
              </a:lnSpc>
              <a:spcBef>
                <a:spcPts val="2175"/>
              </a:spcBef>
            </a:pPr>
            <a:r>
              <a:rPr spc="0" dirty="0"/>
              <a:t>other </a:t>
            </a:r>
            <a:r>
              <a:rPr spc="40" dirty="0"/>
              <a:t>people</a:t>
            </a:r>
            <a:r>
              <a:rPr spc="-170" dirty="0"/>
              <a:t> </a:t>
            </a:r>
            <a:r>
              <a:rPr spc="0" dirty="0"/>
              <a:t>are.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3750" y="696335"/>
            <a:ext cx="4305300" cy="85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90" dirty="0">
                <a:solidFill>
                  <a:srgbClr val="484848"/>
                </a:solidFill>
                <a:latin typeface="Trebuchet MS"/>
                <a:cs typeface="Trebuchet MS"/>
              </a:rPr>
              <a:t>Cat</a:t>
            </a:r>
            <a:r>
              <a:rPr sz="3000" b="1" spc="-270" dirty="0">
                <a:solidFill>
                  <a:srgbClr val="484848"/>
                </a:solidFill>
                <a:latin typeface="Trebuchet MS"/>
                <a:cs typeface="Trebuchet MS"/>
              </a:rPr>
              <a:t> </a:t>
            </a:r>
            <a:r>
              <a:rPr sz="3000" b="1" spc="50" dirty="0">
                <a:solidFill>
                  <a:srgbClr val="484848"/>
                </a:solidFill>
                <a:latin typeface="Trebuchet MS"/>
                <a:cs typeface="Trebuchet MS"/>
              </a:rPr>
              <a:t>Johnson</a:t>
            </a:r>
            <a:endParaRPr sz="3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spc="15" dirty="0">
                <a:solidFill>
                  <a:srgbClr val="484848"/>
                </a:solidFill>
                <a:latin typeface="Trebuchet MS"/>
                <a:cs typeface="Trebuchet MS"/>
              </a:rPr>
              <a:t>content </a:t>
            </a:r>
            <a:r>
              <a:rPr sz="2400" spc="30" dirty="0">
                <a:solidFill>
                  <a:srgbClr val="484848"/>
                </a:solidFill>
                <a:latin typeface="Trebuchet MS"/>
                <a:cs typeface="Trebuchet MS"/>
              </a:rPr>
              <a:t>strategy </a:t>
            </a:r>
            <a:r>
              <a:rPr sz="2400" spc="90" dirty="0">
                <a:solidFill>
                  <a:srgbClr val="484848"/>
                </a:solidFill>
                <a:latin typeface="Trebuchet MS"/>
                <a:cs typeface="Trebuchet MS"/>
              </a:rPr>
              <a:t>and</a:t>
            </a:r>
            <a:r>
              <a:rPr sz="2400" spc="-505" dirty="0">
                <a:solidFill>
                  <a:srgbClr val="484848"/>
                </a:solidFill>
                <a:latin typeface="Trebuchet MS"/>
                <a:cs typeface="Trebuchet MS"/>
              </a:rPr>
              <a:t> </a:t>
            </a:r>
            <a:r>
              <a:rPr sz="2400" spc="85" dirty="0">
                <a:solidFill>
                  <a:srgbClr val="484848"/>
                </a:solidFill>
                <a:latin typeface="Trebuchet MS"/>
                <a:cs typeface="Trebuchet MS"/>
              </a:rPr>
              <a:t>coaching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3750" y="1880483"/>
            <a:ext cx="2845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0" dirty="0">
                <a:solidFill>
                  <a:srgbClr val="00BEA5"/>
                </a:solidFill>
                <a:latin typeface="Trebuchet MS"/>
                <a:cs typeface="Trebuchet MS"/>
              </a:rPr>
              <a:t>catjohnson.co/sbdc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750" y="243175"/>
            <a:ext cx="3112450" cy="133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5250" y="399225"/>
            <a:ext cx="831758" cy="99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1850" y="551625"/>
            <a:ext cx="3112448" cy="79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3350" y="2980450"/>
            <a:ext cx="1092849" cy="136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28725" y="4069638"/>
            <a:ext cx="2285575" cy="74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8775" y="3971988"/>
            <a:ext cx="2091807" cy="79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6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12775" y="2943400"/>
            <a:ext cx="1335925" cy="133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6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25575" y="3745646"/>
            <a:ext cx="1092849" cy="10928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114800" y="272415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Google Shape;367;p63"/>
          <p:cNvSpPr txBox="1">
            <a:spLocks noGrp="1"/>
          </p:cNvSpPr>
          <p:nvPr>
            <p:ph type="ctrTitle"/>
          </p:nvPr>
        </p:nvSpPr>
        <p:spPr>
          <a:xfrm>
            <a:off x="478775" y="125035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333333"/>
                </a:solidFill>
              </a:rPr>
              <a:t>Thank You To Our Sponsors</a:t>
            </a:r>
            <a:endParaRPr sz="3000" dirty="0">
              <a:solidFill>
                <a:srgbClr val="33333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333333"/>
                </a:solidFill>
              </a:rPr>
              <a:t>Find This Presentation &amp; Others From This Series </a:t>
            </a:r>
            <a:r>
              <a:rPr lang="en" sz="3000" dirty="0" smtClean="0">
                <a:solidFill>
                  <a:srgbClr val="333333"/>
                </a:solidFill>
              </a:rPr>
              <a:t>At</a:t>
            </a:r>
            <a:r>
              <a:rPr lang="en" sz="3000" dirty="0">
                <a:solidFill>
                  <a:srgbClr val="333333"/>
                </a:solidFill>
              </a:rPr>
              <a:t> </a:t>
            </a:r>
            <a:r>
              <a:rPr lang="en" sz="3000" dirty="0" smtClean="0">
                <a:solidFill>
                  <a:srgbClr val="333333"/>
                </a:solidFill>
              </a:rPr>
              <a:t>www.santacruzpl.org/brownbags</a:t>
            </a:r>
            <a:r>
              <a:rPr lang="en" sz="3000" dirty="0">
                <a:solidFill>
                  <a:srgbClr val="333333"/>
                </a:solidFill>
              </a:rPr>
              <a:t>/</a:t>
            </a:r>
            <a:endParaRPr sz="30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9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475" y="1380235"/>
            <a:ext cx="22574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90" dirty="0">
                <a:solidFill>
                  <a:srgbClr val="484848"/>
                </a:solidFill>
                <a:latin typeface="Trebuchet MS"/>
                <a:cs typeface="Trebuchet MS"/>
              </a:rPr>
              <a:t>Cat</a:t>
            </a:r>
            <a:r>
              <a:rPr b="1" spc="-330" dirty="0">
                <a:solidFill>
                  <a:srgbClr val="484848"/>
                </a:solidFill>
                <a:latin typeface="Trebuchet MS"/>
                <a:cs typeface="Trebuchet MS"/>
              </a:rPr>
              <a:t> </a:t>
            </a:r>
            <a:r>
              <a:rPr b="1" spc="50" dirty="0">
                <a:solidFill>
                  <a:srgbClr val="484848"/>
                </a:solidFill>
                <a:latin typeface="Trebuchet MS"/>
                <a:cs typeface="Trebuchet MS"/>
              </a:rPr>
              <a:t>Johnson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475" y="2026022"/>
            <a:ext cx="3883025" cy="17075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35179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600" dirty="0">
                <a:solidFill>
                  <a:srgbClr val="FF5A5F"/>
                </a:solidFill>
                <a:latin typeface="Calibri"/>
                <a:cs typeface="Calibri"/>
              </a:rPr>
              <a:t>writer</a:t>
            </a:r>
            <a:endParaRPr sz="1600">
              <a:latin typeface="Calibri"/>
              <a:cs typeface="Calibri"/>
            </a:endParaRPr>
          </a:p>
          <a:p>
            <a:pPr marL="469900" indent="-351790">
              <a:lnSpc>
                <a:spcPct val="100000"/>
              </a:lnSpc>
              <a:spcBef>
                <a:spcPts val="30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600" spc="5" dirty="0">
                <a:solidFill>
                  <a:srgbClr val="FF5A5F"/>
                </a:solidFill>
                <a:latin typeface="Calibri"/>
                <a:cs typeface="Calibri"/>
              </a:rPr>
              <a:t>content </a:t>
            </a:r>
            <a:r>
              <a:rPr sz="1600" dirty="0">
                <a:solidFill>
                  <a:srgbClr val="FF5A5F"/>
                </a:solidFill>
                <a:latin typeface="Calibri"/>
                <a:cs typeface="Calibri"/>
              </a:rPr>
              <a:t>strategist </a:t>
            </a:r>
            <a:r>
              <a:rPr sz="1600" spc="35" dirty="0">
                <a:solidFill>
                  <a:srgbClr val="FF5A5F"/>
                </a:solidFill>
                <a:latin typeface="Calibri"/>
                <a:cs typeface="Calibri"/>
              </a:rPr>
              <a:t>and</a:t>
            </a:r>
            <a:r>
              <a:rPr sz="1600" spc="-150" dirty="0">
                <a:solidFill>
                  <a:srgbClr val="FF5A5F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FF5A5F"/>
                </a:solidFill>
                <a:latin typeface="Calibri"/>
                <a:cs typeface="Calibri"/>
              </a:rPr>
              <a:t>coach</a:t>
            </a:r>
            <a:endParaRPr sz="1600">
              <a:latin typeface="Calibri"/>
              <a:cs typeface="Calibri"/>
            </a:endParaRPr>
          </a:p>
          <a:p>
            <a:pPr marL="469900" indent="-351790">
              <a:lnSpc>
                <a:spcPct val="100000"/>
              </a:lnSpc>
              <a:spcBef>
                <a:spcPts val="30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600" spc="10" dirty="0">
                <a:solidFill>
                  <a:srgbClr val="FF5A5F"/>
                </a:solidFill>
                <a:latin typeface="Calibri"/>
                <a:cs typeface="Calibri"/>
              </a:rPr>
              <a:t>host</a:t>
            </a:r>
            <a:r>
              <a:rPr sz="1600" spc="-55" dirty="0">
                <a:solidFill>
                  <a:srgbClr val="FF5A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5A5F"/>
                </a:solidFill>
                <a:latin typeface="Calibri"/>
                <a:cs typeface="Calibri"/>
              </a:rPr>
              <a:t>of</a:t>
            </a:r>
            <a:r>
              <a:rPr sz="1600" spc="-55" dirty="0">
                <a:solidFill>
                  <a:srgbClr val="FF5A5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FF5A5F"/>
                </a:solidFill>
                <a:latin typeface="Calibri"/>
                <a:cs typeface="Calibri"/>
              </a:rPr>
              <a:t>the</a:t>
            </a:r>
            <a:r>
              <a:rPr sz="1600" spc="-55" dirty="0">
                <a:solidFill>
                  <a:srgbClr val="FF5A5F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FF5A5F"/>
                </a:solidFill>
                <a:latin typeface="Calibri"/>
                <a:cs typeface="Calibri"/>
              </a:rPr>
              <a:t>Coworking</a:t>
            </a:r>
            <a:r>
              <a:rPr sz="1600" spc="-55" dirty="0">
                <a:solidFill>
                  <a:srgbClr val="FF5A5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FF5A5F"/>
                </a:solidFill>
                <a:latin typeface="Calibri"/>
                <a:cs typeface="Calibri"/>
              </a:rPr>
              <a:t>Out</a:t>
            </a:r>
            <a:r>
              <a:rPr sz="1600" spc="-55" dirty="0">
                <a:solidFill>
                  <a:srgbClr val="FF5A5F"/>
                </a:solidFill>
                <a:latin typeface="Calibri"/>
                <a:cs typeface="Calibri"/>
              </a:rPr>
              <a:t> </a:t>
            </a:r>
            <a:r>
              <a:rPr sz="1600" spc="40" dirty="0">
                <a:solidFill>
                  <a:srgbClr val="FF5A5F"/>
                </a:solidFill>
                <a:latin typeface="Calibri"/>
                <a:cs typeface="Calibri"/>
              </a:rPr>
              <a:t>Loud</a:t>
            </a:r>
            <a:r>
              <a:rPr sz="1600" spc="-55" dirty="0">
                <a:solidFill>
                  <a:srgbClr val="FF5A5F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FF5A5F"/>
                </a:solidFill>
                <a:latin typeface="Calibri"/>
                <a:cs typeface="Calibri"/>
              </a:rPr>
              <a:t>Podcast</a:t>
            </a:r>
            <a:endParaRPr sz="1600">
              <a:latin typeface="Calibri"/>
              <a:cs typeface="Calibri"/>
            </a:endParaRPr>
          </a:p>
          <a:p>
            <a:pPr marL="469900" indent="-351790">
              <a:lnSpc>
                <a:spcPct val="100000"/>
              </a:lnSpc>
              <a:spcBef>
                <a:spcPts val="30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600" spc="5" dirty="0">
                <a:solidFill>
                  <a:srgbClr val="FF5A5F"/>
                </a:solidFill>
                <a:latin typeface="Calibri"/>
                <a:cs typeface="Calibri"/>
              </a:rPr>
              <a:t>founder </a:t>
            </a:r>
            <a:r>
              <a:rPr sz="1600" dirty="0">
                <a:solidFill>
                  <a:srgbClr val="FF5A5F"/>
                </a:solidFill>
                <a:latin typeface="Calibri"/>
                <a:cs typeface="Calibri"/>
              </a:rPr>
              <a:t>of </a:t>
            </a:r>
            <a:r>
              <a:rPr sz="1600" spc="25" dirty="0">
                <a:solidFill>
                  <a:srgbClr val="FF5A5F"/>
                </a:solidFill>
                <a:latin typeface="Calibri"/>
                <a:cs typeface="Calibri"/>
              </a:rPr>
              <a:t>Coworking</a:t>
            </a:r>
            <a:r>
              <a:rPr sz="1600" spc="-150" dirty="0">
                <a:solidFill>
                  <a:srgbClr val="FF5A5F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FF5A5F"/>
                </a:solidFill>
                <a:latin typeface="Calibri"/>
                <a:cs typeface="Calibri"/>
              </a:rPr>
              <a:t>Content</a:t>
            </a:r>
            <a:endParaRPr sz="1600">
              <a:latin typeface="Calibri"/>
              <a:cs typeface="Calibri"/>
            </a:endParaRPr>
          </a:p>
          <a:p>
            <a:pPr marL="469900" indent="-351790">
              <a:lnSpc>
                <a:spcPct val="100000"/>
              </a:lnSpc>
              <a:spcBef>
                <a:spcPts val="30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600" spc="5" dirty="0">
                <a:solidFill>
                  <a:srgbClr val="FF5A5F"/>
                </a:solidFill>
                <a:latin typeface="Calibri"/>
                <a:cs typeface="Calibri"/>
              </a:rPr>
              <a:t>storyteller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sz="1600" spc="25" dirty="0">
                <a:solidFill>
                  <a:srgbClr val="484848"/>
                </a:solidFill>
                <a:latin typeface="Calibri"/>
                <a:cs typeface="Calibri"/>
              </a:rPr>
              <a:t>coworking </a:t>
            </a:r>
            <a:r>
              <a:rPr sz="1600" spc="-355" dirty="0">
                <a:solidFill>
                  <a:srgbClr val="484848"/>
                </a:solidFill>
                <a:latin typeface="Calibri"/>
                <a:cs typeface="Calibri"/>
              </a:rPr>
              <a:t>| </a:t>
            </a:r>
            <a:r>
              <a:rPr sz="1600" spc="5" dirty="0">
                <a:solidFill>
                  <a:srgbClr val="484848"/>
                </a:solidFill>
                <a:latin typeface="Calibri"/>
                <a:cs typeface="Calibri"/>
              </a:rPr>
              <a:t>content </a:t>
            </a:r>
            <a:r>
              <a:rPr sz="1600" spc="-355" dirty="0">
                <a:solidFill>
                  <a:srgbClr val="484848"/>
                </a:solidFill>
                <a:latin typeface="Calibri"/>
                <a:cs typeface="Calibri"/>
              </a:rPr>
              <a:t>| </a:t>
            </a:r>
            <a:r>
              <a:rPr sz="1600" spc="25" dirty="0">
                <a:solidFill>
                  <a:srgbClr val="484848"/>
                </a:solidFill>
                <a:latin typeface="Calibri"/>
                <a:cs typeface="Calibri"/>
              </a:rPr>
              <a:t>community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09899" y="1445087"/>
            <a:ext cx="3380004" cy="2253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0161" y="330774"/>
            <a:ext cx="7073957" cy="4420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475" y="1545404"/>
            <a:ext cx="21475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90" dirty="0">
                <a:solidFill>
                  <a:srgbClr val="FFFFFF"/>
                </a:solidFill>
                <a:latin typeface="Trebuchet MS"/>
                <a:cs typeface="Trebuchet MS"/>
              </a:rPr>
              <a:t>BRAND</a:t>
            </a:r>
            <a:r>
              <a:rPr sz="1500" b="1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b="1" spc="50" dirty="0">
                <a:solidFill>
                  <a:srgbClr val="FFFFFF"/>
                </a:solidFill>
                <a:latin typeface="Trebuchet MS"/>
                <a:cs typeface="Trebuchet MS"/>
              </a:rPr>
              <a:t>STORYTELLING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2475" y="1992484"/>
            <a:ext cx="7286625" cy="173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3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40" dirty="0">
                <a:solidFill>
                  <a:srgbClr val="FFFFFF"/>
                </a:solidFill>
                <a:latin typeface="Calibri"/>
                <a:cs typeface="Calibri"/>
              </a:rPr>
              <a:t>brand</a:t>
            </a:r>
            <a:r>
              <a:rPr sz="3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6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3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25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3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40" dirty="0">
                <a:solidFill>
                  <a:srgbClr val="FFFFFF"/>
                </a:solidFill>
                <a:latin typeface="Calibri"/>
                <a:cs typeface="Calibri"/>
              </a:rPr>
              <a:t>people</a:t>
            </a:r>
            <a:r>
              <a:rPr sz="3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55" dirty="0">
                <a:solidFill>
                  <a:srgbClr val="FFFFFF"/>
                </a:solidFill>
                <a:latin typeface="Calibri"/>
                <a:cs typeface="Calibri"/>
              </a:rPr>
              <a:t>think</a:t>
            </a:r>
            <a:r>
              <a:rPr sz="3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50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3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25" dirty="0">
                <a:solidFill>
                  <a:srgbClr val="FFFFFF"/>
                </a:solidFill>
                <a:latin typeface="Calibri"/>
                <a:cs typeface="Calibri"/>
              </a:rPr>
              <a:t>you.</a:t>
            </a:r>
            <a:endParaRPr sz="3000">
              <a:latin typeface="Calibri"/>
              <a:cs typeface="Calibri"/>
            </a:endParaRPr>
          </a:p>
          <a:p>
            <a:pPr marL="12700" marR="5080">
              <a:lnSpc>
                <a:spcPct val="114599"/>
              </a:lnSpc>
              <a:spcBef>
                <a:spcPts val="1650"/>
              </a:spcBef>
            </a:pPr>
            <a:r>
              <a:rPr sz="3000" spc="-50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3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40" dirty="0">
                <a:solidFill>
                  <a:srgbClr val="FFFFFF"/>
                </a:solidFill>
                <a:latin typeface="Calibri"/>
                <a:cs typeface="Calibri"/>
              </a:rPr>
              <a:t>brand</a:t>
            </a:r>
            <a:r>
              <a:rPr sz="3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30" dirty="0">
                <a:solidFill>
                  <a:srgbClr val="FFFFFF"/>
                </a:solidFill>
                <a:latin typeface="Calibri"/>
                <a:cs typeface="Calibri"/>
              </a:rPr>
              <a:t>storytelling,</a:t>
            </a:r>
            <a:r>
              <a:rPr sz="3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3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25" dirty="0">
                <a:solidFill>
                  <a:srgbClr val="FFFFFF"/>
                </a:solidFill>
                <a:latin typeface="Calibri"/>
                <a:cs typeface="Calibri"/>
              </a:rPr>
              <a:t>share</a:t>
            </a:r>
            <a:r>
              <a:rPr sz="3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15" dirty="0">
                <a:solidFill>
                  <a:srgbClr val="FFFFFF"/>
                </a:solidFill>
                <a:latin typeface="Calibri"/>
                <a:cs typeface="Calibri"/>
              </a:rPr>
              <a:t>relevant  </a:t>
            </a:r>
            <a:r>
              <a:rPr sz="3000" spc="10" dirty="0">
                <a:solidFill>
                  <a:srgbClr val="FFFFFF"/>
                </a:solidFill>
                <a:latin typeface="Calibri"/>
                <a:cs typeface="Calibri"/>
              </a:rPr>
              <a:t>stories,</a:t>
            </a:r>
            <a:r>
              <a:rPr sz="3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40" dirty="0">
                <a:solidFill>
                  <a:srgbClr val="FFFFFF"/>
                </a:solidFill>
                <a:latin typeface="Calibri"/>
                <a:cs typeface="Calibri"/>
              </a:rPr>
              <a:t>values</a:t>
            </a:r>
            <a:r>
              <a:rPr sz="3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7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50" dirty="0">
                <a:solidFill>
                  <a:srgbClr val="FFFFFF"/>
                </a:solidFill>
                <a:latin typeface="Calibri"/>
                <a:cs typeface="Calibri"/>
              </a:rPr>
              <a:t>purpose</a:t>
            </a:r>
            <a:r>
              <a:rPr sz="3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50" dirty="0">
                <a:solidFill>
                  <a:srgbClr val="FFFFFF"/>
                </a:solidFill>
                <a:latin typeface="Calibri"/>
                <a:cs typeface="Calibri"/>
              </a:rPr>
              <a:t>behind</a:t>
            </a:r>
            <a:r>
              <a:rPr sz="3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25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3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30" dirty="0">
                <a:solidFill>
                  <a:srgbClr val="FFFFFF"/>
                </a:solidFill>
                <a:latin typeface="Calibri"/>
                <a:cs typeface="Calibri"/>
              </a:rPr>
              <a:t>brand.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475" y="1992484"/>
            <a:ext cx="5006340" cy="1216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BEA5"/>
                </a:solidFill>
              </a:rPr>
              <a:t>If</a:t>
            </a:r>
            <a:r>
              <a:rPr spc="-95" dirty="0">
                <a:solidFill>
                  <a:srgbClr val="00BEA5"/>
                </a:solidFill>
              </a:rPr>
              <a:t> </a:t>
            </a:r>
            <a:r>
              <a:rPr spc="35" dirty="0">
                <a:solidFill>
                  <a:srgbClr val="00BEA5"/>
                </a:solidFill>
              </a:rPr>
              <a:t>you</a:t>
            </a:r>
            <a:r>
              <a:rPr spc="-95" dirty="0">
                <a:solidFill>
                  <a:srgbClr val="00BEA5"/>
                </a:solidFill>
              </a:rPr>
              <a:t> </a:t>
            </a:r>
            <a:r>
              <a:rPr spc="25" dirty="0">
                <a:solidFill>
                  <a:srgbClr val="00BEA5"/>
                </a:solidFill>
              </a:rPr>
              <a:t>don’t</a:t>
            </a:r>
            <a:r>
              <a:rPr spc="-95" dirty="0">
                <a:solidFill>
                  <a:srgbClr val="00BEA5"/>
                </a:solidFill>
              </a:rPr>
              <a:t> </a:t>
            </a:r>
            <a:r>
              <a:rPr spc="25" dirty="0">
                <a:solidFill>
                  <a:srgbClr val="00BEA5"/>
                </a:solidFill>
              </a:rPr>
              <a:t>define</a:t>
            </a:r>
            <a:r>
              <a:rPr spc="-95" dirty="0">
                <a:solidFill>
                  <a:srgbClr val="00BEA5"/>
                </a:solidFill>
              </a:rPr>
              <a:t> </a:t>
            </a:r>
            <a:r>
              <a:rPr spc="25" dirty="0">
                <a:solidFill>
                  <a:srgbClr val="00BEA5"/>
                </a:solidFill>
              </a:rPr>
              <a:t>your</a:t>
            </a:r>
            <a:r>
              <a:rPr spc="-95" dirty="0">
                <a:solidFill>
                  <a:srgbClr val="00BEA5"/>
                </a:solidFill>
              </a:rPr>
              <a:t> </a:t>
            </a:r>
            <a:r>
              <a:rPr spc="25" dirty="0">
                <a:solidFill>
                  <a:srgbClr val="00BEA5"/>
                </a:solidFill>
              </a:rPr>
              <a:t>brand...</a:t>
            </a:r>
          </a:p>
          <a:p>
            <a:pPr marL="12700">
              <a:lnSpc>
                <a:spcPct val="100000"/>
              </a:lnSpc>
              <a:spcBef>
                <a:spcPts val="2175"/>
              </a:spcBef>
            </a:pPr>
            <a:r>
              <a:rPr spc="40" dirty="0">
                <a:solidFill>
                  <a:srgbClr val="00BEA5"/>
                </a:solidFill>
              </a:rPr>
              <a:t>someone </a:t>
            </a:r>
            <a:r>
              <a:rPr spc="30" dirty="0">
                <a:solidFill>
                  <a:srgbClr val="00BEA5"/>
                </a:solidFill>
              </a:rPr>
              <a:t>else</a:t>
            </a:r>
            <a:r>
              <a:rPr spc="-215" dirty="0">
                <a:solidFill>
                  <a:srgbClr val="00BEA5"/>
                </a:solidFill>
              </a:rPr>
              <a:t> </a:t>
            </a:r>
            <a:r>
              <a:rPr spc="35" dirty="0">
                <a:solidFill>
                  <a:srgbClr val="00BEA5"/>
                </a:solidFill>
              </a:rPr>
              <a:t>will.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1174" y="1378467"/>
            <a:ext cx="157734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114" dirty="0">
                <a:solidFill>
                  <a:srgbClr val="FFFFFF"/>
                </a:solidFill>
                <a:latin typeface="Trebuchet MS"/>
                <a:cs typeface="Trebuchet MS"/>
              </a:rPr>
              <a:t>EXERCISE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81173" y="2128490"/>
            <a:ext cx="4975225" cy="1036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679" indent="-220979">
              <a:lnSpc>
                <a:spcPct val="100000"/>
              </a:lnSpc>
              <a:spcBef>
                <a:spcPts val="100"/>
              </a:spcBef>
              <a:buClr>
                <a:srgbClr val="484848"/>
              </a:buClr>
              <a:buAutoNum type="arabicPeriod"/>
              <a:tabLst>
                <a:tab pos="234315" algn="l"/>
              </a:tabLst>
            </a:pPr>
            <a:r>
              <a:rPr sz="2000" spc="10" dirty="0">
                <a:solidFill>
                  <a:srgbClr val="FFFFFF"/>
                </a:solidFill>
                <a:latin typeface="Trebuchet MS"/>
                <a:cs typeface="Trebuchet MS"/>
              </a:rPr>
              <a:t>3 </a:t>
            </a:r>
            <a:r>
              <a:rPr sz="2000" spc="75" dirty="0">
                <a:solidFill>
                  <a:srgbClr val="FFFFFF"/>
                </a:solidFill>
                <a:latin typeface="Trebuchet MS"/>
                <a:cs typeface="Trebuchet MS"/>
              </a:rPr>
              <a:t>companies </a:t>
            </a:r>
            <a:r>
              <a:rPr sz="2000" spc="85" dirty="0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r>
              <a:rPr sz="2000" spc="-4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Trebuchet MS"/>
                <a:cs typeface="Trebuchet MS"/>
              </a:rPr>
              <a:t>admire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484848"/>
              </a:buClr>
              <a:buFont typeface="Trebuchet MS"/>
              <a:buAutoNum type="arabicPeriod"/>
            </a:pPr>
            <a:endParaRPr sz="2700">
              <a:latin typeface="Times New Roman"/>
              <a:cs typeface="Times New Roman"/>
            </a:endParaRPr>
          </a:p>
          <a:p>
            <a:pPr marL="257175" indent="-244475">
              <a:lnSpc>
                <a:spcPct val="100000"/>
              </a:lnSpc>
              <a:buClr>
                <a:srgbClr val="484848"/>
              </a:buClr>
              <a:buAutoNum type="arabicPeriod"/>
              <a:tabLst>
                <a:tab pos="257810" algn="l"/>
              </a:tabLst>
            </a:pPr>
            <a:r>
              <a:rPr sz="2000" spc="50" dirty="0">
                <a:solidFill>
                  <a:srgbClr val="FFFFFF"/>
                </a:solidFill>
                <a:latin typeface="Trebuchet MS"/>
                <a:cs typeface="Trebuchet MS"/>
              </a:rPr>
              <a:t>3-5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0" dirty="0">
                <a:solidFill>
                  <a:srgbClr val="FFFFFF"/>
                </a:solidFill>
                <a:latin typeface="Trebuchet MS"/>
                <a:cs typeface="Trebuchet MS"/>
              </a:rPr>
              <a:t>qualities</a:t>
            </a:r>
            <a:r>
              <a:rPr sz="20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Trebuchet MS"/>
                <a:cs typeface="Trebuchet MS"/>
              </a:rPr>
              <a:t>you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25" dirty="0">
                <a:solidFill>
                  <a:srgbClr val="FFFFFF"/>
                </a:solidFill>
                <a:latin typeface="Trebuchet MS"/>
                <a:cs typeface="Trebuchet MS"/>
              </a:rPr>
              <a:t>admire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40" dirty="0">
                <a:solidFill>
                  <a:srgbClr val="FFFFFF"/>
                </a:solidFill>
                <a:latin typeface="Trebuchet MS"/>
                <a:cs typeface="Trebuchet MS"/>
              </a:rPr>
              <a:t>about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Trebuchet MS"/>
                <a:cs typeface="Trebuchet MS"/>
              </a:rPr>
              <a:t>each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Trebuchet MS"/>
                <a:cs typeface="Trebuchet MS"/>
              </a:rPr>
              <a:t>one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87825"/>
            <a:ext cx="9143999" cy="4655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488315"/>
          </a:xfrm>
          <a:custGeom>
            <a:avLst/>
            <a:gdLst/>
            <a:ahLst/>
            <a:cxnLst/>
            <a:rect l="l" t="t" r="r" b="b"/>
            <a:pathLst>
              <a:path w="9144000" h="488315">
                <a:moveTo>
                  <a:pt x="0" y="0"/>
                </a:moveTo>
                <a:lnTo>
                  <a:pt x="9143999" y="0"/>
                </a:lnTo>
                <a:lnTo>
                  <a:pt x="9143999" y="487799"/>
                </a:lnTo>
                <a:lnTo>
                  <a:pt x="0" y="487799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80449" y="0"/>
            <a:ext cx="863600" cy="454659"/>
          </a:xfrm>
          <a:custGeom>
            <a:avLst/>
            <a:gdLst/>
            <a:ahLst/>
            <a:cxnLst/>
            <a:rect l="l" t="t" r="r" b="b"/>
            <a:pathLst>
              <a:path w="863600" h="454659">
                <a:moveTo>
                  <a:pt x="0" y="0"/>
                </a:moveTo>
                <a:lnTo>
                  <a:pt x="863399" y="0"/>
                </a:lnTo>
                <a:lnTo>
                  <a:pt x="863399" y="454199"/>
                </a:lnTo>
                <a:lnTo>
                  <a:pt x="0" y="454199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98817" y="216349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299" y="0"/>
                </a:lnTo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98817" y="250137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299" y="0"/>
                </a:lnTo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98817" y="283924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299" y="0"/>
                </a:lnTo>
              </a:path>
            </a:pathLst>
          </a:custGeom>
          <a:ln w="9524">
            <a:solidFill>
              <a:srgbClr val="B7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15175" y="2154292"/>
            <a:ext cx="5436870" cy="164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470"/>
              </a:lnSpc>
            </a:pPr>
            <a:r>
              <a:rPr sz="4800" b="1" spc="75" dirty="0">
                <a:solidFill>
                  <a:srgbClr val="FFFFFF"/>
                </a:solidFill>
                <a:latin typeface="Trebuchet MS"/>
                <a:cs typeface="Trebuchet MS"/>
              </a:rPr>
              <a:t>Stories </a:t>
            </a:r>
            <a:r>
              <a:rPr sz="4800" b="1" spc="18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4800" b="1" spc="-6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800" b="1" spc="30" dirty="0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endParaRPr sz="4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90"/>
              </a:spcBef>
            </a:pPr>
            <a:r>
              <a:rPr sz="4800" b="1" spc="150" dirty="0">
                <a:solidFill>
                  <a:srgbClr val="FFFFFF"/>
                </a:solidFill>
                <a:latin typeface="Trebuchet MS"/>
                <a:cs typeface="Trebuchet MS"/>
              </a:rPr>
              <a:t>human</a:t>
            </a:r>
            <a:r>
              <a:rPr sz="4800" b="1" spc="-3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800" b="1" spc="35" dirty="0">
                <a:solidFill>
                  <a:srgbClr val="FFFFFF"/>
                </a:solidFill>
                <a:latin typeface="Trebuchet MS"/>
                <a:cs typeface="Trebuchet MS"/>
              </a:rPr>
              <a:t>experience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097669" cy="5143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2725" y="32384"/>
            <a:ext cx="7266305" cy="490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0" b="1" spc="-10" dirty="0">
                <a:solidFill>
                  <a:srgbClr val="FFFFFF"/>
                </a:solidFill>
                <a:latin typeface="Verdana"/>
                <a:cs typeface="Verdana"/>
              </a:rPr>
              <a:t>STORIES  AND </a:t>
            </a:r>
            <a:r>
              <a:rPr sz="8000" b="1" spc="-15" dirty="0">
                <a:solidFill>
                  <a:srgbClr val="FFFFFF"/>
                </a:solidFill>
                <a:latin typeface="Verdana"/>
                <a:cs typeface="Verdana"/>
              </a:rPr>
              <a:t>THE  </a:t>
            </a:r>
            <a:r>
              <a:rPr sz="8000" b="1" spc="-10" dirty="0">
                <a:solidFill>
                  <a:srgbClr val="FFFFFF"/>
                </a:solidFill>
                <a:latin typeface="Verdana"/>
                <a:cs typeface="Verdana"/>
              </a:rPr>
              <a:t>HUMAN  </a:t>
            </a:r>
            <a:r>
              <a:rPr sz="8000" b="1" spc="-5" dirty="0">
                <a:solidFill>
                  <a:srgbClr val="FFFFFF"/>
                </a:solidFill>
                <a:latin typeface="Verdana"/>
                <a:cs typeface="Verdana"/>
              </a:rPr>
              <a:t>EXPERIENCE</a:t>
            </a:r>
            <a:endParaRPr sz="8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2810"/>
            <a:ext cx="67513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45" dirty="0">
                <a:solidFill>
                  <a:srgbClr val="484848"/>
                </a:solidFill>
                <a:latin typeface="Trebuchet MS"/>
                <a:cs typeface="Trebuchet MS"/>
              </a:rPr>
              <a:t>4</a:t>
            </a:r>
            <a:r>
              <a:rPr b="1" spc="-185" dirty="0">
                <a:solidFill>
                  <a:srgbClr val="484848"/>
                </a:solidFill>
                <a:latin typeface="Trebuchet MS"/>
                <a:cs typeface="Trebuchet MS"/>
              </a:rPr>
              <a:t> </a:t>
            </a:r>
            <a:r>
              <a:rPr b="1" spc="75" dirty="0">
                <a:solidFill>
                  <a:srgbClr val="484848"/>
                </a:solidFill>
                <a:latin typeface="Trebuchet MS"/>
                <a:cs typeface="Trebuchet MS"/>
              </a:rPr>
              <a:t>Keys</a:t>
            </a:r>
            <a:r>
              <a:rPr b="1" spc="-185" dirty="0">
                <a:solidFill>
                  <a:srgbClr val="484848"/>
                </a:solidFill>
                <a:latin typeface="Trebuchet MS"/>
                <a:cs typeface="Trebuchet MS"/>
              </a:rPr>
              <a:t> </a:t>
            </a:r>
            <a:r>
              <a:rPr b="1" spc="15" dirty="0">
                <a:solidFill>
                  <a:srgbClr val="484848"/>
                </a:solidFill>
                <a:latin typeface="Trebuchet MS"/>
                <a:cs typeface="Trebuchet MS"/>
              </a:rPr>
              <a:t>to</a:t>
            </a:r>
            <a:r>
              <a:rPr b="1" spc="-185" dirty="0">
                <a:solidFill>
                  <a:srgbClr val="484848"/>
                </a:solidFill>
                <a:latin typeface="Trebuchet MS"/>
                <a:cs typeface="Trebuchet MS"/>
              </a:rPr>
              <a:t> </a:t>
            </a:r>
            <a:r>
              <a:rPr b="1" dirty="0">
                <a:solidFill>
                  <a:srgbClr val="484848"/>
                </a:solidFill>
                <a:latin typeface="Trebuchet MS"/>
                <a:cs typeface="Trebuchet MS"/>
              </a:rPr>
              <a:t>Eﬀective</a:t>
            </a:r>
            <a:r>
              <a:rPr b="1" spc="-185" dirty="0">
                <a:solidFill>
                  <a:srgbClr val="484848"/>
                </a:solidFill>
                <a:latin typeface="Trebuchet MS"/>
                <a:cs typeface="Trebuchet MS"/>
              </a:rPr>
              <a:t> </a:t>
            </a:r>
            <a:r>
              <a:rPr b="1" spc="85" dirty="0">
                <a:solidFill>
                  <a:srgbClr val="484848"/>
                </a:solidFill>
                <a:latin typeface="Trebuchet MS"/>
                <a:cs typeface="Trebuchet MS"/>
              </a:rPr>
              <a:t>Brand</a:t>
            </a:r>
            <a:r>
              <a:rPr b="1" spc="-185" dirty="0">
                <a:solidFill>
                  <a:srgbClr val="484848"/>
                </a:solidFill>
                <a:latin typeface="Trebuchet MS"/>
                <a:cs typeface="Trebuchet MS"/>
              </a:rPr>
              <a:t> </a:t>
            </a:r>
            <a:r>
              <a:rPr b="1" spc="50" dirty="0">
                <a:solidFill>
                  <a:srgbClr val="484848"/>
                </a:solidFill>
                <a:latin typeface="Trebuchet MS"/>
                <a:cs typeface="Trebuchet MS"/>
              </a:rPr>
              <a:t>Storytelling</a:t>
            </a:r>
          </a:p>
        </p:txBody>
      </p:sp>
      <p:sp>
        <p:nvSpPr>
          <p:cNvPr id="3" name="object 3"/>
          <p:cNvSpPr/>
          <p:nvPr/>
        </p:nvSpPr>
        <p:spPr>
          <a:xfrm>
            <a:off x="1400789" y="2181674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30" h="328930">
                <a:moveTo>
                  <a:pt x="164399" y="328799"/>
                </a:moveTo>
                <a:lnTo>
                  <a:pt x="120695" y="322927"/>
                </a:lnTo>
                <a:lnTo>
                  <a:pt x="81424" y="306354"/>
                </a:lnTo>
                <a:lnTo>
                  <a:pt x="48151" y="280648"/>
                </a:lnTo>
                <a:lnTo>
                  <a:pt x="22445" y="247375"/>
                </a:lnTo>
                <a:lnTo>
                  <a:pt x="5872" y="208104"/>
                </a:lnTo>
                <a:lnTo>
                  <a:pt x="0" y="164399"/>
                </a:lnTo>
                <a:lnTo>
                  <a:pt x="5872" y="120695"/>
                </a:lnTo>
                <a:lnTo>
                  <a:pt x="22445" y="81424"/>
                </a:lnTo>
                <a:lnTo>
                  <a:pt x="48151" y="48151"/>
                </a:lnTo>
                <a:lnTo>
                  <a:pt x="81424" y="22445"/>
                </a:lnTo>
                <a:lnTo>
                  <a:pt x="120695" y="5872"/>
                </a:lnTo>
                <a:lnTo>
                  <a:pt x="164399" y="0"/>
                </a:lnTo>
                <a:lnTo>
                  <a:pt x="196622" y="3188"/>
                </a:lnTo>
                <a:lnTo>
                  <a:pt x="255609" y="27621"/>
                </a:lnTo>
                <a:lnTo>
                  <a:pt x="301178" y="73190"/>
                </a:lnTo>
                <a:lnTo>
                  <a:pt x="325611" y="132177"/>
                </a:lnTo>
                <a:lnTo>
                  <a:pt x="328799" y="164399"/>
                </a:lnTo>
                <a:lnTo>
                  <a:pt x="322927" y="208104"/>
                </a:lnTo>
                <a:lnTo>
                  <a:pt x="306354" y="247375"/>
                </a:lnTo>
                <a:lnTo>
                  <a:pt x="280648" y="280648"/>
                </a:lnTo>
                <a:lnTo>
                  <a:pt x="247375" y="306354"/>
                </a:lnTo>
                <a:lnTo>
                  <a:pt x="208104" y="322927"/>
                </a:lnTo>
                <a:lnTo>
                  <a:pt x="164399" y="328799"/>
                </a:lnTo>
                <a:close/>
              </a:path>
            </a:pathLst>
          </a:custGeom>
          <a:solidFill>
            <a:srgbClr val="00BE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24264" y="2267398"/>
            <a:ext cx="819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0715" y="2136640"/>
            <a:ext cx="87121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35" dirty="0">
                <a:solidFill>
                  <a:srgbClr val="7F7F7F"/>
                </a:solidFill>
                <a:latin typeface="Calibri"/>
                <a:cs typeface="Calibri"/>
              </a:rPr>
              <a:t>Be</a:t>
            </a:r>
            <a:r>
              <a:rPr sz="2000" spc="-12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2000" spc="25" dirty="0">
                <a:solidFill>
                  <a:srgbClr val="7F7F7F"/>
                </a:solidFill>
                <a:latin typeface="Calibri"/>
                <a:cs typeface="Calibri"/>
              </a:rPr>
              <a:t>clear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00789" y="3404075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30" h="328929">
                <a:moveTo>
                  <a:pt x="164399" y="328799"/>
                </a:moveTo>
                <a:lnTo>
                  <a:pt x="120695" y="322927"/>
                </a:lnTo>
                <a:lnTo>
                  <a:pt x="81424" y="306354"/>
                </a:lnTo>
                <a:lnTo>
                  <a:pt x="48151" y="280648"/>
                </a:lnTo>
                <a:lnTo>
                  <a:pt x="22445" y="247375"/>
                </a:lnTo>
                <a:lnTo>
                  <a:pt x="5872" y="208104"/>
                </a:lnTo>
                <a:lnTo>
                  <a:pt x="0" y="164399"/>
                </a:lnTo>
                <a:lnTo>
                  <a:pt x="5872" y="120695"/>
                </a:lnTo>
                <a:lnTo>
                  <a:pt x="22445" y="81424"/>
                </a:lnTo>
                <a:lnTo>
                  <a:pt x="48151" y="48151"/>
                </a:lnTo>
                <a:lnTo>
                  <a:pt x="81424" y="22445"/>
                </a:lnTo>
                <a:lnTo>
                  <a:pt x="120695" y="5872"/>
                </a:lnTo>
                <a:lnTo>
                  <a:pt x="164399" y="0"/>
                </a:lnTo>
                <a:lnTo>
                  <a:pt x="196622" y="3188"/>
                </a:lnTo>
                <a:lnTo>
                  <a:pt x="255609" y="27621"/>
                </a:lnTo>
                <a:lnTo>
                  <a:pt x="301178" y="73190"/>
                </a:lnTo>
                <a:lnTo>
                  <a:pt x="325611" y="132177"/>
                </a:lnTo>
                <a:lnTo>
                  <a:pt x="328799" y="164399"/>
                </a:lnTo>
                <a:lnTo>
                  <a:pt x="322927" y="208104"/>
                </a:lnTo>
                <a:lnTo>
                  <a:pt x="306354" y="247375"/>
                </a:lnTo>
                <a:lnTo>
                  <a:pt x="280648" y="280648"/>
                </a:lnTo>
                <a:lnTo>
                  <a:pt x="247375" y="306354"/>
                </a:lnTo>
                <a:lnTo>
                  <a:pt x="208104" y="322927"/>
                </a:lnTo>
                <a:lnTo>
                  <a:pt x="164399" y="328799"/>
                </a:lnTo>
                <a:close/>
              </a:path>
            </a:pathLst>
          </a:custGeom>
          <a:solidFill>
            <a:srgbClr val="00BE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24264" y="3489798"/>
            <a:ext cx="819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20715" y="3370765"/>
            <a:ext cx="14427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35" dirty="0">
                <a:solidFill>
                  <a:srgbClr val="7F7F7F"/>
                </a:solidFill>
                <a:latin typeface="Calibri"/>
                <a:cs typeface="Calibri"/>
              </a:rPr>
              <a:t>Be</a:t>
            </a:r>
            <a:r>
              <a:rPr sz="2000" spc="-11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7F7F7F"/>
                </a:solidFill>
                <a:latin typeface="Calibri"/>
                <a:cs typeface="Calibri"/>
              </a:rPr>
              <a:t>consistent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90809" y="2181674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30">
                <a:moveTo>
                  <a:pt x="164399" y="328799"/>
                </a:moveTo>
                <a:lnTo>
                  <a:pt x="120695" y="322927"/>
                </a:lnTo>
                <a:lnTo>
                  <a:pt x="81424" y="306354"/>
                </a:lnTo>
                <a:lnTo>
                  <a:pt x="48151" y="280648"/>
                </a:lnTo>
                <a:lnTo>
                  <a:pt x="22445" y="247375"/>
                </a:lnTo>
                <a:lnTo>
                  <a:pt x="5872" y="208104"/>
                </a:lnTo>
                <a:lnTo>
                  <a:pt x="0" y="164399"/>
                </a:lnTo>
                <a:lnTo>
                  <a:pt x="5872" y="120695"/>
                </a:lnTo>
                <a:lnTo>
                  <a:pt x="22445" y="81424"/>
                </a:lnTo>
                <a:lnTo>
                  <a:pt x="48151" y="48151"/>
                </a:lnTo>
                <a:lnTo>
                  <a:pt x="81424" y="22445"/>
                </a:lnTo>
                <a:lnTo>
                  <a:pt x="120695" y="5872"/>
                </a:lnTo>
                <a:lnTo>
                  <a:pt x="164399" y="0"/>
                </a:lnTo>
                <a:lnTo>
                  <a:pt x="196622" y="3188"/>
                </a:lnTo>
                <a:lnTo>
                  <a:pt x="255608" y="27621"/>
                </a:lnTo>
                <a:lnTo>
                  <a:pt x="301178" y="73190"/>
                </a:lnTo>
                <a:lnTo>
                  <a:pt x="325611" y="132177"/>
                </a:lnTo>
                <a:lnTo>
                  <a:pt x="328799" y="164399"/>
                </a:lnTo>
                <a:lnTo>
                  <a:pt x="322927" y="208104"/>
                </a:lnTo>
                <a:lnTo>
                  <a:pt x="306354" y="247375"/>
                </a:lnTo>
                <a:lnTo>
                  <a:pt x="280648" y="280648"/>
                </a:lnTo>
                <a:lnTo>
                  <a:pt x="247375" y="306354"/>
                </a:lnTo>
                <a:lnTo>
                  <a:pt x="208103" y="322927"/>
                </a:lnTo>
                <a:lnTo>
                  <a:pt x="164399" y="328799"/>
                </a:lnTo>
                <a:close/>
              </a:path>
            </a:pathLst>
          </a:custGeom>
          <a:solidFill>
            <a:srgbClr val="00BE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14284" y="2267398"/>
            <a:ext cx="819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09138" y="2136640"/>
            <a:ext cx="13709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35" dirty="0">
                <a:solidFill>
                  <a:srgbClr val="7F7F7F"/>
                </a:solidFill>
                <a:latin typeface="Calibri"/>
                <a:cs typeface="Calibri"/>
              </a:rPr>
              <a:t>Be</a:t>
            </a:r>
            <a:r>
              <a:rPr sz="2000" spc="-13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2000" spc="25" dirty="0">
                <a:solidFill>
                  <a:srgbClr val="7F7F7F"/>
                </a:solidFill>
                <a:latin typeface="Calibri"/>
                <a:cs typeface="Calibri"/>
              </a:rPr>
              <a:t>authentic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90809" y="3404075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164399" y="328799"/>
                </a:moveTo>
                <a:lnTo>
                  <a:pt x="120695" y="322927"/>
                </a:lnTo>
                <a:lnTo>
                  <a:pt x="81424" y="306354"/>
                </a:lnTo>
                <a:lnTo>
                  <a:pt x="48151" y="280648"/>
                </a:lnTo>
                <a:lnTo>
                  <a:pt x="22445" y="247375"/>
                </a:lnTo>
                <a:lnTo>
                  <a:pt x="5872" y="208104"/>
                </a:lnTo>
                <a:lnTo>
                  <a:pt x="0" y="164399"/>
                </a:lnTo>
                <a:lnTo>
                  <a:pt x="5872" y="120695"/>
                </a:lnTo>
                <a:lnTo>
                  <a:pt x="22445" y="81424"/>
                </a:lnTo>
                <a:lnTo>
                  <a:pt x="48151" y="48151"/>
                </a:lnTo>
                <a:lnTo>
                  <a:pt x="81424" y="22445"/>
                </a:lnTo>
                <a:lnTo>
                  <a:pt x="120695" y="5872"/>
                </a:lnTo>
                <a:lnTo>
                  <a:pt x="164399" y="0"/>
                </a:lnTo>
                <a:lnTo>
                  <a:pt x="196622" y="3188"/>
                </a:lnTo>
                <a:lnTo>
                  <a:pt x="255608" y="27621"/>
                </a:lnTo>
                <a:lnTo>
                  <a:pt x="301178" y="73190"/>
                </a:lnTo>
                <a:lnTo>
                  <a:pt x="325611" y="132177"/>
                </a:lnTo>
                <a:lnTo>
                  <a:pt x="328799" y="164399"/>
                </a:lnTo>
                <a:lnTo>
                  <a:pt x="322927" y="208104"/>
                </a:lnTo>
                <a:lnTo>
                  <a:pt x="306354" y="247375"/>
                </a:lnTo>
                <a:lnTo>
                  <a:pt x="280648" y="280648"/>
                </a:lnTo>
                <a:lnTo>
                  <a:pt x="247375" y="306354"/>
                </a:lnTo>
                <a:lnTo>
                  <a:pt x="208103" y="322927"/>
                </a:lnTo>
                <a:lnTo>
                  <a:pt x="164399" y="328799"/>
                </a:lnTo>
                <a:close/>
              </a:path>
            </a:pathLst>
          </a:custGeom>
          <a:solidFill>
            <a:srgbClr val="00BE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14284" y="3489798"/>
            <a:ext cx="819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09138" y="3370765"/>
            <a:ext cx="17195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30" dirty="0">
                <a:solidFill>
                  <a:srgbClr val="7F7F7F"/>
                </a:solidFill>
                <a:latin typeface="Calibri"/>
                <a:cs typeface="Calibri"/>
              </a:rPr>
              <a:t>Service</a:t>
            </a:r>
            <a:r>
              <a:rPr sz="2000" spc="-9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2000" spc="25" dirty="0">
                <a:solidFill>
                  <a:srgbClr val="7F7F7F"/>
                </a:solidFill>
                <a:latin typeface="Calibri"/>
                <a:cs typeface="Calibri"/>
              </a:rPr>
              <a:t>mindset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394</Words>
  <Application>Microsoft Office PowerPoint</Application>
  <PresentationFormat>On-screen Show (16:9)</PresentationFormat>
  <Paragraphs>103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Trebuchet MS</vt:lpstr>
      <vt:lpstr>Verdana</vt:lpstr>
      <vt:lpstr>Office Theme</vt:lpstr>
      <vt:lpstr>Tuesday Next Talks</vt:lpstr>
      <vt:lpstr>Using Brand  Storytelling</vt:lpstr>
      <vt:lpstr>Cat Johnson</vt:lpstr>
      <vt:lpstr>PowerPoint Presentation</vt:lpstr>
      <vt:lpstr>BRAND STORYTELLING</vt:lpstr>
      <vt:lpstr>If you don’t define your brand... someone else will.</vt:lpstr>
      <vt:lpstr>EXERCISE</vt:lpstr>
      <vt:lpstr>PowerPoint Presentation</vt:lpstr>
      <vt:lpstr>4 Keys to Eﬀective Brand Storytelling</vt:lpstr>
      <vt:lpstr>PowerPoint Presentation</vt:lpstr>
      <vt:lpstr>PowerPoint Presentation</vt:lpstr>
      <vt:lpstr>PowerPoint Presentation</vt:lpstr>
      <vt:lpstr>Storytelling Strategies</vt:lpstr>
      <vt:lpstr>ORIGIN STORIES</vt:lpstr>
      <vt:lpstr>VALUES</vt:lpstr>
      <vt:lpstr>VISION + PURPOSE</vt:lpstr>
      <vt:lpstr>COMMUNITY: SHOW US THE HUMANS</vt:lpstr>
      <vt:lpstr>Places to share your story</vt:lpstr>
      <vt:lpstr>EXPAND YOUR REACH WITH LEVERAGE</vt:lpstr>
      <vt:lpstr>Your Homework</vt:lpstr>
      <vt:lpstr>PowerPoint Presentation</vt:lpstr>
      <vt:lpstr>If you’re not defining your brand, other people are.</vt:lpstr>
      <vt:lpstr>PowerPoint Presentation</vt:lpstr>
      <vt:lpstr>Thank You To Our Sponsors Find This Presentation &amp; Others From This Series At www.santacruzpl.org/brownbags/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Next Talks</dc:title>
  <cp:lastModifiedBy>Jennifer Hallett</cp:lastModifiedBy>
  <cp:revision>2</cp:revision>
  <cp:lastPrinted>2019-06-11T22:45:02Z</cp:lastPrinted>
  <dcterms:created xsi:type="dcterms:W3CDTF">2019-06-11T22:38:13Z</dcterms:created>
  <dcterms:modified xsi:type="dcterms:W3CDTF">2019-06-11T22:45:03Z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