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99" r:id="rId3"/>
    <p:sldId id="301" r:id="rId4"/>
    <p:sldId id="300" r:id="rId5"/>
    <p:sldId id="304" r:id="rId6"/>
    <p:sldId id="303" r:id="rId7"/>
    <p:sldId id="305" r:id="rId8"/>
    <p:sldId id="306" r:id="rId9"/>
  </p:sldIdLst>
  <p:sldSz cx="9144000" cy="6858000" type="screen4x3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758"/>
    <a:srgbClr val="EEDA82"/>
    <a:srgbClr val="F1C65A"/>
    <a:srgbClr val="EEDA5F"/>
    <a:srgbClr val="EED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48562" autoAdjust="0"/>
  </p:normalViewPr>
  <p:slideViewPr>
    <p:cSldViewPr>
      <p:cViewPr varScale="1">
        <p:scale>
          <a:sx n="56" d="100"/>
          <a:sy n="56" d="100"/>
        </p:scale>
        <p:origin x="32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77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CDA4F-9FBB-424F-8DD7-50A771B1B766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6C2BE-9030-440C-9B54-2BEC0A9F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4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2350E-DFEB-44EB-81F3-3804917E9ECD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58C68-1777-456A-B1C5-AC784B8B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5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58C68-1777-456A-B1C5-AC784B8B3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2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1000 people </a:t>
            </a:r>
          </a:p>
          <a:p>
            <a:endParaRPr lang="en-US" dirty="0" smtClean="0"/>
          </a:p>
          <a:p>
            <a:r>
              <a:rPr lang="en-US" dirty="0" smtClean="0"/>
              <a:t>Working with Friends to build a strong infrastructure</a:t>
            </a:r>
            <a:r>
              <a:rPr lang="en-US" baseline="0" dirty="0" smtClean="0"/>
              <a:t> so we can do capital campaign around construction projects – developing a City of Santa Cruz F of the L group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Homelessness</a:t>
            </a:r>
          </a:p>
          <a:p>
            <a:r>
              <a:rPr lang="en-US" baseline="0" dirty="0" smtClean="0"/>
              <a:t>	Worked with City on </a:t>
            </a:r>
            <a:r>
              <a:rPr lang="en-US" b="1" baseline="0" dirty="0" smtClean="0"/>
              <a:t>Consistent Expectations and Enforcement of Behavior Expectations – 201 incidents w/ 49 suspensions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Joined Downtown committees, began enhanced reporting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Property becoming official part of civic campus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Employees developed and Board passed new Code of Conduct/procedures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Doing environmental projects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Provided 340 hours of intensive mental health first aid training to staff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	Worked with the Community on </a:t>
            </a:r>
            <a:r>
              <a:rPr lang="en-US" b="1" baseline="0" dirty="0" smtClean="0"/>
              <a:t>providing information services to individuals experiencing homelessness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Started Thursday Coffee Hour to listen, trained seven volunteers – averages 40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Identified Community Partners Homeless Person Health Project, Downtown Outreach </a:t>
            </a:r>
            <a:r>
              <a:rPr lang="en-US" b="0" baseline="0" dirty="0" err="1" smtClean="0"/>
              <a:t>Wroker</a:t>
            </a:r>
            <a:r>
              <a:rPr lang="en-US" b="0" baseline="0" dirty="0" smtClean="0"/>
              <a:t>, HSC Intake Coordinator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Developed Working Together program – assistance with info needs – averages 4-7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Received grant and opened Vets information center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Working on civic engagement series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="0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baseline="0" dirty="0" smtClean="0"/>
              <a:t>Marcus assistance – analyzed the Library in January to strategically use one-time balances to make important investments in the library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baseline="0" dirty="0" smtClean="0"/>
              <a:t>15% reserve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baseline="0" dirty="0" smtClean="0"/>
              <a:t>2.4 million fund balance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58C68-1777-456A-B1C5-AC784B8B3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58C68-1777-456A-B1C5-AC784B8B3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8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Cities</a:t>
            </a:r>
            <a:r>
              <a:rPr lang="en-US" baseline="0" dirty="0" smtClean="0"/>
              <a:t> of Santa Cruz, Capitola, Scotts Valley and County/does not include Watsonville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Managers of each jurisdiction serve as representatives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Overhead is primarily financial and human resources – library employees are employees of the City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Measure S gives money to the jurisdictions, not the Library Joint Powers Board – each jurisdiction is responsible for building and remodeling 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58C68-1777-456A-B1C5-AC784B8B3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2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$83 million for full attain plan </a:t>
            </a:r>
          </a:p>
          <a:p>
            <a:endParaRPr lang="en-US" dirty="0" smtClean="0"/>
          </a:p>
          <a:p>
            <a:r>
              <a:rPr lang="en-US" dirty="0" smtClean="0"/>
              <a:t>Downtown   $565 to $890 per square foot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58C68-1777-456A-B1C5-AC784B8B3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5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58C68-1777-456A-B1C5-AC784B8B3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6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58C68-1777-456A-B1C5-AC784B8B3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22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58C68-1777-456A-B1C5-AC784B8B3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BC77-C924-4A30-96B4-4B204D9366E0}" type="datetimeFigureOut">
              <a:rPr lang="en-US" smtClean="0"/>
              <a:t>6/20/2017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9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BC77-C924-4A30-96B4-4B204D9366E0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1CE4E-A46A-46B0-98D3-D822963186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9"/>
          <p:cNvSpPr/>
          <p:nvPr userDrawn="1"/>
        </p:nvSpPr>
        <p:spPr>
          <a:xfrm>
            <a:off x="8576464" y="44451"/>
            <a:ext cx="567535" cy="369332"/>
          </a:xfrm>
          <a:prstGeom prst="rect">
            <a:avLst/>
          </a:prstGeom>
          <a:gradFill>
            <a:gsLst>
              <a:gs pos="0">
                <a:srgbClr val="EEDA82"/>
              </a:gs>
              <a:gs pos="35000">
                <a:srgbClr val="F2B758"/>
              </a:gs>
              <a:gs pos="100000">
                <a:schemeClr val="accent6">
                  <a:lumMod val="10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fld id="{EA03A016-89D0-44E0-A6B0-0D5A2CDC161A}" type="slidenum">
              <a:rPr lang="en-US" b="1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2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BC77-C924-4A30-96B4-4B204D9366E0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1CE4E-A46A-46B0-98D3-D822963186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9"/>
          <p:cNvSpPr/>
          <p:nvPr userDrawn="1"/>
        </p:nvSpPr>
        <p:spPr>
          <a:xfrm>
            <a:off x="8576465" y="44451"/>
            <a:ext cx="460382" cy="369332"/>
          </a:xfrm>
          <a:prstGeom prst="rect">
            <a:avLst/>
          </a:prstGeom>
          <a:gradFill>
            <a:gsLst>
              <a:gs pos="0">
                <a:srgbClr val="EEDA82"/>
              </a:gs>
              <a:gs pos="35000">
                <a:srgbClr val="F2B758"/>
              </a:gs>
              <a:gs pos="100000">
                <a:schemeClr val="accent6">
                  <a:lumMod val="10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>
              <a:defRPr/>
            </a:pPr>
            <a:fld id="{EA03A016-89D0-44E0-A6B0-0D5A2CDC161A}" type="slidenum">
              <a:rPr lang="en-US" b="1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0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BC77-C924-4A30-96B4-4B204D9366E0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1CE4E-A46A-46B0-98D3-D822963186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9"/>
          <p:cNvSpPr/>
          <p:nvPr userDrawn="1"/>
        </p:nvSpPr>
        <p:spPr>
          <a:xfrm>
            <a:off x="8576465" y="44451"/>
            <a:ext cx="460382" cy="369332"/>
          </a:xfrm>
          <a:prstGeom prst="rect">
            <a:avLst/>
          </a:prstGeom>
          <a:gradFill>
            <a:gsLst>
              <a:gs pos="0">
                <a:srgbClr val="EEDA82"/>
              </a:gs>
              <a:gs pos="35000">
                <a:srgbClr val="F2B758"/>
              </a:gs>
              <a:gs pos="100000">
                <a:schemeClr val="accent6">
                  <a:lumMod val="10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>
              <a:defRPr/>
            </a:pPr>
            <a:fld id="{EA03A016-89D0-44E0-A6B0-0D5A2CDC161A}" type="slidenum">
              <a:rPr lang="en-US" b="1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0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BC77-C924-4A30-96B4-4B204D9366E0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1CE4E-A46A-46B0-98D3-D822963186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9"/>
          <p:cNvSpPr/>
          <p:nvPr userDrawn="1"/>
        </p:nvSpPr>
        <p:spPr>
          <a:xfrm>
            <a:off x="8576465" y="44451"/>
            <a:ext cx="460382" cy="369332"/>
          </a:xfrm>
          <a:prstGeom prst="rect">
            <a:avLst/>
          </a:prstGeom>
          <a:gradFill>
            <a:gsLst>
              <a:gs pos="0">
                <a:srgbClr val="EEDA82"/>
              </a:gs>
              <a:gs pos="35000">
                <a:srgbClr val="F2B758"/>
              </a:gs>
              <a:gs pos="100000">
                <a:schemeClr val="accent6">
                  <a:lumMod val="10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>
              <a:defRPr/>
            </a:pPr>
            <a:fld id="{EA03A016-89D0-44E0-A6B0-0D5A2CDC161A}" type="slidenum">
              <a:rPr lang="en-US" b="1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1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BC77-C924-4A30-96B4-4B204D9366E0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1CE4E-A46A-46B0-98D3-D822963186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9"/>
          <p:cNvSpPr/>
          <p:nvPr userDrawn="1"/>
        </p:nvSpPr>
        <p:spPr>
          <a:xfrm>
            <a:off x="8576465" y="44451"/>
            <a:ext cx="460382" cy="369332"/>
          </a:xfrm>
          <a:prstGeom prst="rect">
            <a:avLst/>
          </a:prstGeom>
          <a:gradFill>
            <a:gsLst>
              <a:gs pos="0">
                <a:srgbClr val="EEDA82"/>
              </a:gs>
              <a:gs pos="35000">
                <a:srgbClr val="F2B758"/>
              </a:gs>
              <a:gs pos="100000">
                <a:schemeClr val="accent6">
                  <a:lumMod val="10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>
              <a:defRPr/>
            </a:pPr>
            <a:fld id="{EA03A016-89D0-44E0-A6B0-0D5A2CDC161A}" type="slidenum">
              <a:rPr lang="en-US" b="1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8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BC77-C924-4A30-96B4-4B204D9366E0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1CE4E-A46A-46B0-98D3-D822963186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9"/>
          <p:cNvSpPr/>
          <p:nvPr userDrawn="1"/>
        </p:nvSpPr>
        <p:spPr>
          <a:xfrm>
            <a:off x="8576465" y="44451"/>
            <a:ext cx="460382" cy="369332"/>
          </a:xfrm>
          <a:prstGeom prst="rect">
            <a:avLst/>
          </a:prstGeom>
          <a:gradFill>
            <a:gsLst>
              <a:gs pos="0">
                <a:srgbClr val="EEDA82"/>
              </a:gs>
              <a:gs pos="35000">
                <a:srgbClr val="F2B758"/>
              </a:gs>
              <a:gs pos="100000">
                <a:schemeClr val="accent6">
                  <a:lumMod val="10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>
              <a:defRPr/>
            </a:pPr>
            <a:fld id="{EA03A016-89D0-44E0-A6B0-0D5A2CDC161A}" type="slidenum">
              <a:rPr lang="en-US" b="1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8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20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AD4BC77-C924-4A30-96B4-4B204D9366E0}" type="datetimeFigureOut">
              <a:rPr lang="en-US" smtClean="0"/>
              <a:pPr/>
              <a:t>6/20/2017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99773"/>
            <a:ext cx="714758" cy="5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8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"/>
            <a:ext cx="6858000" cy="6858001"/>
            <a:chOff x="0" y="-1"/>
            <a:chExt cx="6858000" cy="68580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2736053" y="469331"/>
              <a:ext cx="1390879" cy="45221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800" spc="-150" dirty="0">
                <a:latin typeface="Yu Gothic Light" panose="020B0300000000000000" pitchFamily="34" charset="-128"/>
                <a:ea typeface="Yu Gothic Light" panose="020B0300000000000000" pitchFamily="34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3" name="Subtitle 2"/>
          <p:cNvSpPr txBox="1">
            <a:spLocks/>
          </p:cNvSpPr>
          <p:nvPr/>
        </p:nvSpPr>
        <p:spPr>
          <a:xfrm>
            <a:off x="576943" y="685800"/>
            <a:ext cx="2971800" cy="4522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rPr>
              <a:t>Santa Cruz Public Libraries </a:t>
            </a:r>
            <a:endParaRPr lang="en-US" b="1" dirty="0">
              <a:latin typeface="Calibri" panose="020F0502020204030204" pitchFamily="34" charset="0"/>
              <a:ea typeface="Malgun Gothic" pitchFamily="34" charset="-127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6600" y="685800"/>
            <a:ext cx="1843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923978" y="3581400"/>
            <a:ext cx="1981200" cy="29718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Susan Nemitz,</a:t>
            </a:r>
          </a:p>
          <a:p>
            <a:pPr marL="0" indent="0">
              <a:buNone/>
            </a:pPr>
            <a:r>
              <a:rPr lang="en-US" altLang="en-US" sz="2000" dirty="0" smtClean="0"/>
              <a:t>Director </a:t>
            </a:r>
          </a:p>
          <a:p>
            <a:pPr marL="0" indent="0">
              <a:buNone/>
            </a:pPr>
            <a:r>
              <a:rPr lang="en-US" altLang="en-US" sz="2000" dirty="0" smtClean="0"/>
              <a:t>	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233730" y="2468635"/>
            <a:ext cx="1941900" cy="884165"/>
            <a:chOff x="7233730" y="2468635"/>
            <a:chExt cx="1941900" cy="884165"/>
          </a:xfrm>
        </p:grpSpPr>
        <p:sp>
          <p:nvSpPr>
            <p:cNvPr id="13" name="Rectangle 12"/>
            <p:cNvSpPr/>
            <p:nvPr/>
          </p:nvSpPr>
          <p:spPr>
            <a:xfrm>
              <a:off x="7540744" y="2484060"/>
              <a:ext cx="1634886" cy="8687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  <a:ea typeface="Malgun Gothic" pitchFamily="34" charset="-127"/>
                  <a:cs typeface="Calibri" panose="020F0502020204030204" pitchFamily="34" charset="0"/>
                </a:rPr>
                <a:t>143-150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 rot="16200000">
              <a:off x="7048297" y="2654068"/>
              <a:ext cx="823082" cy="45221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spc="-150" dirty="0" smtClean="0">
                  <a:solidFill>
                    <a:schemeClr val="bg1"/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  <a:cs typeface="Calibri Light" panose="020F0302020204030204" pitchFamily="34" charset="0"/>
                </a:rPr>
                <a:t>Page</a:t>
              </a:r>
              <a:endParaRPr lang="en-US" sz="2800" spc="-150" dirty="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8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Passed </a:t>
            </a:r>
            <a:r>
              <a:rPr lang="en-US" sz="2000" dirty="0" smtClean="0"/>
              <a:t>Measure S</a:t>
            </a:r>
            <a:endParaRPr lang="en-US" sz="2000" dirty="0"/>
          </a:p>
          <a:p>
            <a:pPr lvl="0"/>
            <a:r>
              <a:rPr lang="en-US" sz="2000" dirty="0" smtClean="0"/>
              <a:t>Hired </a:t>
            </a:r>
            <a:r>
              <a:rPr lang="en-US" sz="2000" dirty="0"/>
              <a:t>a Library </a:t>
            </a:r>
            <a:r>
              <a:rPr lang="en-US" sz="2000" dirty="0" smtClean="0"/>
              <a:t>Director</a:t>
            </a:r>
            <a:endParaRPr lang="en-US" sz="2000" dirty="0"/>
          </a:p>
          <a:p>
            <a:pPr lvl="0"/>
            <a:r>
              <a:rPr lang="en-US" sz="2000" dirty="0"/>
              <a:t>Developed a </a:t>
            </a:r>
            <a:r>
              <a:rPr lang="en-US" sz="2000" dirty="0" smtClean="0"/>
              <a:t>strategic plan</a:t>
            </a:r>
            <a:endParaRPr lang="en-US" sz="2000" dirty="0"/>
          </a:p>
          <a:p>
            <a:pPr lvl="0"/>
            <a:r>
              <a:rPr lang="en-US" sz="2000" dirty="0"/>
              <a:t>Reorganized the </a:t>
            </a:r>
            <a:r>
              <a:rPr lang="en-US" sz="2000" dirty="0" smtClean="0"/>
              <a:t>workforce</a:t>
            </a:r>
          </a:p>
          <a:p>
            <a:pPr lvl="0"/>
            <a:r>
              <a:rPr lang="en-US" sz="2000" dirty="0" smtClean="0"/>
              <a:t>Worked with </a:t>
            </a:r>
            <a:r>
              <a:rPr lang="en-US" sz="2000" dirty="0"/>
              <a:t>the Friends </a:t>
            </a:r>
            <a:r>
              <a:rPr lang="en-US" sz="2000" dirty="0" smtClean="0"/>
              <a:t>to </a:t>
            </a:r>
            <a:r>
              <a:rPr lang="en-US" sz="2000" dirty="0"/>
              <a:t>build a strong infrastructure for fundraising.</a:t>
            </a:r>
          </a:p>
          <a:p>
            <a:r>
              <a:rPr lang="en-US" sz="2000" dirty="0"/>
              <a:t>Developed two-prong plan for working with homelessness</a:t>
            </a:r>
          </a:p>
          <a:p>
            <a:r>
              <a:rPr lang="en-US" sz="2000" dirty="0"/>
              <a:t>Adopted funding framework for strategic investments</a:t>
            </a:r>
          </a:p>
          <a:p>
            <a:endParaRPr lang="en-US" dirty="0"/>
          </a:p>
        </p:txBody>
      </p:sp>
      <p:pic>
        <p:nvPicPr>
          <p:cNvPr id="2050" name="Picture 2" descr="Image may contain: 1 person, sitting, child and indo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Add 66 public open hours per week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4 at </a:t>
            </a:r>
            <a:r>
              <a:rPr lang="en-US" sz="2000" dirty="0" err="1" smtClean="0"/>
              <a:t>Branciforte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4 at Downtown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9 at Garfield</a:t>
            </a:r>
          </a:p>
          <a:p>
            <a:r>
              <a:rPr lang="en-US" dirty="0" smtClean="0"/>
              <a:t>Replace and adding public computers</a:t>
            </a:r>
          </a:p>
          <a:p>
            <a:r>
              <a:rPr lang="en-US" dirty="0" smtClean="0"/>
              <a:t>Add wireless printing</a:t>
            </a:r>
          </a:p>
          <a:p>
            <a:r>
              <a:rPr lang="en-US" dirty="0" smtClean="0"/>
              <a:t>Invest $300k into the collection</a:t>
            </a:r>
            <a:endParaRPr lang="en-US" dirty="0"/>
          </a:p>
          <a:p>
            <a:r>
              <a:rPr lang="en-US" dirty="0" smtClean="0"/>
              <a:t>Develop </a:t>
            </a:r>
            <a:r>
              <a:rPr lang="en-US" dirty="0"/>
              <a:t>a plan for the Downtown </a:t>
            </a:r>
            <a:r>
              <a:rPr lang="en-US" dirty="0" smtClean="0"/>
              <a:t>Library</a:t>
            </a:r>
          </a:p>
          <a:p>
            <a:r>
              <a:rPr lang="en-US" dirty="0" smtClean="0"/>
              <a:t>Begin building Capitola and Felton</a:t>
            </a:r>
          </a:p>
          <a:p>
            <a:r>
              <a:rPr lang="en-US" dirty="0" smtClean="0"/>
              <a:t>Celebrating 150 years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28503"/>
            <a:ext cx="4497660" cy="4497660"/>
          </a:xfrm>
        </p:spPr>
      </p:pic>
    </p:spTree>
    <p:extLst>
      <p:ext uri="{BB962C8B-B14F-4D97-AF65-F5344CB8AC3E}">
        <p14:creationId xmlns:p14="http://schemas.microsoft.com/office/powerpoint/2010/main" val="41318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Library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Governance Changes</a:t>
            </a:r>
          </a:p>
          <a:p>
            <a:r>
              <a:rPr lang="en-US" dirty="0" smtClean="0"/>
              <a:t>Joint Powers Board </a:t>
            </a:r>
          </a:p>
          <a:p>
            <a:r>
              <a:rPr lang="en-US" dirty="0" smtClean="0"/>
              <a:t>Consists of 3 City Managers and the County Administrator</a:t>
            </a:r>
          </a:p>
          <a:p>
            <a:r>
              <a:rPr lang="en-US" dirty="0" smtClean="0"/>
              <a:t>Library overhead charge paid to the City</a:t>
            </a:r>
          </a:p>
          <a:p>
            <a:r>
              <a:rPr lang="en-US" dirty="0" smtClean="0"/>
              <a:t>Jurisdictions own the buildings</a:t>
            </a:r>
            <a:endParaRPr lang="en-US" dirty="0"/>
          </a:p>
        </p:txBody>
      </p:sp>
      <p:pic>
        <p:nvPicPr>
          <p:cNvPr id="1028" name="Picture 4" descr="Image may contain: 1 person, smiling, do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06563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Master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2012 – Group 4</a:t>
            </a:r>
          </a:p>
          <a:p>
            <a:r>
              <a:rPr lang="en-US" dirty="0" smtClean="0"/>
              <a:t>Goal - Create modern library facilities</a:t>
            </a:r>
          </a:p>
          <a:p>
            <a:r>
              <a:rPr lang="en-US" dirty="0" smtClean="0"/>
              <a:t>1968 built Downtown</a:t>
            </a:r>
          </a:p>
          <a:p>
            <a:r>
              <a:rPr lang="en-US" dirty="0" smtClean="0"/>
              <a:t>Recommendations:</a:t>
            </a:r>
          </a:p>
          <a:p>
            <a:pPr lvl="1"/>
            <a:r>
              <a:rPr lang="en-US" dirty="0" smtClean="0"/>
              <a:t>Maintain $8.2 M</a:t>
            </a:r>
          </a:p>
          <a:p>
            <a:pPr lvl="1"/>
            <a:r>
              <a:rPr lang="en-US" dirty="0" smtClean="0"/>
              <a:t>Gain $1.4 - $1.9 M</a:t>
            </a:r>
            <a:endParaRPr lang="en-US" dirty="0"/>
          </a:p>
          <a:p>
            <a:pPr lvl="1"/>
            <a:r>
              <a:rPr lang="en-US" dirty="0" smtClean="0"/>
              <a:t>Attain $24.9 – $35.6 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21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0749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Modernize, upgrade and repair local libraries</a:t>
            </a:r>
          </a:p>
          <a:p>
            <a:r>
              <a:rPr lang="en-US" dirty="0" smtClean="0"/>
              <a:t>$67 M bond Issue</a:t>
            </a:r>
          </a:p>
          <a:p>
            <a:r>
              <a:rPr lang="en-US" dirty="0" smtClean="0"/>
              <a:t>Passed June 2016</a:t>
            </a:r>
          </a:p>
          <a:p>
            <a:r>
              <a:rPr lang="en-US" dirty="0" smtClean="0"/>
              <a:t>Must be used by 2025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Distribution:</a:t>
            </a:r>
          </a:p>
          <a:p>
            <a:pPr marL="400050" lvl="1" indent="0">
              <a:buNone/>
            </a:pPr>
            <a:r>
              <a:rPr lang="en-US" dirty="0" smtClean="0"/>
              <a:t>County	$26 M</a:t>
            </a:r>
          </a:p>
          <a:p>
            <a:pPr marL="400050" lvl="1" indent="0">
              <a:buNone/>
            </a:pPr>
            <a:r>
              <a:rPr lang="en-US" dirty="0" smtClean="0"/>
              <a:t>City		$25 M</a:t>
            </a:r>
          </a:p>
          <a:p>
            <a:pPr marL="400050" lvl="1" indent="0">
              <a:buNone/>
            </a:pPr>
            <a:r>
              <a:rPr lang="en-US" dirty="0" smtClean="0"/>
              <a:t>Capitola	$ 8 M</a:t>
            </a:r>
          </a:p>
          <a:p>
            <a:pPr marL="400050" lvl="1" indent="0">
              <a:buNone/>
            </a:pPr>
            <a:r>
              <a:rPr lang="en-US" dirty="0" smtClean="0"/>
              <a:t>SV		$ 3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Feasibility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Explore multi-use facility</a:t>
            </a:r>
          </a:p>
          <a:p>
            <a:r>
              <a:rPr lang="en-US" dirty="0" smtClean="0"/>
              <a:t>Completed study of Cedar Street with parking garage</a:t>
            </a:r>
          </a:p>
          <a:p>
            <a:r>
              <a:rPr lang="en-US" dirty="0" smtClean="0"/>
              <a:t>$23-27 M </a:t>
            </a:r>
          </a:p>
          <a:p>
            <a:r>
              <a:rPr lang="en-US" dirty="0" smtClean="0"/>
              <a:t>Requested advisory committee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4443017" cy="3429000"/>
          </a:xfrm>
        </p:spPr>
      </p:pic>
    </p:spTree>
    <p:extLst>
      <p:ext uri="{BB962C8B-B14F-4D97-AF65-F5344CB8AC3E}">
        <p14:creationId xmlns:p14="http://schemas.microsoft.com/office/powerpoint/2010/main" val="10832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Downtown Library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Remodel on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Rebuild on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Rebuild as part of parking garage on Cedar Street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133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340</Words>
  <Application>Microsoft Office PowerPoint</Application>
  <PresentationFormat>On-screen Show (4:3)</PresentationFormat>
  <Paragraphs>102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Malgun Gothic</vt:lpstr>
      <vt:lpstr>Arial</vt:lpstr>
      <vt:lpstr>Calibri</vt:lpstr>
      <vt:lpstr>Calibri Light</vt:lpstr>
      <vt:lpstr>Wingdings</vt:lpstr>
      <vt:lpstr>Yu Gothic Light</vt:lpstr>
      <vt:lpstr>Office Theme</vt:lpstr>
      <vt:lpstr>PowerPoint Presentation</vt:lpstr>
      <vt:lpstr>Accomplishments</vt:lpstr>
      <vt:lpstr>2017-2018</vt:lpstr>
      <vt:lpstr>Library Governance</vt:lpstr>
      <vt:lpstr>Facilities Master Plan</vt:lpstr>
      <vt:lpstr>Measure S</vt:lpstr>
      <vt:lpstr>2016 Feasibility Study</vt:lpstr>
      <vt:lpstr>Downtown Library Options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Susan Nemitz</cp:lastModifiedBy>
  <cp:revision>55</cp:revision>
  <cp:lastPrinted>2017-05-24T18:45:17Z</cp:lastPrinted>
  <dcterms:created xsi:type="dcterms:W3CDTF">2016-05-24T21:25:34Z</dcterms:created>
  <dcterms:modified xsi:type="dcterms:W3CDTF">2017-06-20T18:29:46Z</dcterms:modified>
</cp:coreProperties>
</file>