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verage" panose="020B0604020202020204" charset="0"/>
      <p:regular r:id="rId13"/>
    </p:embeddedFont>
    <p:embeddedFont>
      <p:font typeface="Comic Sans MS" panose="030F0702030302020204" pitchFamily="66" charset="0"/>
      <p:regular r:id="rId14"/>
      <p:bold r:id="rId15"/>
      <p:italic r:id="rId16"/>
      <p:boldItalic r:id="rId17"/>
    </p:embeddedFont>
    <p:embeddedFont>
      <p:font typeface="Oswald"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na moore" initials="" lastIdx="1" clrIdx="0"/>
  <p:cmAuthor id="1" name="Nancy Gerdt"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2-05T23:18:39.160" idx="1">
    <p:pos x="6000" y="0"/>
    <p:text>I think page 4&amp;5 look better without the header &amp; footer from the pdf.
I have both versions if you want me to included the header &amp; footer text.</p:text>
  </p:cm>
  <p:cm authorId="1" dt="2018-12-05T23:18:39.160" idx="1">
    <p:pos x="6000" y="0"/>
    <p:text>This looks great. I agree.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033682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407081df4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407081df4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Measure S passed in 2016 provides the funding for the library.The park concept that will complement library services, emerged in 2015 with the county’s acquisition of the land on the north side of Bull Creek.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629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6297167b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6297167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closing, thank you for inviting us here tonight. Many of you are familiar with the project and in fact </a:t>
            </a:r>
            <a:endParaRPr/>
          </a:p>
        </p:txBody>
      </p:sp>
    </p:spTree>
    <p:extLst>
      <p:ext uri="{BB962C8B-B14F-4D97-AF65-F5344CB8AC3E}">
        <p14:creationId xmlns:p14="http://schemas.microsoft.com/office/powerpoint/2010/main" val="56662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053543c0a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053543c0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now most of you are familiar with the site where construction began in late September. The San Lorenzo Valley water district offered to provide space for riparian mitigation requirements as well as land that is expanding the park.</a:t>
            </a:r>
            <a:endParaRPr/>
          </a:p>
        </p:txBody>
      </p:sp>
    </p:spTree>
    <p:extLst>
      <p:ext uri="{BB962C8B-B14F-4D97-AF65-F5344CB8AC3E}">
        <p14:creationId xmlns:p14="http://schemas.microsoft.com/office/powerpoint/2010/main" val="132097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05921646c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05921646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 FLF capital campaign is grateful for Gifts from local families and organizations. These will provide enhancements for the library and park and to develop a programming fund. The community wide campaign will kick off this March. </a:t>
            </a:r>
            <a:endParaRPr/>
          </a:p>
          <a:p>
            <a:pPr marL="0" lvl="0" indent="0" algn="l" rtl="0">
              <a:spcBef>
                <a:spcPts val="0"/>
              </a:spcBef>
              <a:spcAft>
                <a:spcPts val="0"/>
              </a:spcAft>
              <a:buNone/>
            </a:pPr>
            <a:r>
              <a:rPr lang="en"/>
              <a:t>Walk through pointing out uses for areas.</a:t>
            </a:r>
            <a:endParaRPr/>
          </a:p>
          <a:p>
            <a:pPr marL="0" lvl="0" indent="0" algn="l" rtl="0">
              <a:spcBef>
                <a:spcPts val="0"/>
              </a:spcBef>
              <a:spcAft>
                <a:spcPts val="0"/>
              </a:spcAft>
              <a:buNone/>
            </a:pPr>
            <a:r>
              <a:rPr lang="en"/>
              <a:t>100 chairs for seated events and 60 for programs with tables etc.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5967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2d000d88c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2d000d88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glass artist Lea DeWit is the public artist chosen. Blown glass butterflies will be suspended from the ceiling.</a:t>
            </a:r>
            <a:endParaRPr/>
          </a:p>
        </p:txBody>
      </p:sp>
    </p:spTree>
    <p:extLst>
      <p:ext uri="{BB962C8B-B14F-4D97-AF65-F5344CB8AC3E}">
        <p14:creationId xmlns:p14="http://schemas.microsoft.com/office/powerpoint/2010/main" val="4073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c470b83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c470b83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5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05921646c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05921646c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Watershed learning area</a:t>
            </a:r>
            <a:endParaRPr/>
          </a:p>
        </p:txBody>
      </p:sp>
    </p:spTree>
    <p:extLst>
      <p:ext uri="{BB962C8B-B14F-4D97-AF65-F5344CB8AC3E}">
        <p14:creationId xmlns:p14="http://schemas.microsoft.com/office/powerpoint/2010/main" val="3296331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6f972163_0_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focus for both the library and park is Environmental literacy. The Santa Cruz mountain communities have a long history supporting the environment and </a:t>
            </a:r>
            <a:endParaRPr/>
          </a:p>
        </p:txBody>
      </p:sp>
    </p:spTree>
    <p:extLst>
      <p:ext uri="{BB962C8B-B14F-4D97-AF65-F5344CB8AC3E}">
        <p14:creationId xmlns:p14="http://schemas.microsoft.com/office/powerpoint/2010/main" val="368302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57aa53c3c_0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7aa53c3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Creekside watershed area.  Gathering area for classes.  Examples of interpretive sign and interactive watershed 3-D demonstration.</a:t>
            </a:r>
            <a:endParaRPr/>
          </a:p>
        </p:txBody>
      </p:sp>
    </p:spTree>
    <p:extLst>
      <p:ext uri="{BB962C8B-B14F-4D97-AF65-F5344CB8AC3E}">
        <p14:creationId xmlns:p14="http://schemas.microsoft.com/office/powerpoint/2010/main" val="6771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2d000d88c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2d000d88c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FLF is raising funds for items not covered by Measure S or the Park budget. Public art, furniture upgrades, Citizen Science and maker space equipment are  a few examples. </a:t>
            </a:r>
            <a:endParaRPr/>
          </a:p>
        </p:txBody>
      </p:sp>
    </p:spTree>
    <p:extLst>
      <p:ext uri="{BB962C8B-B14F-4D97-AF65-F5344CB8AC3E}">
        <p14:creationId xmlns:p14="http://schemas.microsoft.com/office/powerpoint/2010/main" val="313440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1675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58"/>
        <p:cNvGrpSpPr/>
        <p:nvPr/>
      </p:nvGrpSpPr>
      <p:grpSpPr>
        <a:xfrm>
          <a:off x="0" y="0"/>
          <a:ext cx="0" cy="0"/>
          <a:chOff x="0" y="0"/>
          <a:chExt cx="0" cy="0"/>
        </a:xfrm>
      </p:grpSpPr>
      <p:sp>
        <p:nvSpPr>
          <p:cNvPr id="59" name="Google Shape;59;p13"/>
          <p:cNvSpPr txBox="1"/>
          <p:nvPr/>
        </p:nvSpPr>
        <p:spPr>
          <a:xfrm>
            <a:off x="170900" y="0"/>
            <a:ext cx="8901600" cy="165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EFEFEF"/>
                </a:solidFill>
              </a:rPr>
              <a:t>The Library…... A place to connect, inspire, and inform </a:t>
            </a:r>
            <a:endParaRPr sz="2400" b="1">
              <a:solidFill>
                <a:srgbClr val="EFEFEF"/>
              </a:solidFill>
            </a:endParaRPr>
          </a:p>
          <a:p>
            <a:pPr marL="0" lvl="0" indent="457200" algn="l" rtl="0">
              <a:spcBef>
                <a:spcPts val="0"/>
              </a:spcBef>
              <a:spcAft>
                <a:spcPts val="0"/>
              </a:spcAft>
              <a:buNone/>
            </a:pPr>
            <a:r>
              <a:rPr lang="en" sz="2400" b="1">
                <a:solidFill>
                  <a:srgbClr val="EFEFEF"/>
                </a:solidFill>
              </a:rPr>
              <a:t>The Park……. A place to explore, discover, and enjoy</a:t>
            </a:r>
            <a:endParaRPr sz="2400" b="1">
              <a:solidFill>
                <a:srgbClr val="EFEFEF"/>
              </a:solidFill>
            </a:endParaRPr>
          </a:p>
          <a:p>
            <a:pPr marL="0" lvl="0" indent="0" algn="l" rtl="0">
              <a:spcBef>
                <a:spcPts val="0"/>
              </a:spcBef>
              <a:spcAft>
                <a:spcPts val="0"/>
              </a:spcAft>
              <a:buNone/>
            </a:pPr>
            <a:r>
              <a:rPr lang="en" sz="2400" b="1">
                <a:solidFill>
                  <a:srgbClr val="EFEFEF"/>
                </a:solidFill>
              </a:rPr>
              <a:t>		Together, a unique pairing of community treasures</a:t>
            </a:r>
            <a:endParaRPr>
              <a:solidFill>
                <a:srgbClr val="EFEFEF"/>
              </a:solidFill>
            </a:endParaRPr>
          </a:p>
        </p:txBody>
      </p:sp>
      <p:pic>
        <p:nvPicPr>
          <p:cNvPr id="60" name="Google Shape;60;p13"/>
          <p:cNvPicPr preferRelativeResize="0"/>
          <p:nvPr/>
        </p:nvPicPr>
        <p:blipFill rotWithShape="1">
          <a:blip r:embed="rId3">
            <a:alphaModFix/>
          </a:blip>
          <a:srcRect l="1800" t="4258" r="352" b="2152"/>
          <a:stretch/>
        </p:blipFill>
        <p:spPr>
          <a:xfrm>
            <a:off x="170900" y="1655075"/>
            <a:ext cx="4142125" cy="3308099"/>
          </a:xfrm>
          <a:prstGeom prst="rect">
            <a:avLst/>
          </a:prstGeom>
          <a:noFill/>
          <a:ln>
            <a:noFill/>
          </a:ln>
        </p:spPr>
      </p:pic>
      <p:pic>
        <p:nvPicPr>
          <p:cNvPr id="61" name="Google Shape;61;p13"/>
          <p:cNvPicPr preferRelativeResize="0"/>
          <p:nvPr/>
        </p:nvPicPr>
        <p:blipFill rotWithShape="1">
          <a:blip r:embed="rId4">
            <a:alphaModFix/>
          </a:blip>
          <a:srcRect t="10233"/>
          <a:stretch/>
        </p:blipFill>
        <p:spPr>
          <a:xfrm>
            <a:off x="4470200" y="1655075"/>
            <a:ext cx="4414050" cy="3416676"/>
          </a:xfrm>
          <a:prstGeom prst="rect">
            <a:avLst/>
          </a:prstGeom>
          <a:noFill/>
          <a:ln>
            <a:noFill/>
          </a:ln>
        </p:spPr>
      </p:pic>
      <p:sp>
        <p:nvSpPr>
          <p:cNvPr id="62" name="Google Shape;62;p13"/>
          <p:cNvSpPr txBox="1"/>
          <p:nvPr/>
        </p:nvSpPr>
        <p:spPr>
          <a:xfrm>
            <a:off x="914400" y="2146267"/>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3">
            <a:alphaModFix/>
          </a:blip>
          <a:srcRect l="2480" r="2489"/>
          <a:stretch/>
        </p:blipFill>
        <p:spPr>
          <a:xfrm>
            <a:off x="2371725" y="280975"/>
            <a:ext cx="4400551" cy="2714625"/>
          </a:xfrm>
          <a:prstGeom prst="rect">
            <a:avLst/>
          </a:prstGeom>
          <a:noFill/>
          <a:ln>
            <a:noFill/>
          </a:ln>
        </p:spPr>
      </p:pic>
      <p:sp>
        <p:nvSpPr>
          <p:cNvPr id="129" name="Google Shape;129;p22"/>
          <p:cNvSpPr txBox="1"/>
          <p:nvPr/>
        </p:nvSpPr>
        <p:spPr>
          <a:xfrm>
            <a:off x="451350" y="3281350"/>
            <a:ext cx="8235600" cy="170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a:solidFill>
                  <a:srgbClr val="222222"/>
                </a:solidFill>
              </a:rPr>
              <a:t> </a:t>
            </a:r>
            <a:r>
              <a:rPr lang="en" sz="2400" b="1" i="1">
                <a:solidFill>
                  <a:srgbClr val="EFEFEF"/>
                </a:solidFill>
              </a:rPr>
              <a:t>“</a:t>
            </a:r>
            <a:r>
              <a:rPr lang="en" sz="1800" b="1" i="1">
                <a:solidFill>
                  <a:srgbClr val="EFEFEF"/>
                </a:solidFill>
                <a:latin typeface="Oswald"/>
                <a:ea typeface="Oswald"/>
                <a:cs typeface="Oswald"/>
                <a:sym typeface="Oswald"/>
              </a:rPr>
              <a:t>Libraries matter for the same reason parks matter. Because to blossom, </a:t>
            </a:r>
            <a:endParaRPr sz="1800" b="1" i="1">
              <a:solidFill>
                <a:srgbClr val="EFEFEF"/>
              </a:solidFill>
              <a:latin typeface="Oswald"/>
              <a:ea typeface="Oswald"/>
              <a:cs typeface="Oswald"/>
              <a:sym typeface="Oswald"/>
            </a:endParaRPr>
          </a:p>
          <a:p>
            <a:pPr marL="0" lvl="0" indent="0" algn="ctr" rtl="0">
              <a:lnSpc>
                <a:spcPct val="115000"/>
              </a:lnSpc>
              <a:spcBef>
                <a:spcPts val="0"/>
              </a:spcBef>
              <a:spcAft>
                <a:spcPts val="0"/>
              </a:spcAft>
              <a:buNone/>
            </a:pPr>
            <a:r>
              <a:rPr lang="en" sz="1800" b="1" i="1">
                <a:solidFill>
                  <a:srgbClr val="EFEFEF"/>
                </a:solidFill>
                <a:latin typeface="Oswald"/>
                <a:ea typeface="Oswald"/>
                <a:cs typeface="Oswald"/>
                <a:sym typeface="Oswald"/>
              </a:rPr>
              <a:t>human beings need public spaces that enable play, freedom </a:t>
            </a:r>
            <a:endParaRPr sz="1800" b="1" i="1">
              <a:solidFill>
                <a:srgbClr val="EFEFEF"/>
              </a:solidFill>
              <a:latin typeface="Oswald"/>
              <a:ea typeface="Oswald"/>
              <a:cs typeface="Oswald"/>
              <a:sym typeface="Oswald"/>
            </a:endParaRPr>
          </a:p>
          <a:p>
            <a:pPr marL="0" lvl="0" indent="0" algn="ctr" rtl="0">
              <a:lnSpc>
                <a:spcPct val="115000"/>
              </a:lnSpc>
              <a:spcBef>
                <a:spcPts val="0"/>
              </a:spcBef>
              <a:spcAft>
                <a:spcPts val="0"/>
              </a:spcAft>
              <a:buNone/>
            </a:pPr>
            <a:r>
              <a:rPr lang="en" sz="1800" b="1" i="1">
                <a:solidFill>
                  <a:srgbClr val="EFEFEF"/>
                </a:solidFill>
                <a:latin typeface="Oswald"/>
                <a:ea typeface="Oswald"/>
                <a:cs typeface="Oswald"/>
                <a:sym typeface="Oswald"/>
              </a:rPr>
              <a:t>and social contact without any ties to consumption. “</a:t>
            </a:r>
            <a:endParaRPr sz="1800" b="1" i="1">
              <a:solidFill>
                <a:srgbClr val="EFEFEF"/>
              </a:solidFill>
              <a:latin typeface="Oswald"/>
              <a:ea typeface="Oswald"/>
              <a:cs typeface="Oswald"/>
              <a:sym typeface="Oswald"/>
            </a:endParaRPr>
          </a:p>
          <a:p>
            <a:pPr marL="0" lvl="0" indent="0" algn="l" rtl="0">
              <a:lnSpc>
                <a:spcPct val="115000"/>
              </a:lnSpc>
              <a:spcBef>
                <a:spcPts val="0"/>
              </a:spcBef>
              <a:spcAft>
                <a:spcPts val="0"/>
              </a:spcAft>
              <a:buNone/>
            </a:pPr>
            <a:r>
              <a:rPr lang="en" sz="1800" b="1" i="1">
                <a:solidFill>
                  <a:srgbClr val="EFEFEF"/>
                </a:solidFill>
                <a:latin typeface="Oswald"/>
                <a:ea typeface="Oswald"/>
                <a:cs typeface="Oswald"/>
                <a:sym typeface="Oswald"/>
              </a:rPr>
              <a:t>                                                         </a:t>
            </a:r>
            <a:r>
              <a:rPr lang="en" b="1" i="1">
                <a:solidFill>
                  <a:srgbClr val="EFEFEF"/>
                </a:solidFill>
                <a:latin typeface="Oswald"/>
                <a:ea typeface="Oswald"/>
                <a:cs typeface="Oswald"/>
                <a:sym typeface="Oswald"/>
              </a:rPr>
              <a:t>LAIA JUFRESA</a:t>
            </a:r>
            <a:endParaRPr b="1" i="1">
              <a:solidFill>
                <a:srgbClr val="EFEFE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a:blip r:embed="rId3">
            <a:alphaModFix/>
          </a:blip>
          <a:stretch>
            <a:fillRect/>
          </a:stretch>
        </p:blipFill>
        <p:spPr>
          <a:xfrm>
            <a:off x="257175" y="238125"/>
            <a:ext cx="8686800" cy="4714875"/>
          </a:xfrm>
          <a:prstGeom prst="rect">
            <a:avLst/>
          </a:prstGeom>
          <a:noFill/>
          <a:ln>
            <a:noFill/>
          </a:ln>
        </p:spPr>
      </p:pic>
      <p:sp>
        <p:nvSpPr>
          <p:cNvPr id="68" name="Google Shape;68;p14"/>
          <p:cNvSpPr txBox="1"/>
          <p:nvPr/>
        </p:nvSpPr>
        <p:spPr>
          <a:xfrm>
            <a:off x="1866600" y="4002800"/>
            <a:ext cx="5696400" cy="46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highlight>
                  <a:srgbClr val="EFEFEF"/>
                </a:highlight>
              </a:rPr>
              <a:t>Library and Park located on 2.1 acre site in downtown Felton</a:t>
            </a:r>
            <a:endParaRPr b="1">
              <a:highlight>
                <a:srgbClr val="EFEFE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152400" y="152400"/>
            <a:ext cx="8362625"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0" y="0"/>
            <a:ext cx="9144000" cy="5143501"/>
          </a:xfrm>
          <a:prstGeom prst="rect">
            <a:avLst/>
          </a:prstGeom>
          <a:noFill/>
          <a:ln>
            <a:noFill/>
          </a:ln>
        </p:spPr>
      </p:pic>
      <p:sp>
        <p:nvSpPr>
          <p:cNvPr id="79" name="Google Shape;79;p16"/>
          <p:cNvSpPr txBox="1"/>
          <p:nvPr/>
        </p:nvSpPr>
        <p:spPr>
          <a:xfrm>
            <a:off x="2185800" y="1688050"/>
            <a:ext cx="5468100" cy="7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3F3F3"/>
                </a:solidFill>
                <a:latin typeface="Comic Sans MS"/>
                <a:ea typeface="Comic Sans MS"/>
                <a:cs typeface="Comic Sans MS"/>
                <a:sym typeface="Comic Sans MS"/>
              </a:rPr>
              <a:t>A place to learn, connect and relax.</a:t>
            </a:r>
            <a:endParaRPr sz="2400">
              <a:solidFill>
                <a:srgbClr val="F3F3F3"/>
              </a:solidFill>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l="1800" t="4258" r="352" b="2152"/>
          <a:stretch/>
        </p:blipFill>
        <p:spPr>
          <a:xfrm>
            <a:off x="0" y="-134125"/>
            <a:ext cx="9144000" cy="5277626"/>
          </a:xfrm>
          <a:prstGeom prst="rect">
            <a:avLst/>
          </a:prstGeom>
          <a:noFill/>
          <a:ln>
            <a:noFill/>
          </a:ln>
        </p:spPr>
      </p:pic>
      <p:sp>
        <p:nvSpPr>
          <p:cNvPr id="85" name="Google Shape;85;p17"/>
          <p:cNvSpPr txBox="1"/>
          <p:nvPr/>
        </p:nvSpPr>
        <p:spPr>
          <a:xfrm>
            <a:off x="0" y="622200"/>
            <a:ext cx="4355400" cy="192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3F3F3"/>
                </a:solidFill>
                <a:latin typeface="Comic Sans MS"/>
                <a:ea typeface="Comic Sans MS"/>
                <a:cs typeface="Comic Sans MS"/>
                <a:sym typeface="Comic Sans MS"/>
              </a:rPr>
              <a:t>A place for children and families to create lasting memories.</a:t>
            </a:r>
            <a:endParaRPr sz="2400">
              <a:solidFill>
                <a:srgbClr val="F3F3F3"/>
              </a:solidFill>
              <a:latin typeface="Comic Sans MS"/>
              <a:ea typeface="Comic Sans MS"/>
              <a:cs typeface="Comic Sans MS"/>
              <a:sym typeface="Comic Sans MS"/>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rotWithShape="1">
          <a:blip r:embed="rId3">
            <a:alphaModFix/>
          </a:blip>
          <a:srcRect/>
          <a:stretch/>
        </p:blipFill>
        <p:spPr>
          <a:xfrm>
            <a:off x="171450" y="96450"/>
            <a:ext cx="8801102" cy="4950600"/>
          </a:xfrm>
          <a:prstGeom prst="rect">
            <a:avLst/>
          </a:prstGeom>
          <a:noFill/>
          <a:ln>
            <a:noFill/>
          </a:ln>
        </p:spPr>
      </p:pic>
      <p:sp>
        <p:nvSpPr>
          <p:cNvPr id="91" name="Google Shape;91;p18"/>
          <p:cNvSpPr txBox="1"/>
          <p:nvPr/>
        </p:nvSpPr>
        <p:spPr>
          <a:xfrm>
            <a:off x="4595250" y="389550"/>
            <a:ext cx="33183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Nature Discovery Park</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idx="4294967295"/>
          </p:nvPr>
        </p:nvSpPr>
        <p:spPr>
          <a:xfrm flipH="1">
            <a:off x="9042600" y="378775"/>
            <a:ext cx="101400" cy="4691400"/>
          </a:xfrm>
          <a:prstGeom prst="rect">
            <a:avLst/>
          </a:prstGeom>
        </p:spPr>
        <p:txBody>
          <a:bodyPr spcFirstLastPara="1" wrap="square" lIns="91425" tIns="91425" rIns="91425" bIns="91425" anchor="t" anchorCtr="0">
            <a:noAutofit/>
          </a:bodyPr>
          <a:lstStyle/>
          <a:p>
            <a:pPr marL="0" lvl="0" indent="0" algn="l" rtl="0">
              <a:lnSpc>
                <a:spcPct val="160000"/>
              </a:lnSpc>
              <a:spcBef>
                <a:spcPts val="0"/>
              </a:spcBef>
              <a:spcAft>
                <a:spcPts val="0"/>
              </a:spcAft>
              <a:buNone/>
            </a:pPr>
            <a:endParaRPr sz="1800">
              <a:solidFill>
                <a:srgbClr val="CCCCCC"/>
              </a:solidFill>
            </a:endParaRPr>
          </a:p>
        </p:txBody>
      </p:sp>
      <p:sp>
        <p:nvSpPr>
          <p:cNvPr id="97" name="Google Shape;97;p19"/>
          <p:cNvSpPr txBox="1">
            <a:spLocks noGrp="1"/>
          </p:cNvSpPr>
          <p:nvPr>
            <p:ph type="body" idx="4294967295"/>
          </p:nvPr>
        </p:nvSpPr>
        <p:spPr>
          <a:xfrm>
            <a:off x="70700" y="5088306"/>
            <a:ext cx="8971800" cy="138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sz="3000">
              <a:solidFill>
                <a:schemeClr val="accent1"/>
              </a:solidFill>
              <a:latin typeface="Comic Sans MS"/>
              <a:ea typeface="Comic Sans MS"/>
              <a:cs typeface="Comic Sans MS"/>
              <a:sym typeface="Comic Sans MS"/>
            </a:endParaRPr>
          </a:p>
          <a:p>
            <a:pPr marL="0" lvl="0" indent="0" algn="l" rtl="0">
              <a:lnSpc>
                <a:spcPct val="100000"/>
              </a:lnSpc>
              <a:spcBef>
                <a:spcPts val="0"/>
              </a:spcBef>
              <a:spcAft>
                <a:spcPts val="0"/>
              </a:spcAft>
              <a:buClr>
                <a:srgbClr val="000000"/>
              </a:buClr>
              <a:buSzPts val="1100"/>
              <a:buFont typeface="Arial"/>
              <a:buNone/>
            </a:pPr>
            <a:endParaRPr sz="4700">
              <a:solidFill>
                <a:schemeClr val="accent1"/>
              </a:solidFill>
            </a:endParaRPr>
          </a:p>
          <a:p>
            <a:pPr marL="0" lvl="0" indent="0" algn="l" rtl="0">
              <a:lnSpc>
                <a:spcPct val="100000"/>
              </a:lnSpc>
              <a:spcBef>
                <a:spcPts val="0"/>
              </a:spcBef>
              <a:spcAft>
                <a:spcPts val="0"/>
              </a:spcAft>
              <a:buClr>
                <a:srgbClr val="000000"/>
              </a:buClr>
              <a:buSzPts val="1100"/>
              <a:buFont typeface="Arial"/>
              <a:buNone/>
            </a:pPr>
            <a:endParaRPr sz="4700">
              <a:solidFill>
                <a:schemeClr val="accent1"/>
              </a:solidFill>
            </a:endParaRPr>
          </a:p>
          <a:p>
            <a:pPr marL="0" lvl="0" indent="0" algn="l" rtl="0">
              <a:lnSpc>
                <a:spcPct val="100000"/>
              </a:lnSpc>
              <a:spcBef>
                <a:spcPts val="0"/>
              </a:spcBef>
              <a:spcAft>
                <a:spcPts val="0"/>
              </a:spcAft>
              <a:buNone/>
            </a:pPr>
            <a:endParaRPr sz="4700">
              <a:solidFill>
                <a:schemeClr val="accent1"/>
              </a:solidFill>
            </a:endParaRPr>
          </a:p>
        </p:txBody>
      </p:sp>
      <p:sp>
        <p:nvSpPr>
          <p:cNvPr id="98" name="Google Shape;98;p19"/>
          <p:cNvSpPr txBox="1"/>
          <p:nvPr/>
        </p:nvSpPr>
        <p:spPr>
          <a:xfrm>
            <a:off x="2771775" y="1798225"/>
            <a:ext cx="9501600" cy="18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9" name="Google Shape;99;p19"/>
          <p:cNvPicPr preferRelativeResize="0"/>
          <p:nvPr/>
        </p:nvPicPr>
        <p:blipFill rotWithShape="1">
          <a:blip r:embed="rId3">
            <a:alphaModFix/>
          </a:blip>
          <a:srcRect l="5218" t="-160" r="5119" b="160"/>
          <a:stretch/>
        </p:blipFill>
        <p:spPr>
          <a:xfrm>
            <a:off x="3961325" y="175450"/>
            <a:ext cx="4986599" cy="3585401"/>
          </a:xfrm>
          <a:prstGeom prst="rect">
            <a:avLst/>
          </a:prstGeom>
          <a:noFill/>
          <a:ln>
            <a:noFill/>
          </a:ln>
        </p:spPr>
      </p:pic>
      <p:pic>
        <p:nvPicPr>
          <p:cNvPr id="100" name="Google Shape;100;p19"/>
          <p:cNvPicPr preferRelativeResize="0"/>
          <p:nvPr/>
        </p:nvPicPr>
        <p:blipFill rotWithShape="1">
          <a:blip r:embed="rId4">
            <a:alphaModFix/>
          </a:blip>
          <a:srcRect/>
          <a:stretch/>
        </p:blipFill>
        <p:spPr>
          <a:xfrm>
            <a:off x="1940750" y="2692724"/>
            <a:ext cx="1473650" cy="1388876"/>
          </a:xfrm>
          <a:prstGeom prst="rect">
            <a:avLst/>
          </a:prstGeom>
          <a:noFill/>
          <a:ln>
            <a:noFill/>
          </a:ln>
        </p:spPr>
      </p:pic>
      <p:pic>
        <p:nvPicPr>
          <p:cNvPr id="101" name="Google Shape;101;p19"/>
          <p:cNvPicPr preferRelativeResize="0"/>
          <p:nvPr/>
        </p:nvPicPr>
        <p:blipFill rotWithShape="1">
          <a:blip r:embed="rId5">
            <a:alphaModFix/>
          </a:blip>
          <a:srcRect r="-3755"/>
          <a:stretch/>
        </p:blipFill>
        <p:spPr>
          <a:xfrm>
            <a:off x="175600" y="2692725"/>
            <a:ext cx="1502225" cy="1423675"/>
          </a:xfrm>
          <a:prstGeom prst="rect">
            <a:avLst/>
          </a:prstGeom>
          <a:noFill/>
          <a:ln>
            <a:noFill/>
          </a:ln>
        </p:spPr>
      </p:pic>
      <p:pic>
        <p:nvPicPr>
          <p:cNvPr id="102" name="Google Shape;102;p19" descr="Image result for Watershed education"/>
          <p:cNvPicPr preferRelativeResize="0"/>
          <p:nvPr/>
        </p:nvPicPr>
        <p:blipFill rotWithShape="1">
          <a:blip r:embed="rId6">
            <a:alphaModFix/>
          </a:blip>
          <a:srcRect/>
          <a:stretch/>
        </p:blipFill>
        <p:spPr>
          <a:xfrm>
            <a:off x="103250" y="175450"/>
            <a:ext cx="3311100" cy="2410200"/>
          </a:xfrm>
          <a:prstGeom prst="rect">
            <a:avLst/>
          </a:prstGeom>
          <a:noFill/>
          <a:ln>
            <a:noFill/>
          </a:ln>
        </p:spPr>
      </p:pic>
      <p:sp>
        <p:nvSpPr>
          <p:cNvPr id="103" name="Google Shape;103;p19"/>
          <p:cNvSpPr txBox="1"/>
          <p:nvPr/>
        </p:nvSpPr>
        <p:spPr>
          <a:xfrm>
            <a:off x="1368825" y="4307000"/>
            <a:ext cx="6381000" cy="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000">
                <a:latin typeface="Comic Sans MS"/>
                <a:ea typeface="Comic Sans MS"/>
                <a:cs typeface="Comic Sans MS"/>
                <a:sym typeface="Comic Sans MS"/>
              </a:rPr>
              <a:t>A Park to Enjoy and Discover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title" idx="4294967295"/>
          </p:nvPr>
        </p:nvSpPr>
        <p:spPr>
          <a:xfrm>
            <a:off x="85750" y="53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9" name="Google Shape;109;p20"/>
          <p:cNvPicPr preferRelativeResize="0"/>
          <p:nvPr/>
        </p:nvPicPr>
        <p:blipFill rotWithShape="1">
          <a:blip r:embed="rId3">
            <a:alphaModFix/>
          </a:blip>
          <a:srcRect l="949" t="3586" r="1135" b="21060"/>
          <a:stretch/>
        </p:blipFill>
        <p:spPr>
          <a:xfrm>
            <a:off x="4057650" y="67875"/>
            <a:ext cx="5012251" cy="5007749"/>
          </a:xfrm>
          <a:prstGeom prst="rect">
            <a:avLst/>
          </a:prstGeom>
          <a:noFill/>
          <a:ln>
            <a:noFill/>
          </a:ln>
        </p:spPr>
      </p:pic>
      <p:pic>
        <p:nvPicPr>
          <p:cNvPr id="110" name="Google Shape;110;p20"/>
          <p:cNvPicPr preferRelativeResize="0"/>
          <p:nvPr/>
        </p:nvPicPr>
        <p:blipFill rotWithShape="1">
          <a:blip r:embed="rId4">
            <a:alphaModFix/>
          </a:blip>
          <a:srcRect/>
          <a:stretch/>
        </p:blipFill>
        <p:spPr>
          <a:xfrm>
            <a:off x="75325" y="67875"/>
            <a:ext cx="3888874" cy="2660375"/>
          </a:xfrm>
          <a:prstGeom prst="rect">
            <a:avLst/>
          </a:prstGeom>
          <a:noFill/>
          <a:ln>
            <a:noFill/>
          </a:ln>
        </p:spPr>
      </p:pic>
      <p:pic>
        <p:nvPicPr>
          <p:cNvPr id="111" name="Google Shape;111;p20"/>
          <p:cNvPicPr preferRelativeResize="0"/>
          <p:nvPr/>
        </p:nvPicPr>
        <p:blipFill rotWithShape="1">
          <a:blip r:embed="rId5">
            <a:alphaModFix/>
          </a:blip>
          <a:srcRect l="3409" t="3192" b="15769"/>
          <a:stretch/>
        </p:blipFill>
        <p:spPr>
          <a:xfrm>
            <a:off x="46450" y="2813425"/>
            <a:ext cx="3917750" cy="226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1"/>
          <p:cNvPicPr preferRelativeResize="0"/>
          <p:nvPr/>
        </p:nvPicPr>
        <p:blipFill>
          <a:blip r:embed="rId3">
            <a:alphaModFix/>
          </a:blip>
          <a:stretch>
            <a:fillRect/>
          </a:stretch>
        </p:blipFill>
        <p:spPr>
          <a:xfrm>
            <a:off x="3082800" y="497750"/>
            <a:ext cx="2931599" cy="1933325"/>
          </a:xfrm>
          <a:prstGeom prst="rect">
            <a:avLst/>
          </a:prstGeom>
          <a:noFill/>
          <a:ln>
            <a:noFill/>
          </a:ln>
        </p:spPr>
      </p:pic>
      <p:pic>
        <p:nvPicPr>
          <p:cNvPr id="117" name="Google Shape;117;p21"/>
          <p:cNvPicPr preferRelativeResize="0"/>
          <p:nvPr/>
        </p:nvPicPr>
        <p:blipFill>
          <a:blip r:embed="rId4">
            <a:alphaModFix/>
          </a:blip>
          <a:stretch>
            <a:fillRect/>
          </a:stretch>
        </p:blipFill>
        <p:spPr>
          <a:xfrm>
            <a:off x="108200" y="2619525"/>
            <a:ext cx="2806200" cy="2112775"/>
          </a:xfrm>
          <a:prstGeom prst="rect">
            <a:avLst/>
          </a:prstGeom>
          <a:noFill/>
          <a:ln>
            <a:noFill/>
          </a:ln>
        </p:spPr>
      </p:pic>
      <p:sp>
        <p:nvSpPr>
          <p:cNvPr id="118" name="Google Shape;118;p21"/>
          <p:cNvSpPr txBox="1"/>
          <p:nvPr/>
        </p:nvSpPr>
        <p:spPr>
          <a:xfrm>
            <a:off x="6061200" y="2395000"/>
            <a:ext cx="2840700" cy="257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EFEFEF"/>
              </a:buClr>
              <a:buSzPts val="1400"/>
              <a:buChar char="●"/>
            </a:pPr>
            <a:r>
              <a:rPr lang="en">
                <a:solidFill>
                  <a:srgbClr val="EFEFEF"/>
                </a:solidFill>
              </a:rPr>
              <a:t>Outdoor art, high quality benches, and other enhancements</a:t>
            </a:r>
            <a:endParaRPr>
              <a:solidFill>
                <a:srgbClr val="EFEFEF"/>
              </a:solidFill>
            </a:endParaRPr>
          </a:p>
          <a:p>
            <a:pPr marL="457200" lvl="0" indent="-317500" algn="l" rtl="0">
              <a:spcBef>
                <a:spcPts val="0"/>
              </a:spcBef>
              <a:spcAft>
                <a:spcPts val="0"/>
              </a:spcAft>
              <a:buClr>
                <a:srgbClr val="EFEFEF"/>
              </a:buClr>
              <a:buSzPts val="1400"/>
              <a:buChar char="●"/>
            </a:pPr>
            <a:r>
              <a:rPr lang="en">
                <a:solidFill>
                  <a:srgbClr val="EFEFEF"/>
                </a:solidFill>
              </a:rPr>
              <a:t>Upgrades to furniture to create a warm welcoming place</a:t>
            </a:r>
            <a:endParaRPr>
              <a:solidFill>
                <a:srgbClr val="EFEFEF"/>
              </a:solidFill>
            </a:endParaRPr>
          </a:p>
          <a:p>
            <a:pPr marL="457200" lvl="0" indent="-317500" algn="l" rtl="0">
              <a:spcBef>
                <a:spcPts val="0"/>
              </a:spcBef>
              <a:spcAft>
                <a:spcPts val="0"/>
              </a:spcAft>
              <a:buClr>
                <a:srgbClr val="EFEFEF"/>
              </a:buClr>
              <a:buSzPts val="1400"/>
              <a:buChar char="●"/>
            </a:pPr>
            <a:r>
              <a:rPr lang="en">
                <a:solidFill>
                  <a:srgbClr val="EFEFEF"/>
                </a:solidFill>
              </a:rPr>
              <a:t>Quality equipment for discovering and creating</a:t>
            </a:r>
            <a:endParaRPr>
              <a:solidFill>
                <a:srgbClr val="EFEFEF"/>
              </a:solidFill>
            </a:endParaRPr>
          </a:p>
          <a:p>
            <a:pPr marL="457200" lvl="0" indent="-317500" algn="l" rtl="0">
              <a:spcBef>
                <a:spcPts val="0"/>
              </a:spcBef>
              <a:spcAft>
                <a:spcPts val="0"/>
              </a:spcAft>
              <a:buClr>
                <a:srgbClr val="EFEFEF"/>
              </a:buClr>
              <a:buSzPts val="1400"/>
              <a:buChar char="●"/>
            </a:pPr>
            <a:r>
              <a:rPr lang="en">
                <a:solidFill>
                  <a:srgbClr val="EFEFEF"/>
                </a:solidFill>
              </a:rPr>
              <a:t>A fund to support programming in both the library and park.</a:t>
            </a:r>
            <a:endParaRPr>
              <a:solidFill>
                <a:srgbClr val="EFEFEF"/>
              </a:solidFill>
            </a:endParaRPr>
          </a:p>
        </p:txBody>
      </p:sp>
      <p:pic>
        <p:nvPicPr>
          <p:cNvPr id="119" name="Google Shape;119;p21"/>
          <p:cNvPicPr preferRelativeResize="0"/>
          <p:nvPr/>
        </p:nvPicPr>
        <p:blipFill>
          <a:blip r:embed="rId5">
            <a:alphaModFix/>
          </a:blip>
          <a:stretch>
            <a:fillRect/>
          </a:stretch>
        </p:blipFill>
        <p:spPr>
          <a:xfrm>
            <a:off x="108200" y="497750"/>
            <a:ext cx="2776126" cy="1933325"/>
          </a:xfrm>
          <a:prstGeom prst="rect">
            <a:avLst/>
          </a:prstGeom>
          <a:noFill/>
          <a:ln>
            <a:noFill/>
          </a:ln>
        </p:spPr>
      </p:pic>
      <p:sp>
        <p:nvSpPr>
          <p:cNvPr id="120" name="Google Shape;120;p21"/>
          <p:cNvSpPr txBox="1"/>
          <p:nvPr/>
        </p:nvSpPr>
        <p:spPr>
          <a:xfrm>
            <a:off x="533850" y="152275"/>
            <a:ext cx="5295000" cy="5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21"/>
          <p:cNvSpPr txBox="1"/>
          <p:nvPr/>
        </p:nvSpPr>
        <p:spPr>
          <a:xfrm>
            <a:off x="71700" y="56550"/>
            <a:ext cx="7505400" cy="6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rPr>
              <a:t>FLF is raising funds for items not covered by Measure S or Park budget.</a:t>
            </a:r>
            <a:endParaRPr sz="1800">
              <a:solidFill>
                <a:srgbClr val="EFEFEF"/>
              </a:solidFill>
            </a:endParaRPr>
          </a:p>
        </p:txBody>
      </p:sp>
      <p:pic>
        <p:nvPicPr>
          <p:cNvPr id="122" name="Google Shape;122;p21"/>
          <p:cNvPicPr preferRelativeResize="0"/>
          <p:nvPr/>
        </p:nvPicPr>
        <p:blipFill>
          <a:blip r:embed="rId6">
            <a:alphaModFix/>
          </a:blip>
          <a:stretch>
            <a:fillRect/>
          </a:stretch>
        </p:blipFill>
        <p:spPr>
          <a:xfrm>
            <a:off x="6166800" y="497750"/>
            <a:ext cx="2776127" cy="1933324"/>
          </a:xfrm>
          <a:prstGeom prst="rect">
            <a:avLst/>
          </a:prstGeom>
          <a:noFill/>
          <a:ln>
            <a:noFill/>
          </a:ln>
        </p:spPr>
      </p:pic>
      <p:pic>
        <p:nvPicPr>
          <p:cNvPr id="123" name="Google Shape;123;p21"/>
          <p:cNvPicPr preferRelativeResize="0"/>
          <p:nvPr/>
        </p:nvPicPr>
        <p:blipFill>
          <a:blip r:embed="rId7">
            <a:alphaModFix/>
          </a:blip>
          <a:stretch>
            <a:fillRect/>
          </a:stretch>
        </p:blipFill>
        <p:spPr>
          <a:xfrm>
            <a:off x="3022625" y="2619525"/>
            <a:ext cx="3048751" cy="2112775"/>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Words>
  <Application>Microsoft Office PowerPoint</Application>
  <PresentationFormat>On-screen Show (16:9)</PresentationFormat>
  <Paragraphs>30</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Average</vt:lpstr>
      <vt:lpstr>Arial</vt:lpstr>
      <vt:lpstr>Comic Sans MS</vt:lpstr>
      <vt:lpstr>Oswald</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Janis O'Driscoll</dc:creator>
  <cp:lastModifiedBy>Janis O'Driscoll</cp:lastModifiedBy>
  <cp:revision>1</cp:revision>
  <dcterms:modified xsi:type="dcterms:W3CDTF">2019-02-04T20:29:44Z</dcterms:modified>
</cp:coreProperties>
</file>